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handoutMasterIdLst>
    <p:handoutMasterId r:id="rId53"/>
  </p:handoutMasterIdLst>
  <p:sldIdLst>
    <p:sldId id="338" r:id="rId5"/>
    <p:sldId id="343" r:id="rId6"/>
    <p:sldId id="6536" r:id="rId7"/>
    <p:sldId id="6537" r:id="rId8"/>
    <p:sldId id="6538" r:id="rId9"/>
    <p:sldId id="6539" r:id="rId10"/>
    <p:sldId id="6540" r:id="rId11"/>
    <p:sldId id="6541" r:id="rId12"/>
    <p:sldId id="6542" r:id="rId13"/>
    <p:sldId id="6543" r:id="rId14"/>
    <p:sldId id="6544" r:id="rId15"/>
    <p:sldId id="6545" r:id="rId16"/>
    <p:sldId id="6547" r:id="rId17"/>
    <p:sldId id="6549" r:id="rId18"/>
    <p:sldId id="6550" r:id="rId19"/>
    <p:sldId id="6551" r:id="rId20"/>
    <p:sldId id="6552" r:id="rId21"/>
    <p:sldId id="6553" r:id="rId22"/>
    <p:sldId id="6554" r:id="rId23"/>
    <p:sldId id="6556" r:id="rId24"/>
    <p:sldId id="6557" r:id="rId25"/>
    <p:sldId id="6586" r:id="rId26"/>
    <p:sldId id="6560" r:id="rId27"/>
    <p:sldId id="6588" r:id="rId28"/>
    <p:sldId id="6562" r:id="rId29"/>
    <p:sldId id="6563" r:id="rId30"/>
    <p:sldId id="6564" r:id="rId31"/>
    <p:sldId id="6587" r:id="rId32"/>
    <p:sldId id="6589" r:id="rId33"/>
    <p:sldId id="6568" r:id="rId34"/>
    <p:sldId id="6569" r:id="rId35"/>
    <p:sldId id="6590" r:id="rId36"/>
    <p:sldId id="6571" r:id="rId37"/>
    <p:sldId id="6572" r:id="rId38"/>
    <p:sldId id="6573" r:id="rId39"/>
    <p:sldId id="6591" r:id="rId40"/>
    <p:sldId id="6592" r:id="rId41"/>
    <p:sldId id="6595" r:id="rId42"/>
    <p:sldId id="6578" r:id="rId43"/>
    <p:sldId id="6579" r:id="rId44"/>
    <p:sldId id="6581" r:id="rId45"/>
    <p:sldId id="6580" r:id="rId46"/>
    <p:sldId id="6582" r:id="rId47"/>
    <p:sldId id="6583" r:id="rId48"/>
    <p:sldId id="6593" r:id="rId49"/>
    <p:sldId id="6594" r:id="rId50"/>
    <p:sldId id="437" r:id="rId51"/>
  </p:sldIdLst>
  <p:sldSz cx="12188825"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gan, Michele" initials="DM" lastIdx="71" clrIdx="0">
    <p:extLst>
      <p:ext uri="{19B8F6BF-5375-455C-9EA6-DF929625EA0E}">
        <p15:presenceInfo xmlns:p15="http://schemas.microsoft.com/office/powerpoint/2012/main" userId="S::mdugan2@gpstrategies.com::469a1249-e7bb-4c7d-96cf-b9121c2471b7" providerId="AD"/>
      </p:ext>
    </p:extLst>
  </p:cmAuthor>
  <p:cmAuthor id="2" name="C, Rosalin Lopez" initials="CRL" lastIdx="31" clrIdx="1">
    <p:extLst>
      <p:ext uri="{19B8F6BF-5375-455C-9EA6-DF929625EA0E}">
        <p15:presenceInfo xmlns:p15="http://schemas.microsoft.com/office/powerpoint/2012/main" userId="S::crosalin@gpstrategies.com::46024192-ac5f-441a-bc92-9366cb501274" providerId="AD"/>
      </p:ext>
    </p:extLst>
  </p:cmAuthor>
  <p:cmAuthor id="3" name="Kwan, Nancy" initials="KN" lastIdx="22" clrIdx="2">
    <p:extLst>
      <p:ext uri="{19B8F6BF-5375-455C-9EA6-DF929625EA0E}">
        <p15:presenceInfo xmlns:p15="http://schemas.microsoft.com/office/powerpoint/2012/main" userId="S::nkwan@metlife.com::c476cfa5-8fbb-4d4c-a1b0-1098b69d51d1" providerId="AD"/>
      </p:ext>
    </p:extLst>
  </p:cmAuthor>
  <p:cmAuthor id="4" name="Chan, Yiu Hon Elton" initials="CYHE" lastIdx="19" clrIdx="3">
    <p:extLst>
      <p:ext uri="{19B8F6BF-5375-455C-9EA6-DF929625EA0E}">
        <p15:presenceInfo xmlns:p15="http://schemas.microsoft.com/office/powerpoint/2012/main" userId="S::yiu-hon-elton.chan@metlife.ae::0a474ba9-1be4-4dcd-a09e-0004921ba13a" providerId="AD"/>
      </p:ext>
    </p:extLst>
  </p:cmAuthor>
  <p:cmAuthor id="5" name="Varghese, Suja" initials="VS" lastIdx="5" clrIdx="4">
    <p:extLst>
      <p:ext uri="{19B8F6BF-5375-455C-9EA6-DF929625EA0E}">
        <p15:presenceInfo xmlns:p15="http://schemas.microsoft.com/office/powerpoint/2012/main" userId="S::Suja.Varghese@metlife.ae::db479fdc-d368-470c-b27b-58c69599a9d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DA"/>
    <a:srgbClr val="0061A0"/>
    <a:srgbClr val="0162A2"/>
    <a:srgbClr val="00ACA0"/>
    <a:srgbClr val="75787B"/>
    <a:srgbClr val="A4CE4E"/>
    <a:srgbClr val="00A3AD"/>
    <a:srgbClr val="E46B95"/>
    <a:srgbClr val="E5B2CF"/>
    <a:srgbClr val="00859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9" autoAdjust="0"/>
    <p:restoredTop sz="94063" autoAdjust="0"/>
  </p:normalViewPr>
  <p:slideViewPr>
    <p:cSldViewPr snapToGrid="0">
      <p:cViewPr varScale="1">
        <p:scale>
          <a:sx n="81" d="100"/>
          <a:sy n="81" d="100"/>
        </p:scale>
        <p:origin x="744" y="53"/>
      </p:cViewPr>
      <p:guideLst/>
    </p:cSldViewPr>
  </p:slideViewPr>
  <p:notesTextViewPr>
    <p:cViewPr>
      <p:scale>
        <a:sx n="100" d="100"/>
        <a:sy n="100" d="100"/>
      </p:scale>
      <p:origin x="0" y="0"/>
    </p:cViewPr>
  </p:notesTextViewPr>
  <p:sorterViewPr>
    <p:cViewPr>
      <p:scale>
        <a:sx n="67" d="100"/>
        <a:sy n="67" d="100"/>
      </p:scale>
      <p:origin x="0" y="0"/>
    </p:cViewPr>
  </p:sorterViewPr>
  <p:notesViewPr>
    <p:cSldViewPr snapToGrid="0" snapToObjects="1">
      <p:cViewPr varScale="1">
        <p:scale>
          <a:sx n="125" d="100"/>
          <a:sy n="125" d="100"/>
        </p:scale>
        <p:origin x="-2312" y="-10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sz="1000" dirty="0">
              <a:latin typeface="Arial" charset="0"/>
              <a:cs typeface="Arial" charset="0"/>
            </a:endParaRPr>
          </a:p>
        </p:txBody>
      </p:sp>
      <p:sp>
        <p:nvSpPr>
          <p:cNvPr id="3" name="Date Placeholder 2"/>
          <p:cNvSpPr>
            <a:spLocks noGrp="1"/>
          </p:cNvSpPr>
          <p:nvPr>
            <p:ph type="dt" sz="quarter" idx="1"/>
          </p:nvPr>
        </p:nvSpPr>
        <p:spPr>
          <a:xfrm>
            <a:off x="5180013" y="0"/>
            <a:ext cx="3962400" cy="342900"/>
          </a:xfrm>
          <a:prstGeom prst="rect">
            <a:avLst/>
          </a:prstGeom>
        </p:spPr>
        <p:txBody>
          <a:bodyPr vert="horz" lIns="91440" tIns="45720" rIns="91440" bIns="45720" rtlCol="0"/>
          <a:lstStyle>
            <a:lvl1pPr algn="r">
              <a:defRPr sz="1200"/>
            </a:lvl1pPr>
          </a:lstStyle>
          <a:p>
            <a:fld id="{82541AEF-3112-6549-914A-E0D9B60F40EA}" type="datetimeFigureOut">
              <a:rPr lang="en-US" sz="1000" smtClean="0">
                <a:latin typeface="Arial" charset="0"/>
                <a:cs typeface="Arial" charset="0"/>
              </a:rPr>
              <a:t>3/26/2020</a:t>
            </a:fld>
            <a:endParaRPr lang="en-US" sz="1000" dirty="0">
              <a:latin typeface="Arial" charset="0"/>
              <a:cs typeface="Arial" charset="0"/>
            </a:endParaRPr>
          </a:p>
        </p:txBody>
      </p:sp>
      <p:sp>
        <p:nvSpPr>
          <p:cNvPr id="4" name="Footer Placeholder 3"/>
          <p:cNvSpPr>
            <a:spLocks noGrp="1"/>
          </p:cNvSpPr>
          <p:nvPr>
            <p:ph type="ftr" sz="quarter" idx="2"/>
          </p:nvPr>
        </p:nvSpPr>
        <p:spPr>
          <a:xfrm>
            <a:off x="0" y="6513513"/>
            <a:ext cx="3962400" cy="342900"/>
          </a:xfrm>
          <a:prstGeom prst="rect">
            <a:avLst/>
          </a:prstGeom>
        </p:spPr>
        <p:txBody>
          <a:bodyPr vert="horz" lIns="91440" tIns="45720" rIns="91440" bIns="45720" rtlCol="0" anchor="b"/>
          <a:lstStyle>
            <a:lvl1pPr algn="l">
              <a:defRPr sz="1200"/>
            </a:lvl1pPr>
          </a:lstStyle>
          <a:p>
            <a:endParaRPr lang="en-US" sz="1000" dirty="0">
              <a:latin typeface="Arial" charset="0"/>
              <a:cs typeface="Arial" charset="0"/>
            </a:endParaRPr>
          </a:p>
        </p:txBody>
      </p:sp>
      <p:sp>
        <p:nvSpPr>
          <p:cNvPr id="5" name="Slide Number Placeholder 4"/>
          <p:cNvSpPr>
            <a:spLocks noGrp="1"/>
          </p:cNvSpPr>
          <p:nvPr>
            <p:ph type="sldNum" sz="quarter" idx="3"/>
          </p:nvPr>
        </p:nvSpPr>
        <p:spPr>
          <a:xfrm>
            <a:off x="5180013" y="6513513"/>
            <a:ext cx="3962400" cy="342900"/>
          </a:xfrm>
          <a:prstGeom prst="rect">
            <a:avLst/>
          </a:prstGeom>
        </p:spPr>
        <p:txBody>
          <a:bodyPr vert="horz" lIns="91440" tIns="45720" rIns="91440" bIns="45720" rtlCol="0" anchor="b"/>
          <a:lstStyle>
            <a:lvl1pPr algn="r">
              <a:defRPr sz="1200"/>
            </a:lvl1pPr>
          </a:lstStyle>
          <a:p>
            <a:fld id="{BF293638-C25A-9844-8D5B-B0309EC5F961}" type="slidenum">
              <a:rPr lang="en-US" sz="1000" smtClean="0">
                <a:latin typeface="Arial" charset="0"/>
                <a:cs typeface="Arial" charset="0"/>
              </a:rPr>
              <a:t>‹#›</a:t>
            </a:fld>
            <a:endParaRPr lang="en-US" sz="1000" dirty="0">
              <a:latin typeface="Arial" charset="0"/>
              <a:cs typeface="Arial" charset="0"/>
            </a:endParaRPr>
          </a:p>
        </p:txBody>
      </p:sp>
    </p:spTree>
    <p:extLst>
      <p:ext uri="{BB962C8B-B14F-4D97-AF65-F5344CB8AC3E}">
        <p14:creationId xmlns:p14="http://schemas.microsoft.com/office/powerpoint/2010/main" val="3476834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000" b="0" i="0">
                <a:latin typeface="Arial" charset="0"/>
                <a:cs typeface="Arial" charset="0"/>
              </a:defRPr>
            </a:lvl1pPr>
          </a:lstStyle>
          <a:p>
            <a:endParaRPr lang="en-US"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000" b="0" i="0">
                <a:latin typeface="Arial" charset="0"/>
                <a:cs typeface="Arial" charset="0"/>
              </a:defRPr>
            </a:lvl1pPr>
          </a:lstStyle>
          <a:p>
            <a:fld id="{EC2C7003-A6A9-A249-88AD-8CFDA7DED64B}" type="datetimeFigureOut">
              <a:rPr lang="en-US" smtClean="0"/>
              <a:pPr/>
              <a:t>3/26/2020</a:t>
            </a:fld>
            <a:endParaRPr lang="en-US" dirty="0"/>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000" b="0" i="0">
                <a:latin typeface="Arial" charset="0"/>
                <a:cs typeface="Arial" charset="0"/>
              </a:defRPr>
            </a:lvl1pPr>
          </a:lstStyle>
          <a:p>
            <a:endParaRPr lang="en-US" dirty="0"/>
          </a:p>
        </p:txBody>
      </p:sp>
      <p:sp>
        <p:nvSpPr>
          <p:cNvPr id="7" name="Slide Number Placeholder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000" b="0" i="0">
                <a:latin typeface="Arial" charset="0"/>
                <a:cs typeface="Arial" charset="0"/>
              </a:defRPr>
            </a:lvl1pPr>
          </a:lstStyle>
          <a:p>
            <a:fld id="{50AD15A5-6128-B84F-818D-8AA5BDD9AF9D}" type="slidenum">
              <a:rPr lang="en-US" smtClean="0"/>
              <a:pPr/>
              <a:t>‹#›</a:t>
            </a:fld>
            <a:endParaRPr lang="en-US" dirty="0"/>
          </a:p>
        </p:txBody>
      </p:sp>
    </p:spTree>
    <p:extLst>
      <p:ext uri="{BB962C8B-B14F-4D97-AF65-F5344CB8AC3E}">
        <p14:creationId xmlns:p14="http://schemas.microsoft.com/office/powerpoint/2010/main" val="3526269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b="0" i="0" kern="1200">
        <a:solidFill>
          <a:schemeClr val="tx1"/>
        </a:solidFill>
        <a:latin typeface="Arial" charset="0"/>
        <a:ea typeface="+mn-ea"/>
        <a:cs typeface="Arial" charset="0"/>
      </a:defRPr>
    </a:lvl1pPr>
    <a:lvl2pPr marL="457200" algn="l" defTabSz="457200" rtl="0" eaLnBrk="1" latinLnBrk="0" hangingPunct="1">
      <a:defRPr sz="1200" b="0" i="0" kern="1200">
        <a:solidFill>
          <a:schemeClr val="tx1"/>
        </a:solidFill>
        <a:latin typeface="Arial" charset="0"/>
        <a:ea typeface="+mn-ea"/>
        <a:cs typeface="Arial" charset="0"/>
      </a:defRPr>
    </a:lvl2pPr>
    <a:lvl3pPr marL="914400" algn="l" defTabSz="457200" rtl="0" eaLnBrk="1" latinLnBrk="0" hangingPunct="1">
      <a:defRPr sz="1200" b="0" i="0" kern="1200">
        <a:solidFill>
          <a:schemeClr val="tx1"/>
        </a:solidFill>
        <a:latin typeface="Arial" charset="0"/>
        <a:ea typeface="+mn-ea"/>
        <a:cs typeface="Arial" charset="0"/>
      </a:defRPr>
    </a:lvl3pPr>
    <a:lvl4pPr marL="1371600" algn="l" defTabSz="457200" rtl="0" eaLnBrk="1" latinLnBrk="0" hangingPunct="1">
      <a:defRPr sz="1200" b="0" i="0" kern="1200">
        <a:solidFill>
          <a:schemeClr val="tx1"/>
        </a:solidFill>
        <a:latin typeface="Arial" charset="0"/>
        <a:ea typeface="+mn-ea"/>
        <a:cs typeface="Arial" charset="0"/>
      </a:defRPr>
    </a:lvl4pPr>
    <a:lvl5pPr marL="1828800" algn="l" defTabSz="457200" rtl="0" eaLnBrk="1" latinLnBrk="0" hangingPunct="1">
      <a:defRPr sz="1200" b="0" i="0" kern="1200">
        <a:solidFill>
          <a:schemeClr val="tx1"/>
        </a:solidFill>
        <a:latin typeface="Arial" charset="0"/>
        <a:ea typeface="+mn-ea"/>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13</a:t>
            </a:fld>
            <a:endParaRPr lang="en-US" dirty="0"/>
          </a:p>
        </p:txBody>
      </p:sp>
    </p:spTree>
    <p:extLst>
      <p:ext uri="{BB962C8B-B14F-4D97-AF65-F5344CB8AC3E}">
        <p14:creationId xmlns:p14="http://schemas.microsoft.com/office/powerpoint/2010/main" val="96458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22</a:t>
            </a:fld>
            <a:endParaRPr lang="en-US" dirty="0"/>
          </a:p>
        </p:txBody>
      </p:sp>
    </p:spTree>
    <p:extLst>
      <p:ext uri="{BB962C8B-B14F-4D97-AF65-F5344CB8AC3E}">
        <p14:creationId xmlns:p14="http://schemas.microsoft.com/office/powerpoint/2010/main" val="38157373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28</a:t>
            </a:fld>
            <a:endParaRPr lang="en-US" dirty="0"/>
          </a:p>
        </p:txBody>
      </p:sp>
    </p:spTree>
    <p:extLst>
      <p:ext uri="{BB962C8B-B14F-4D97-AF65-F5344CB8AC3E}">
        <p14:creationId xmlns:p14="http://schemas.microsoft.com/office/powerpoint/2010/main" val="1155251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32</a:t>
            </a:fld>
            <a:endParaRPr lang="en-US" dirty="0"/>
          </a:p>
        </p:txBody>
      </p:sp>
    </p:spTree>
    <p:extLst>
      <p:ext uri="{BB962C8B-B14F-4D97-AF65-F5344CB8AC3E}">
        <p14:creationId xmlns:p14="http://schemas.microsoft.com/office/powerpoint/2010/main" val="14185279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AD15A5-6128-B84F-818D-8AA5BDD9AF9D}" type="slidenum">
              <a:rPr lang="en-US" smtClean="0"/>
              <a:pPr/>
              <a:t>36</a:t>
            </a:fld>
            <a:endParaRPr lang="en-US" dirty="0"/>
          </a:p>
        </p:txBody>
      </p:sp>
    </p:spTree>
    <p:extLst>
      <p:ext uri="{BB962C8B-B14F-4D97-AF65-F5344CB8AC3E}">
        <p14:creationId xmlns:p14="http://schemas.microsoft.com/office/powerpoint/2010/main" val="40904171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age with Photo">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10357338" cy="621792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10" name="Title 1"/>
          <p:cNvSpPr>
            <a:spLocks noGrp="1"/>
          </p:cNvSpPr>
          <p:nvPr>
            <p:ph type="ctrTitle" hasCustomPrompt="1"/>
          </p:nvPr>
        </p:nvSpPr>
        <p:spPr bwMode="white">
          <a:xfrm>
            <a:off x="455613" y="3987483"/>
            <a:ext cx="6794350" cy="1215588"/>
          </a:xfrm>
        </p:spPr>
        <p:txBody>
          <a:bodyPr anchor="b"/>
          <a:lstStyle>
            <a:lvl1pPr algn="l">
              <a:lnSpc>
                <a:spcPct val="80000"/>
              </a:lnSpc>
              <a:defRPr sz="4800" b="1" i="0" cap="none" baseline="0">
                <a:solidFill>
                  <a:srgbClr val="FFFFFF"/>
                </a:solidFill>
                <a:latin typeface="+mj-lt"/>
                <a:cs typeface="Georgia Bold" charset="0"/>
              </a:defRPr>
            </a:lvl1pPr>
          </a:lstStyle>
          <a:p>
            <a:r>
              <a:rPr lang="en-US" dirty="0"/>
              <a:t>Presentation Title</a:t>
            </a:r>
          </a:p>
        </p:txBody>
      </p:sp>
      <p:sp>
        <p:nvSpPr>
          <p:cNvPr id="9" name="Subtitle 2"/>
          <p:cNvSpPr>
            <a:spLocks noGrp="1"/>
          </p:cNvSpPr>
          <p:nvPr>
            <p:ph type="subTitle" idx="1" hasCustomPrompt="1"/>
          </p:nvPr>
        </p:nvSpPr>
        <p:spPr bwMode="white">
          <a:xfrm>
            <a:off x="455613" y="5345291"/>
            <a:ext cx="5193792" cy="335328"/>
          </a:xfrm>
        </p:spPr>
        <p:txBody>
          <a:bodyPr anchor="t">
            <a:noAutofit/>
          </a:bodyPr>
          <a:lstStyle>
            <a:lvl1pPr marL="0" indent="0" algn="l">
              <a:lnSpc>
                <a:spcPct val="80000"/>
              </a:lnSpc>
              <a:spcBef>
                <a:spcPts val="300"/>
              </a:spcBef>
              <a:buNone/>
              <a:defRPr sz="1400" b="0" i="0" cap="none" spc="0" baseline="0">
                <a:solidFill>
                  <a:srgbClr val="FFFFFF"/>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
        <p:nvSpPr>
          <p:cNvPr id="11" name="Rectangle 10"/>
          <p:cNvSpPr/>
          <p:nvPr userDrawn="1"/>
        </p:nvSpPr>
        <p:spPr>
          <a:xfrm>
            <a:off x="10357338" y="0"/>
            <a:ext cx="455612" cy="6217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cs typeface="Arial" charset="0"/>
            </a:endParaRPr>
          </a:p>
        </p:txBody>
      </p:sp>
      <p:sp>
        <p:nvSpPr>
          <p:cNvPr id="12" name="Rectangle 11"/>
          <p:cNvSpPr/>
          <p:nvPr userDrawn="1"/>
        </p:nvSpPr>
        <p:spPr>
          <a:xfrm>
            <a:off x="10815764" y="0"/>
            <a:ext cx="1373061" cy="6217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cs typeface="Arial" charset="0"/>
            </a:endParaRPr>
          </a:p>
        </p:txBody>
      </p:sp>
      <p:sp>
        <p:nvSpPr>
          <p:cNvPr id="13" name="Text Placeholder 3">
            <a:extLst>
              <a:ext uri="{FF2B5EF4-FFF2-40B4-BE49-F238E27FC236}">
                <a16:creationId xmlns:a16="http://schemas.microsoft.com/office/drawing/2014/main" id="{FD90EA2B-7FD5-2347-BBDF-C0FF05C887F8}"/>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dirty="0"/>
              <a:t>Confidential Proprietary Information</a:t>
            </a:r>
          </a:p>
        </p:txBody>
      </p:sp>
    </p:spTree>
    <p:extLst>
      <p:ext uri="{BB962C8B-B14F-4D97-AF65-F5344CB8AC3E}">
        <p14:creationId xmlns:p14="http://schemas.microsoft.com/office/powerpoint/2010/main" val="24615099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mple Layout -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454896" cy="73161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371600"/>
            <a:ext cx="9450388" cy="4838700"/>
          </a:xfrm>
        </p:spPr>
        <p:txBody>
          <a:bodyPr/>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6" name="Text Placeholder 3">
            <a:extLst>
              <a:ext uri="{FF2B5EF4-FFF2-40B4-BE49-F238E27FC236}">
                <a16:creationId xmlns:a16="http://schemas.microsoft.com/office/drawing/2014/main" id="{4507D7FB-EACF-674A-9B8F-AC3AFA372E75}"/>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D32E2AC8-1423-6D47-BA55-E53A67175C00}"/>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7762797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mple Layout - Title and three-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454896" cy="73161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371600"/>
            <a:ext cx="9450388" cy="4838700"/>
          </a:xfrm>
        </p:spPr>
        <p:txBody>
          <a:bodyPr numCol="3" spcCol="137160"/>
          <a:lstStyle>
            <a:lvl1pPr>
              <a:defRPr sz="2000">
                <a:solidFill>
                  <a:schemeClr val="bg2"/>
                </a:solidFill>
              </a:defRPr>
            </a:lvl1pPr>
            <a:lvl2pPr>
              <a:defRPr sz="1800">
                <a:solidFill>
                  <a:schemeClr val="bg2"/>
                </a:solidFill>
              </a:defRPr>
            </a:lvl2pPr>
            <a:lvl3pPr>
              <a:defRPr sz="1600">
                <a:solidFill>
                  <a:schemeClr val="bg2"/>
                </a:solidFill>
              </a:defRPr>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6" name="Text Placeholder 3">
            <a:extLst>
              <a:ext uri="{FF2B5EF4-FFF2-40B4-BE49-F238E27FC236}">
                <a16:creationId xmlns:a16="http://schemas.microsoft.com/office/drawing/2014/main" id="{4507D7FB-EACF-674A-9B8F-AC3AFA372E75}"/>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D32E2AC8-1423-6D47-BA55-E53A67175C00}"/>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9345764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mple Layout -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454896" cy="73152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371600"/>
            <a:ext cx="9442450" cy="4838700"/>
          </a:xfrm>
        </p:spPr>
        <p:txBody>
          <a:bodyPr/>
          <a:lstStyle>
            <a:lvl1pPr>
              <a:spcBef>
                <a:spcPts val="1800"/>
              </a:spcBef>
              <a:defRPr sz="2000" b="1" i="0">
                <a:solidFill>
                  <a:schemeClr val="tx2"/>
                </a:solidFill>
                <a:latin typeface="+mn-lt"/>
                <a:ea typeface="Arial" charset="0"/>
                <a:cs typeface="Arial" charset="0"/>
              </a:defRPr>
            </a:lvl1pPr>
            <a:lvl2pPr marL="0" indent="0">
              <a:spcBef>
                <a:spcPts val="1200"/>
              </a:spcBef>
              <a:buFontTx/>
              <a:buNone/>
              <a:defRPr sz="2000"/>
            </a:lvl2pPr>
            <a:lvl3pPr marL="200025" indent="-200025">
              <a:spcBef>
                <a:spcPts val="600"/>
              </a:spcBef>
              <a:buFont typeface="Arial"/>
              <a:buChar char="•"/>
              <a:defRPr sz="1800"/>
            </a:lvl3pPr>
            <a:lvl4pPr marL="398463" indent="-200025">
              <a:buFont typeface="Lucida Grande"/>
              <a:buChar char="-"/>
              <a:defRPr sz="1600"/>
            </a:lvl4pPr>
            <a:lvl5pPr>
              <a:defRPr sz="1800"/>
            </a:lvl5pPr>
          </a:lstStyle>
          <a:p>
            <a:pPr lvl="0"/>
            <a:r>
              <a:rPr lang="en-US" dirty="0"/>
              <a:t>Header</a:t>
            </a:r>
          </a:p>
          <a:p>
            <a:pPr lvl="1"/>
            <a:r>
              <a:rPr lang="en-US" dirty="0"/>
              <a:t>First Level </a:t>
            </a:r>
          </a:p>
          <a:p>
            <a:pPr lvl="2"/>
            <a:r>
              <a:rPr lang="en-US" dirty="0"/>
              <a:t>Second Level</a:t>
            </a:r>
          </a:p>
          <a:p>
            <a:pPr lvl="3"/>
            <a:r>
              <a:rPr lang="en-US" dirty="0"/>
              <a:t>Third Level</a:t>
            </a:r>
          </a:p>
        </p:txBody>
      </p:sp>
      <p:sp>
        <p:nvSpPr>
          <p:cNvPr id="6" name="Text Placeholder 3">
            <a:extLst>
              <a:ext uri="{FF2B5EF4-FFF2-40B4-BE49-F238E27FC236}">
                <a16:creationId xmlns:a16="http://schemas.microsoft.com/office/drawing/2014/main" id="{795B4020-BA1B-424F-8B93-3B8A415B57B3}"/>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42594215-73D0-6E42-BBFD-7FE2B8C87FA0}"/>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2886810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imple Layout - Title, header, Subheader, tex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9B372CB4-BC72-5843-B18C-A6DA70EBB71E}"/>
              </a:ext>
            </a:extLst>
          </p:cNvPr>
          <p:cNvSpPr>
            <a:spLocks noGrp="1"/>
          </p:cNvSpPr>
          <p:nvPr>
            <p:ph type="title" hasCustomPrompt="1"/>
          </p:nvPr>
        </p:nvSpPr>
        <p:spPr>
          <a:xfrm>
            <a:off x="457200" y="457200"/>
            <a:ext cx="9454896" cy="731520"/>
          </a:xfrm>
        </p:spPr>
        <p:txBody>
          <a:bodyPr anchor="t"/>
          <a:lstStyle>
            <a:lvl1pPr>
              <a:defRPr>
                <a:solidFill>
                  <a:schemeClr val="accent1"/>
                </a:solidFill>
              </a:defRPr>
            </a:lvl1pPr>
          </a:lstStyle>
          <a:p>
            <a:r>
              <a:rPr lang="en-US" dirty="0"/>
              <a:t>Title</a:t>
            </a:r>
          </a:p>
        </p:txBody>
      </p:sp>
      <p:sp>
        <p:nvSpPr>
          <p:cNvPr id="4" name="Content Placeholder 3">
            <a:extLst>
              <a:ext uri="{FF2B5EF4-FFF2-40B4-BE49-F238E27FC236}">
                <a16:creationId xmlns:a16="http://schemas.microsoft.com/office/drawing/2014/main" id="{FAEA1F2A-2A98-C741-B6CE-2AE83C9DEB22}"/>
              </a:ext>
            </a:extLst>
          </p:cNvPr>
          <p:cNvSpPr>
            <a:spLocks noGrp="1"/>
          </p:cNvSpPr>
          <p:nvPr>
            <p:ph sz="quarter" idx="10" hasCustomPrompt="1"/>
          </p:nvPr>
        </p:nvSpPr>
        <p:spPr>
          <a:xfrm>
            <a:off x="457200" y="1371600"/>
            <a:ext cx="9442450" cy="4838700"/>
          </a:xfrm>
        </p:spPr>
        <p:txBody>
          <a:bodyPr/>
          <a:lstStyle>
            <a:lvl1pPr>
              <a:spcBef>
                <a:spcPts val="1800"/>
              </a:spcBef>
              <a:buFontTx/>
              <a:buNone/>
              <a:defRPr sz="2000" b="1" i="0">
                <a:solidFill>
                  <a:schemeClr val="tx2"/>
                </a:solidFill>
                <a:latin typeface="+mn-lt"/>
                <a:ea typeface="Arial" charset="0"/>
                <a:cs typeface="Arial" charset="0"/>
              </a:defRPr>
            </a:lvl1pPr>
            <a:lvl2pPr marL="0" indent="0">
              <a:spcBef>
                <a:spcPts val="1200"/>
              </a:spcBef>
              <a:buFontTx/>
              <a:buNone/>
              <a:defRPr sz="1400" b="0">
                <a:solidFill>
                  <a:schemeClr val="tx1"/>
                </a:solidFill>
              </a:defRPr>
            </a:lvl2pPr>
            <a:lvl3pPr marL="0" indent="0">
              <a:spcBef>
                <a:spcPts val="1200"/>
              </a:spcBef>
              <a:buFontTx/>
              <a:buNone/>
              <a:defRPr sz="2000"/>
            </a:lvl3pPr>
            <a:lvl4pPr marL="201168" indent="-200025">
              <a:spcBef>
                <a:spcPts val="600"/>
              </a:spcBef>
              <a:buFont typeface="Arial" panose="020B0604020202020204" pitchFamily="34" charset="0"/>
              <a:buChar char="•"/>
              <a:defRPr sz="1800"/>
            </a:lvl4pPr>
            <a:lvl5pPr marL="402336" indent="-201168">
              <a:defRPr sz="1600"/>
            </a:lvl5pPr>
          </a:lstStyle>
          <a:p>
            <a:pPr lvl="0"/>
            <a:r>
              <a:rPr lang="en-US" dirty="0"/>
              <a:t>Header</a:t>
            </a:r>
          </a:p>
          <a:p>
            <a:pPr lvl="1"/>
            <a:r>
              <a:rPr lang="en-US" dirty="0"/>
              <a:t>SUBHEADER</a:t>
            </a:r>
          </a:p>
          <a:p>
            <a:pPr lvl="2"/>
            <a:r>
              <a:rPr lang="en-US" dirty="0"/>
              <a:t>First Level </a:t>
            </a:r>
          </a:p>
          <a:p>
            <a:pPr lvl="3"/>
            <a:r>
              <a:rPr lang="en-US" dirty="0"/>
              <a:t>Second Level</a:t>
            </a:r>
          </a:p>
          <a:p>
            <a:pPr lvl="4"/>
            <a:r>
              <a:rPr lang="en-US" dirty="0"/>
              <a:t>Third Level</a:t>
            </a:r>
          </a:p>
        </p:txBody>
      </p:sp>
      <p:sp>
        <p:nvSpPr>
          <p:cNvPr id="7" name="Text Placeholder 3">
            <a:extLst>
              <a:ext uri="{FF2B5EF4-FFF2-40B4-BE49-F238E27FC236}">
                <a16:creationId xmlns:a16="http://schemas.microsoft.com/office/drawing/2014/main" id="{8DC2CE65-1FD0-BA43-A7EB-393335A154BC}"/>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FEB393E3-9446-D449-9B0B-979D8F7A013B}"/>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8420678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 page Image Layout - Title, tex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6075981" y="0"/>
            <a:ext cx="6112843" cy="62103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2" name="Title 1"/>
          <p:cNvSpPr>
            <a:spLocks noGrp="1"/>
          </p:cNvSpPr>
          <p:nvPr>
            <p:ph type="title" hasCustomPrompt="1"/>
          </p:nvPr>
        </p:nvSpPr>
        <p:spPr>
          <a:xfrm>
            <a:off x="457200" y="457200"/>
            <a:ext cx="5394960" cy="73152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371600"/>
            <a:ext cx="5394960" cy="4838700"/>
          </a:xfrm>
        </p:spPr>
        <p:txBody>
          <a:bodyPr/>
          <a:lstStyle>
            <a:lvl1pPr>
              <a:defRPr sz="2000"/>
            </a:lvl1pPr>
            <a:lvl2pPr>
              <a:defRPr sz="1800"/>
            </a:lvl2pPr>
            <a:lvl3pPr>
              <a:defRPr sz="16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7" name="Text Placeholder 3">
            <a:extLst>
              <a:ext uri="{FF2B5EF4-FFF2-40B4-BE49-F238E27FC236}">
                <a16:creationId xmlns:a16="http://schemas.microsoft.com/office/drawing/2014/main" id="{6B7189FC-4DF1-9D43-AA9F-1EA46A9FA5E8}"/>
              </a:ext>
            </a:extLst>
          </p:cNvPr>
          <p:cNvSpPr>
            <a:spLocks noGrp="1"/>
          </p:cNvSpPr>
          <p:nvPr>
            <p:ph type="body" sz="quarter" idx="12" hasCustomPrompt="1"/>
          </p:nvPr>
        </p:nvSpPr>
        <p:spPr>
          <a:xfrm>
            <a:off x="7205554" y="6463076"/>
            <a:ext cx="1658938" cy="323850"/>
          </a:xfrm>
        </p:spPr>
        <p:txBody>
          <a:bodyPr/>
          <a:lstStyle>
            <a:lvl1pPr>
              <a:defRPr sz="8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EC4D80BF-5282-7B4E-9AEE-2E1181EDA15A}"/>
              </a:ext>
            </a:extLst>
          </p:cNvPr>
          <p:cNvSpPr>
            <a:spLocks noGrp="1"/>
          </p:cNvSpPr>
          <p:nvPr>
            <p:ph type="body" sz="quarter" idx="13" hasCustomPrompt="1"/>
          </p:nvPr>
        </p:nvSpPr>
        <p:spPr>
          <a:xfrm>
            <a:off x="4391148" y="6480869"/>
            <a:ext cx="23034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5670485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 page image,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5394960" cy="73152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371600"/>
            <a:ext cx="5394960" cy="4838700"/>
          </a:xfrm>
        </p:spPr>
        <p:txBody>
          <a:bodyPr/>
          <a:lstStyle>
            <a:lvl1pPr>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6" name="Picture Placeholder 5"/>
          <p:cNvSpPr>
            <a:spLocks noGrp="1"/>
          </p:cNvSpPr>
          <p:nvPr>
            <p:ph type="pic" sz="quarter" idx="11" hasCustomPrompt="1"/>
          </p:nvPr>
        </p:nvSpPr>
        <p:spPr>
          <a:xfrm>
            <a:off x="6075981" y="0"/>
            <a:ext cx="6112843" cy="62103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7" name="Text Placeholder 3">
            <a:extLst>
              <a:ext uri="{FF2B5EF4-FFF2-40B4-BE49-F238E27FC236}">
                <a16:creationId xmlns:a16="http://schemas.microsoft.com/office/drawing/2014/main" id="{76132B56-6ADC-AE42-9722-86E36E3EB21C}"/>
              </a:ext>
            </a:extLst>
          </p:cNvPr>
          <p:cNvSpPr>
            <a:spLocks noGrp="1"/>
          </p:cNvSpPr>
          <p:nvPr>
            <p:ph type="body" sz="quarter" idx="12" hasCustomPrompt="1"/>
          </p:nvPr>
        </p:nvSpPr>
        <p:spPr>
          <a:xfrm>
            <a:off x="7205554" y="6463076"/>
            <a:ext cx="1658938" cy="323850"/>
          </a:xfrm>
        </p:spPr>
        <p:txBody>
          <a:bodyPr/>
          <a:lstStyle>
            <a:lvl1pPr>
              <a:defRPr sz="8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64FB1594-DBA0-A342-871D-4BC60EFD9096}"/>
              </a:ext>
            </a:extLst>
          </p:cNvPr>
          <p:cNvSpPr>
            <a:spLocks noGrp="1"/>
          </p:cNvSpPr>
          <p:nvPr>
            <p:ph type="body" sz="quarter" idx="13" hasCustomPrompt="1"/>
          </p:nvPr>
        </p:nvSpPr>
        <p:spPr>
          <a:xfrm>
            <a:off x="4391148" y="6480869"/>
            <a:ext cx="23034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95031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page image layout">
    <p:bg>
      <p:bgRef idx="1001">
        <a:schemeClr val="bg1"/>
      </p:bgRef>
    </p:bg>
    <p:spTree>
      <p:nvGrpSpPr>
        <p:cNvPr id="1" name=""/>
        <p:cNvGrpSpPr/>
        <p:nvPr/>
      </p:nvGrpSpPr>
      <p:grpSpPr>
        <a:xfrm>
          <a:off x="0" y="0"/>
          <a:ext cx="0" cy="0"/>
          <a:chOff x="0" y="0"/>
          <a:chExt cx="0" cy="0"/>
        </a:xfrm>
      </p:grpSpPr>
      <p:sp>
        <p:nvSpPr>
          <p:cNvPr id="2" name="Picture Placeholder 5"/>
          <p:cNvSpPr>
            <a:spLocks noGrp="1"/>
          </p:cNvSpPr>
          <p:nvPr>
            <p:ph type="pic" sz="quarter" idx="11" hasCustomPrompt="1"/>
          </p:nvPr>
        </p:nvSpPr>
        <p:spPr>
          <a:xfrm>
            <a:off x="0" y="0"/>
            <a:ext cx="12188825" cy="68580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5" name="Text Placeholder 4">
            <a:extLst>
              <a:ext uri="{FF2B5EF4-FFF2-40B4-BE49-F238E27FC236}">
                <a16:creationId xmlns:a16="http://schemas.microsoft.com/office/drawing/2014/main" id="{C72943D5-ACF5-524F-A947-026C2A03CBAA}"/>
              </a:ext>
            </a:extLst>
          </p:cNvPr>
          <p:cNvSpPr>
            <a:spLocks noGrp="1"/>
          </p:cNvSpPr>
          <p:nvPr>
            <p:ph type="body" sz="quarter" idx="12" hasCustomPrompt="1"/>
          </p:nvPr>
        </p:nvSpPr>
        <p:spPr>
          <a:xfrm>
            <a:off x="273964" y="6407355"/>
            <a:ext cx="1634349" cy="450645"/>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dirty="0"/>
              <a:t> </a:t>
            </a: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pposing ideas, with background image">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2BDFCA7F-4CD9-714D-B4D7-E854E65D8D80}"/>
              </a:ext>
            </a:extLst>
          </p:cNvPr>
          <p:cNvSpPr>
            <a:spLocks noGrp="1"/>
          </p:cNvSpPr>
          <p:nvPr>
            <p:ph type="pic" sz="quarter" idx="12" hasCustomPrompt="1"/>
          </p:nvPr>
        </p:nvSpPr>
        <p:spPr>
          <a:xfrm>
            <a:off x="8352" y="0"/>
            <a:ext cx="6091100" cy="62103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3" name="Picture Placeholder 5">
            <a:extLst>
              <a:ext uri="{FF2B5EF4-FFF2-40B4-BE49-F238E27FC236}">
                <a16:creationId xmlns:a16="http://schemas.microsoft.com/office/drawing/2014/main" id="{A0AB7ECF-AF35-0B4F-985B-CE959695719C}"/>
              </a:ext>
            </a:extLst>
          </p:cNvPr>
          <p:cNvSpPr>
            <a:spLocks noGrp="1"/>
          </p:cNvSpPr>
          <p:nvPr>
            <p:ph type="pic" sz="quarter" idx="11" hasCustomPrompt="1"/>
          </p:nvPr>
        </p:nvSpPr>
        <p:spPr>
          <a:xfrm>
            <a:off x="6097725" y="0"/>
            <a:ext cx="6091100" cy="62103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4" name="Title 1">
            <a:extLst>
              <a:ext uri="{FF2B5EF4-FFF2-40B4-BE49-F238E27FC236}">
                <a16:creationId xmlns:a16="http://schemas.microsoft.com/office/drawing/2014/main" id="{28B1E5BF-5D5C-434B-94A2-654E744B8DC9}"/>
              </a:ext>
            </a:extLst>
          </p:cNvPr>
          <p:cNvSpPr>
            <a:spLocks noGrp="1"/>
          </p:cNvSpPr>
          <p:nvPr>
            <p:ph type="ctrTitle" hasCustomPrompt="1"/>
          </p:nvPr>
        </p:nvSpPr>
        <p:spPr>
          <a:xfrm>
            <a:off x="3188944" y="1504121"/>
            <a:ext cx="2910508" cy="3657600"/>
          </a:xfrm>
          <a:solidFill>
            <a:schemeClr val="tx2"/>
          </a:solidFill>
        </p:spPr>
        <p:txBody>
          <a:bodyPr lIns="182880" rIns="182880" anchor="ctr"/>
          <a:lstStyle>
            <a:lvl1pPr algn="r">
              <a:lnSpc>
                <a:spcPct val="90000"/>
              </a:lnSpc>
              <a:defRPr sz="2000" b="1" i="0" baseline="0">
                <a:solidFill>
                  <a:schemeClr val="bg1"/>
                </a:solidFill>
                <a:latin typeface="+mn-lt"/>
                <a:ea typeface="Arial" charset="0"/>
                <a:cs typeface="Arial" charset="0"/>
              </a:defRPr>
            </a:lvl1pPr>
          </a:lstStyle>
          <a:p>
            <a:r>
              <a:rPr lang="en-US" dirty="0"/>
              <a:t>Opposing ideas </a:t>
            </a:r>
            <a:br>
              <a:rPr lang="en-US" dirty="0"/>
            </a:br>
            <a:r>
              <a:rPr lang="en-US" dirty="0"/>
              <a:t>with statements supported by graphics/images</a:t>
            </a:r>
          </a:p>
        </p:txBody>
      </p:sp>
      <p:sp>
        <p:nvSpPr>
          <p:cNvPr id="5" name="Text Placeholder 3">
            <a:extLst>
              <a:ext uri="{FF2B5EF4-FFF2-40B4-BE49-F238E27FC236}">
                <a16:creationId xmlns:a16="http://schemas.microsoft.com/office/drawing/2014/main" id="{338E9121-D362-254E-BBF5-2F509A16DFC1}"/>
              </a:ext>
            </a:extLst>
          </p:cNvPr>
          <p:cNvSpPr>
            <a:spLocks noGrp="1"/>
          </p:cNvSpPr>
          <p:nvPr>
            <p:ph type="body" sz="quarter" idx="13" hasCustomPrompt="1"/>
          </p:nvPr>
        </p:nvSpPr>
        <p:spPr>
          <a:xfrm>
            <a:off x="6097725" y="1504121"/>
            <a:ext cx="2907792" cy="3657600"/>
          </a:xfrm>
          <a:solidFill>
            <a:schemeClr val="accent4"/>
          </a:solidFill>
        </p:spPr>
        <p:txBody>
          <a:bodyPr lIns="182880" rIns="182880" anchor="ctr"/>
          <a:lstStyle>
            <a:lvl1pPr algn="l">
              <a:lnSpc>
                <a:spcPct val="90000"/>
              </a:lnSpc>
              <a:defRPr sz="2000" b="1" i="0">
                <a:solidFill>
                  <a:schemeClr val="tx1"/>
                </a:solidFill>
                <a:latin typeface="+mn-lt"/>
                <a:ea typeface="Arial" charset="0"/>
                <a:cs typeface="Arial" charset="0"/>
              </a:defRPr>
            </a:lvl1pPr>
            <a:lvl2pPr>
              <a:defRPr b="1" i="0">
                <a:latin typeface="MetLife Circular" charset="0"/>
                <a:ea typeface="MetLife Circular" charset="0"/>
                <a:cs typeface="MetLife Circular" charset="0"/>
              </a:defRPr>
            </a:lvl2pPr>
            <a:lvl3pPr>
              <a:defRPr b="1" i="0">
                <a:latin typeface="MetLife Circular" charset="0"/>
                <a:ea typeface="MetLife Circular" charset="0"/>
                <a:cs typeface="MetLife Circular" charset="0"/>
              </a:defRPr>
            </a:lvl3pPr>
            <a:lvl4pPr>
              <a:defRPr b="1" i="0">
                <a:latin typeface="MetLife Circular" charset="0"/>
                <a:ea typeface="MetLife Circular" charset="0"/>
                <a:cs typeface="MetLife Circular" charset="0"/>
              </a:defRPr>
            </a:lvl4pPr>
            <a:lvl5pPr>
              <a:defRPr b="1" i="0">
                <a:latin typeface="MetLife Circular" charset="0"/>
                <a:ea typeface="MetLife Circular" charset="0"/>
                <a:cs typeface="MetLife Circular" charset="0"/>
              </a:defRPr>
            </a:lvl5pPr>
          </a:lstStyle>
          <a:p>
            <a:pPr algn="l"/>
            <a:r>
              <a:rPr lang="en-US" dirty="0">
                <a:solidFill>
                  <a:schemeClr val="tx1"/>
                </a:solidFill>
              </a:rPr>
              <a:t>Opposing ideas </a:t>
            </a:r>
            <a:br>
              <a:rPr lang="en-US" dirty="0">
                <a:solidFill>
                  <a:schemeClr val="tx1"/>
                </a:solidFill>
              </a:rPr>
            </a:br>
            <a:r>
              <a:rPr lang="en-US" dirty="0">
                <a:solidFill>
                  <a:schemeClr val="tx1"/>
                </a:solidFill>
              </a:rPr>
              <a:t>with statements supported by graphics/images</a:t>
            </a:r>
          </a:p>
        </p:txBody>
      </p:sp>
      <p:sp>
        <p:nvSpPr>
          <p:cNvPr id="8" name="Text Placeholder 3">
            <a:extLst>
              <a:ext uri="{FF2B5EF4-FFF2-40B4-BE49-F238E27FC236}">
                <a16:creationId xmlns:a16="http://schemas.microsoft.com/office/drawing/2014/main" id="{DA604EF4-F41E-B445-A17E-62FBD29DE099}"/>
              </a:ext>
            </a:extLst>
          </p:cNvPr>
          <p:cNvSpPr>
            <a:spLocks noGrp="1"/>
          </p:cNvSpPr>
          <p:nvPr>
            <p:ph type="body" sz="quarter" idx="14" hasCustomPrompt="1"/>
          </p:nvPr>
        </p:nvSpPr>
        <p:spPr>
          <a:xfrm>
            <a:off x="7205554" y="6463076"/>
            <a:ext cx="1658938" cy="323850"/>
          </a:xfrm>
        </p:spPr>
        <p:txBody>
          <a:bodyPr/>
          <a:lstStyle>
            <a:lvl1pPr>
              <a:defRPr sz="800" baseline="0">
                <a:solidFill>
                  <a:schemeClr val="bg2"/>
                </a:solidFill>
              </a:defRPr>
            </a:lvl1pPr>
          </a:lstStyle>
          <a:p>
            <a:pPr lvl="0"/>
            <a:r>
              <a:rPr lang="en-US" dirty="0"/>
              <a:t>Confidential Proprietary Information</a:t>
            </a:r>
          </a:p>
        </p:txBody>
      </p:sp>
      <p:sp>
        <p:nvSpPr>
          <p:cNvPr id="11" name="Text Placeholder 6">
            <a:extLst>
              <a:ext uri="{FF2B5EF4-FFF2-40B4-BE49-F238E27FC236}">
                <a16:creationId xmlns:a16="http://schemas.microsoft.com/office/drawing/2014/main" id="{7B1A7E92-0B4E-C145-A23A-1272DFEBA755}"/>
              </a:ext>
            </a:extLst>
          </p:cNvPr>
          <p:cNvSpPr>
            <a:spLocks noGrp="1"/>
          </p:cNvSpPr>
          <p:nvPr>
            <p:ph type="body" sz="quarter" idx="15" hasCustomPrompt="1"/>
          </p:nvPr>
        </p:nvSpPr>
        <p:spPr>
          <a:xfrm>
            <a:off x="4391148" y="6480869"/>
            <a:ext cx="23034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1695184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 column layout w/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454896" cy="73152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371600"/>
            <a:ext cx="3884918" cy="4838700"/>
          </a:xfrm>
        </p:spPr>
        <p:txBody>
          <a:bodyPr/>
          <a:lstStyle>
            <a:lvl1pPr>
              <a:defRPr sz="2000"/>
            </a:lvl1pPr>
            <a:lvl2pPr>
              <a:defRPr sz="1800"/>
            </a:lvl2pPr>
            <a:lvl3pPr>
              <a:defRPr sz="16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6" name="Text Placeholder 3">
            <a:extLst>
              <a:ext uri="{FF2B5EF4-FFF2-40B4-BE49-F238E27FC236}">
                <a16:creationId xmlns:a16="http://schemas.microsoft.com/office/drawing/2014/main" id="{907EE6CB-CDB5-2D48-8610-759DE5A98C62}"/>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dirty="0"/>
              <a:t>Confidential Proprietary Information</a:t>
            </a:r>
          </a:p>
        </p:txBody>
      </p:sp>
      <p:sp>
        <p:nvSpPr>
          <p:cNvPr id="7" name="Text Placeholder 6">
            <a:extLst>
              <a:ext uri="{FF2B5EF4-FFF2-40B4-BE49-F238E27FC236}">
                <a16:creationId xmlns:a16="http://schemas.microsoft.com/office/drawing/2014/main" id="{B5477AD0-9793-774E-8C1E-58F75D412B3C}"/>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4203844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 column layout w/ Title, header,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454896" cy="731520"/>
          </a:xfrm>
        </p:spPr>
        <p:txBody>
          <a:bodyPr anchor="t"/>
          <a:lstStyle>
            <a:lvl1pPr>
              <a:defRPr>
                <a:solidFill>
                  <a:schemeClr val="accent1"/>
                </a:solidFill>
              </a:defRPr>
            </a:lvl1pPr>
          </a:lstStyle>
          <a:p>
            <a:r>
              <a:rPr lang="en-US" dirty="0"/>
              <a:t>Title</a:t>
            </a:r>
          </a:p>
        </p:txBody>
      </p:sp>
      <p:sp>
        <p:nvSpPr>
          <p:cNvPr id="4" name="Content Placeholder 3"/>
          <p:cNvSpPr>
            <a:spLocks noGrp="1"/>
          </p:cNvSpPr>
          <p:nvPr>
            <p:ph sz="quarter" idx="10" hasCustomPrompt="1"/>
          </p:nvPr>
        </p:nvSpPr>
        <p:spPr>
          <a:xfrm>
            <a:off x="457200" y="1371600"/>
            <a:ext cx="3886200" cy="4838700"/>
          </a:xfrm>
        </p:spPr>
        <p:txBody>
          <a:bodyPr/>
          <a:lstStyle>
            <a:lvl1pPr>
              <a:spcBef>
                <a:spcPts val="1800"/>
              </a:spcBef>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dirty="0"/>
              <a:t>Header</a:t>
            </a:r>
          </a:p>
          <a:p>
            <a:pPr lvl="1"/>
            <a:r>
              <a:rPr lang="en-US" dirty="0"/>
              <a:t>First Level</a:t>
            </a:r>
          </a:p>
          <a:p>
            <a:pPr lvl="2"/>
            <a:r>
              <a:rPr lang="en-US" dirty="0"/>
              <a:t>Second Level</a:t>
            </a:r>
          </a:p>
          <a:p>
            <a:pPr lvl="3"/>
            <a:r>
              <a:rPr lang="en-US" dirty="0"/>
              <a:t>Third Level</a:t>
            </a:r>
          </a:p>
        </p:txBody>
      </p:sp>
      <p:sp>
        <p:nvSpPr>
          <p:cNvPr id="6" name="Text Placeholder 3">
            <a:extLst>
              <a:ext uri="{FF2B5EF4-FFF2-40B4-BE49-F238E27FC236}">
                <a16:creationId xmlns:a16="http://schemas.microsoft.com/office/drawing/2014/main" id="{DE73ADC8-3144-814C-B020-130A97611947}"/>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653885FD-54F1-1740-99A2-BF4D035D0F25}"/>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7605728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Page - Reverse Logo">
    <p:spTree>
      <p:nvGrpSpPr>
        <p:cNvPr id="1" name=""/>
        <p:cNvGrpSpPr/>
        <p:nvPr/>
      </p:nvGrpSpPr>
      <p:grpSpPr>
        <a:xfrm>
          <a:off x="0" y="0"/>
          <a:ext cx="0" cy="0"/>
          <a:chOff x="0" y="0"/>
          <a:chExt cx="0" cy="0"/>
        </a:xfrm>
      </p:grpSpPr>
      <p:sp>
        <p:nvSpPr>
          <p:cNvPr id="5" name="Rectangle 4"/>
          <p:cNvSpPr/>
          <p:nvPr userDrawn="1"/>
        </p:nvSpPr>
        <p:spPr>
          <a:xfrm>
            <a:off x="1" y="0"/>
            <a:ext cx="1218882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cs typeface="Arial" charset="0"/>
            </a:endParaRPr>
          </a:p>
        </p:txBody>
      </p:sp>
      <p:sp>
        <p:nvSpPr>
          <p:cNvPr id="8" name="Content Placeholder 8">
            <a:extLst>
              <a:ext uri="{FF2B5EF4-FFF2-40B4-BE49-F238E27FC236}">
                <a16:creationId xmlns:a16="http://schemas.microsoft.com/office/drawing/2014/main" id="{30D243D2-BC3C-A440-8E6C-A5ED6CDC7D64}"/>
              </a:ext>
            </a:extLst>
          </p:cNvPr>
          <p:cNvSpPr txBox="1">
            <a:spLocks/>
          </p:cNvSpPr>
          <p:nvPr userDrawn="1"/>
        </p:nvSpPr>
        <p:spPr>
          <a:xfrm>
            <a:off x="11454523"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dirty="0">
                <a:solidFill>
                  <a:schemeClr val="bg1"/>
                </a:solidFill>
                <a:latin typeface="Arial" charset="0"/>
                <a:cs typeface="Arial" charset="0"/>
              </a:rPr>
              <a:t> </a:t>
            </a:r>
            <a:fld id="{38743595-4496-5147-A886-7D133864DF76}" type="slidenum">
              <a:rPr lang="en-US" sz="800" b="0" i="0" smtClean="0">
                <a:solidFill>
                  <a:schemeClr val="bg1"/>
                </a:solidFill>
                <a:latin typeface="Arial" charset="0"/>
                <a:ea typeface="Arial" charset="0"/>
                <a:cs typeface="Arial" charset="0"/>
              </a:rPr>
              <a:pPr algn="ctr"/>
              <a:t>‹#›</a:t>
            </a:fld>
            <a:endParaRPr lang="en-US" sz="800" b="0" i="0" dirty="0">
              <a:solidFill>
                <a:schemeClr val="bg1"/>
              </a:solidFill>
              <a:latin typeface="Arial" charset="0"/>
              <a:ea typeface="Arial" charset="0"/>
              <a:cs typeface="Arial" charset="0"/>
            </a:endParaRPr>
          </a:p>
        </p:txBody>
      </p:sp>
      <p:pic>
        <p:nvPicPr>
          <p:cNvPr id="12" name="Picture 11">
            <a:extLst>
              <a:ext uri="{FF2B5EF4-FFF2-40B4-BE49-F238E27FC236}">
                <a16:creationId xmlns:a16="http://schemas.microsoft.com/office/drawing/2014/main" id="{20A6CA77-4A88-D242-9E7A-7B4965431CC6}"/>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 r="778" b="-5722"/>
          <a:stretch/>
        </p:blipFill>
        <p:spPr>
          <a:xfrm>
            <a:off x="273965" y="6215044"/>
            <a:ext cx="1676755" cy="693755"/>
          </a:xfrm>
          <a:prstGeom prst="rect">
            <a:avLst/>
          </a:prstGeom>
        </p:spPr>
      </p:pic>
      <p:sp>
        <p:nvSpPr>
          <p:cNvPr id="13" name="Title 1">
            <a:extLst>
              <a:ext uri="{FF2B5EF4-FFF2-40B4-BE49-F238E27FC236}">
                <a16:creationId xmlns:a16="http://schemas.microsoft.com/office/drawing/2014/main" id="{8AC0D03F-F761-764B-8C25-975C1CFF96A1}"/>
              </a:ext>
            </a:extLst>
          </p:cNvPr>
          <p:cNvSpPr>
            <a:spLocks noGrp="1"/>
          </p:cNvSpPr>
          <p:nvPr>
            <p:ph type="ctrTitle" hasCustomPrompt="1"/>
          </p:nvPr>
        </p:nvSpPr>
        <p:spPr bwMode="white">
          <a:xfrm>
            <a:off x="455613" y="3987483"/>
            <a:ext cx="6794350" cy="1215588"/>
          </a:xfrm>
        </p:spPr>
        <p:txBody>
          <a:bodyPr anchor="b"/>
          <a:lstStyle>
            <a:lvl1pPr algn="l">
              <a:lnSpc>
                <a:spcPct val="80000"/>
              </a:lnSpc>
              <a:defRPr sz="4800" b="1" i="0" cap="none" baseline="0">
                <a:solidFill>
                  <a:srgbClr val="FFFFFF"/>
                </a:solidFill>
                <a:latin typeface="+mj-lt"/>
                <a:cs typeface="Georgia Bold" charset="0"/>
              </a:defRPr>
            </a:lvl1pPr>
          </a:lstStyle>
          <a:p>
            <a:r>
              <a:rPr lang="en-US" dirty="0"/>
              <a:t>Presentation Title</a:t>
            </a:r>
          </a:p>
        </p:txBody>
      </p:sp>
      <p:sp>
        <p:nvSpPr>
          <p:cNvPr id="14" name="Subtitle 2">
            <a:extLst>
              <a:ext uri="{FF2B5EF4-FFF2-40B4-BE49-F238E27FC236}">
                <a16:creationId xmlns:a16="http://schemas.microsoft.com/office/drawing/2014/main" id="{CDE42373-4557-BB4F-9297-F9E4DB718369}"/>
              </a:ext>
            </a:extLst>
          </p:cNvPr>
          <p:cNvSpPr>
            <a:spLocks noGrp="1"/>
          </p:cNvSpPr>
          <p:nvPr>
            <p:ph type="subTitle" idx="1" hasCustomPrompt="1"/>
          </p:nvPr>
        </p:nvSpPr>
        <p:spPr bwMode="white">
          <a:xfrm>
            <a:off x="455613" y="5345291"/>
            <a:ext cx="5193792" cy="335328"/>
          </a:xfrm>
        </p:spPr>
        <p:txBody>
          <a:bodyPr anchor="t">
            <a:noAutofit/>
          </a:bodyPr>
          <a:lstStyle>
            <a:lvl1pPr marL="0" indent="0" algn="l">
              <a:lnSpc>
                <a:spcPct val="80000"/>
              </a:lnSpc>
              <a:spcBef>
                <a:spcPts val="300"/>
              </a:spcBef>
              <a:buNone/>
              <a:defRPr sz="1400" b="0" i="0" cap="none" spc="0" baseline="0">
                <a:solidFill>
                  <a:srgbClr val="FFFFFF"/>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Tree>
    <p:extLst>
      <p:ext uri="{BB962C8B-B14F-4D97-AF65-F5344CB8AC3E}">
        <p14:creationId xmlns:p14="http://schemas.microsoft.com/office/powerpoint/2010/main" val="34247212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imple Layout -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454896" cy="731520"/>
          </a:xfrm>
        </p:spPr>
        <p:txBody>
          <a:bodyPr anchor="t"/>
          <a:lstStyle>
            <a:lvl1pPr>
              <a:defRPr>
                <a:solidFill>
                  <a:schemeClr val="accent1"/>
                </a:solidFill>
              </a:defRPr>
            </a:lvl1pPr>
          </a:lstStyle>
          <a:p>
            <a:r>
              <a:rPr lang="en-US" dirty="0"/>
              <a:t>Title</a:t>
            </a:r>
          </a:p>
        </p:txBody>
      </p:sp>
      <p:sp>
        <p:nvSpPr>
          <p:cNvPr id="7" name="Text Placeholder 3">
            <a:extLst>
              <a:ext uri="{FF2B5EF4-FFF2-40B4-BE49-F238E27FC236}">
                <a16:creationId xmlns:a16="http://schemas.microsoft.com/office/drawing/2014/main" id="{F0D4BBCD-C94D-D142-B586-78DE00C580E4}"/>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dirty="0"/>
              <a:t>Confidential Proprietary Information</a:t>
            </a:r>
          </a:p>
        </p:txBody>
      </p:sp>
      <p:sp>
        <p:nvSpPr>
          <p:cNvPr id="8" name="Text Placeholder 6">
            <a:extLst>
              <a:ext uri="{FF2B5EF4-FFF2-40B4-BE49-F238E27FC236}">
                <a16:creationId xmlns:a16="http://schemas.microsoft.com/office/drawing/2014/main" id="{B7F83008-2E35-8243-8E81-AEC51BC5EEEE}"/>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40899582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 page Image layout w/ Statem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3D4699-D2FE-B745-9E79-959D810C1D11}"/>
              </a:ext>
            </a:extLst>
          </p:cNvPr>
          <p:cNvSpPr/>
          <p:nvPr userDrawn="1"/>
        </p:nvSpPr>
        <p:spPr>
          <a:xfrm>
            <a:off x="-1" y="0"/>
            <a:ext cx="6092757" cy="62179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cs typeface="Arial" charset="0"/>
            </a:endParaRPr>
          </a:p>
        </p:txBody>
      </p:sp>
      <p:sp>
        <p:nvSpPr>
          <p:cNvPr id="3" name="Title 1">
            <a:extLst>
              <a:ext uri="{FF2B5EF4-FFF2-40B4-BE49-F238E27FC236}">
                <a16:creationId xmlns:a16="http://schemas.microsoft.com/office/drawing/2014/main" id="{34C1DF0D-FF9A-7B4F-8D13-A4E9D520B30A}"/>
              </a:ext>
            </a:extLst>
          </p:cNvPr>
          <p:cNvSpPr>
            <a:spLocks noGrp="1"/>
          </p:cNvSpPr>
          <p:nvPr>
            <p:ph type="ctrTitle" hasCustomPrompt="1"/>
          </p:nvPr>
        </p:nvSpPr>
        <p:spPr>
          <a:xfrm>
            <a:off x="457200" y="455613"/>
            <a:ext cx="5373757" cy="5428352"/>
          </a:xfrm>
        </p:spPr>
        <p:txBody>
          <a:bodyPr anchor="ctr"/>
          <a:lstStyle>
            <a:lvl1pPr algn="l">
              <a:lnSpc>
                <a:spcPct val="80000"/>
              </a:lnSpc>
              <a:defRPr sz="4800" b="1" i="0">
                <a:solidFill>
                  <a:schemeClr val="bg1"/>
                </a:solidFill>
                <a:latin typeface="+mj-lt"/>
                <a:ea typeface="Georgia Bold" charset="0"/>
                <a:cs typeface="Georgia Bold" charset="0"/>
              </a:defRPr>
            </a:lvl1pPr>
          </a:lstStyle>
          <a:p>
            <a:r>
              <a:rPr lang="en-US" dirty="0"/>
              <a:t>Statement with Image</a:t>
            </a:r>
          </a:p>
        </p:txBody>
      </p:sp>
      <p:sp>
        <p:nvSpPr>
          <p:cNvPr id="4" name="Picture Placeholder 5">
            <a:extLst>
              <a:ext uri="{FF2B5EF4-FFF2-40B4-BE49-F238E27FC236}">
                <a16:creationId xmlns:a16="http://schemas.microsoft.com/office/drawing/2014/main" id="{8A375DD5-750A-5848-BA73-53FB6274D8F0}"/>
              </a:ext>
            </a:extLst>
          </p:cNvPr>
          <p:cNvSpPr>
            <a:spLocks noGrp="1"/>
          </p:cNvSpPr>
          <p:nvPr>
            <p:ph type="pic" sz="quarter" idx="11" hasCustomPrompt="1"/>
          </p:nvPr>
        </p:nvSpPr>
        <p:spPr>
          <a:xfrm>
            <a:off x="6085489" y="0"/>
            <a:ext cx="6103336" cy="621792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9" name="Text Placeholder 3">
            <a:extLst>
              <a:ext uri="{FF2B5EF4-FFF2-40B4-BE49-F238E27FC236}">
                <a16:creationId xmlns:a16="http://schemas.microsoft.com/office/drawing/2014/main" id="{5F4EAF3A-1C47-2549-8829-7421B4DAD1F3}"/>
              </a:ext>
            </a:extLst>
          </p:cNvPr>
          <p:cNvSpPr>
            <a:spLocks noGrp="1"/>
          </p:cNvSpPr>
          <p:nvPr>
            <p:ph type="body" sz="quarter" idx="12" hasCustomPrompt="1"/>
          </p:nvPr>
        </p:nvSpPr>
        <p:spPr>
          <a:xfrm>
            <a:off x="7205554" y="6463076"/>
            <a:ext cx="1658938" cy="323850"/>
          </a:xfrm>
        </p:spPr>
        <p:txBody>
          <a:bodyPr/>
          <a:lstStyle>
            <a:lvl1pPr>
              <a:defRPr sz="80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9F4C2EC0-9229-404B-A5C8-2C5B7EDA4F25}"/>
              </a:ext>
            </a:extLst>
          </p:cNvPr>
          <p:cNvSpPr>
            <a:spLocks noGrp="1"/>
          </p:cNvSpPr>
          <p:nvPr>
            <p:ph type="body" sz="quarter" idx="13" hasCustomPrompt="1"/>
          </p:nvPr>
        </p:nvSpPr>
        <p:spPr>
          <a:xfrm>
            <a:off x="4391148" y="6480869"/>
            <a:ext cx="23034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8022622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text layout with 1/4 column block">
    <p:spTree>
      <p:nvGrpSpPr>
        <p:cNvPr id="1" name=""/>
        <p:cNvGrpSpPr/>
        <p:nvPr/>
      </p:nvGrpSpPr>
      <p:grpSpPr>
        <a:xfrm>
          <a:off x="0" y="0"/>
          <a:ext cx="0" cy="0"/>
          <a:chOff x="0" y="0"/>
          <a:chExt cx="0" cy="0"/>
        </a:xfrm>
      </p:grpSpPr>
      <p:sp>
        <p:nvSpPr>
          <p:cNvPr id="5" name="Rectangle 4"/>
          <p:cNvSpPr/>
          <p:nvPr userDrawn="1"/>
        </p:nvSpPr>
        <p:spPr>
          <a:xfrm>
            <a:off x="9125860" y="0"/>
            <a:ext cx="306296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charset="0"/>
            </a:endParaRPr>
          </a:p>
        </p:txBody>
      </p:sp>
      <p:sp>
        <p:nvSpPr>
          <p:cNvPr id="2" name="Title 1"/>
          <p:cNvSpPr>
            <a:spLocks noGrp="1"/>
          </p:cNvSpPr>
          <p:nvPr>
            <p:ph type="title" hasCustomPrompt="1"/>
          </p:nvPr>
        </p:nvSpPr>
        <p:spPr>
          <a:xfrm>
            <a:off x="457200" y="457200"/>
            <a:ext cx="8407292" cy="731520"/>
          </a:xfrm>
        </p:spPr>
        <p:txBody>
          <a:bodyPr anchor="t"/>
          <a:lstStyle>
            <a:lvl1pPr>
              <a:defRPr sz="2800" b="1" i="0">
                <a:solidFill>
                  <a:schemeClr val="accent1"/>
                </a:solidFill>
                <a:latin typeface="+mj-lt"/>
                <a:ea typeface="Georgia Bold" charset="0"/>
                <a:cs typeface="Georgia Bold" charset="0"/>
              </a:defRPr>
            </a:lvl1pPr>
          </a:lstStyle>
          <a:p>
            <a:r>
              <a:rPr lang="en-US" dirty="0"/>
              <a:t>Title</a:t>
            </a:r>
          </a:p>
        </p:txBody>
      </p:sp>
      <p:sp>
        <p:nvSpPr>
          <p:cNvPr id="4" name="Content Placeholder 3"/>
          <p:cNvSpPr>
            <a:spLocks noGrp="1"/>
          </p:cNvSpPr>
          <p:nvPr>
            <p:ph sz="quarter" idx="10" hasCustomPrompt="1"/>
          </p:nvPr>
        </p:nvSpPr>
        <p:spPr>
          <a:xfrm>
            <a:off x="457198" y="1371600"/>
            <a:ext cx="8409340" cy="4838700"/>
          </a:xfrm>
        </p:spPr>
        <p:txBody>
          <a:bodyPr/>
          <a:lstStyle>
            <a:lvl1pPr>
              <a:defRPr sz="2000"/>
            </a:lvl1pPr>
            <a:lvl2pPr>
              <a:defRPr sz="1800"/>
            </a:lvl2pPr>
            <a:lvl3pPr>
              <a:defRPr sz="1600"/>
            </a:lvl3pPr>
            <a:lvl4pPr>
              <a:defRPr sz="1800"/>
            </a:lvl4pPr>
            <a:lvl5pPr>
              <a:defRPr sz="1800"/>
            </a:lvl5pPr>
          </a:lstStyle>
          <a:p>
            <a:pPr lvl="0"/>
            <a:r>
              <a:rPr lang="en-US" dirty="0"/>
              <a:t>First Level</a:t>
            </a:r>
          </a:p>
          <a:p>
            <a:pPr lvl="1"/>
            <a:r>
              <a:rPr lang="en-US" dirty="0"/>
              <a:t>Second Level</a:t>
            </a:r>
          </a:p>
          <a:p>
            <a:pPr lvl="2"/>
            <a:r>
              <a:rPr lang="en-US" dirty="0"/>
              <a:t>Third Level</a:t>
            </a:r>
          </a:p>
        </p:txBody>
      </p:sp>
      <p:sp>
        <p:nvSpPr>
          <p:cNvPr id="10" name="Text Placeholder 3">
            <a:extLst>
              <a:ext uri="{FF2B5EF4-FFF2-40B4-BE49-F238E27FC236}">
                <a16:creationId xmlns:a16="http://schemas.microsoft.com/office/drawing/2014/main" id="{C83ECFA4-BF7A-F940-99FB-09DBCE850614}"/>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dirty="0"/>
              <a:t>Confidential Proprietary Information</a:t>
            </a:r>
          </a:p>
        </p:txBody>
      </p:sp>
      <p:sp>
        <p:nvSpPr>
          <p:cNvPr id="11" name="Text Placeholder 6">
            <a:extLst>
              <a:ext uri="{FF2B5EF4-FFF2-40B4-BE49-F238E27FC236}">
                <a16:creationId xmlns:a16="http://schemas.microsoft.com/office/drawing/2014/main" id="{E36B653D-6566-2148-BB67-F9F6AFF76F1D}"/>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6080842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header/text layout with 1/4 block">
    <p:spTree>
      <p:nvGrpSpPr>
        <p:cNvPr id="1" name=""/>
        <p:cNvGrpSpPr/>
        <p:nvPr/>
      </p:nvGrpSpPr>
      <p:grpSpPr>
        <a:xfrm>
          <a:off x="0" y="0"/>
          <a:ext cx="0" cy="0"/>
          <a:chOff x="0" y="0"/>
          <a:chExt cx="0" cy="0"/>
        </a:xfrm>
      </p:grpSpPr>
      <p:sp>
        <p:nvSpPr>
          <p:cNvPr id="5" name="Rectangle 4"/>
          <p:cNvSpPr/>
          <p:nvPr userDrawn="1"/>
        </p:nvSpPr>
        <p:spPr>
          <a:xfrm>
            <a:off x="9125860" y="0"/>
            <a:ext cx="306296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solidFill>
                <a:schemeClr val="accent2"/>
              </a:solidFill>
              <a:latin typeface="Arial" charset="0"/>
            </a:endParaRPr>
          </a:p>
        </p:txBody>
      </p:sp>
      <p:sp>
        <p:nvSpPr>
          <p:cNvPr id="2" name="Title 1"/>
          <p:cNvSpPr>
            <a:spLocks noGrp="1"/>
          </p:cNvSpPr>
          <p:nvPr>
            <p:ph type="title" hasCustomPrompt="1"/>
          </p:nvPr>
        </p:nvSpPr>
        <p:spPr>
          <a:xfrm>
            <a:off x="457200" y="457200"/>
            <a:ext cx="8407292" cy="731520"/>
          </a:xfrm>
        </p:spPr>
        <p:txBody>
          <a:bodyPr anchor="t"/>
          <a:lstStyle>
            <a:lvl1pPr>
              <a:defRPr sz="2800" b="1" i="0">
                <a:solidFill>
                  <a:schemeClr val="accent1"/>
                </a:solidFill>
                <a:latin typeface="+mj-lt"/>
                <a:ea typeface="Georgia Bold" charset="0"/>
                <a:cs typeface="Georgia Bold" charset="0"/>
              </a:defRPr>
            </a:lvl1pPr>
          </a:lstStyle>
          <a:p>
            <a:r>
              <a:rPr lang="en-US" dirty="0"/>
              <a:t>Title</a:t>
            </a:r>
          </a:p>
        </p:txBody>
      </p:sp>
      <p:sp>
        <p:nvSpPr>
          <p:cNvPr id="8" name="Content Placeholder 3"/>
          <p:cNvSpPr>
            <a:spLocks noGrp="1"/>
          </p:cNvSpPr>
          <p:nvPr>
            <p:ph sz="quarter" idx="10" hasCustomPrompt="1"/>
          </p:nvPr>
        </p:nvSpPr>
        <p:spPr>
          <a:xfrm>
            <a:off x="457200" y="1371600"/>
            <a:ext cx="8412480" cy="4838700"/>
          </a:xfrm>
        </p:spPr>
        <p:txBody>
          <a:bodyPr/>
          <a:lstStyle>
            <a:lvl1pPr>
              <a:spcBef>
                <a:spcPts val="1800"/>
              </a:spcBef>
              <a:defRPr sz="2000" b="1" i="0">
                <a:solidFill>
                  <a:schemeClr val="tx2"/>
                </a:solidFill>
                <a:latin typeface="+mn-lt"/>
                <a:cs typeface="Arial" charset="0"/>
              </a:defRPr>
            </a:lvl1pPr>
            <a:lvl2pPr marL="0" indent="0">
              <a:spcBef>
                <a:spcPts val="1200"/>
              </a:spcBef>
              <a:buFontTx/>
              <a:buNone/>
              <a:defRPr sz="2000">
                <a:latin typeface="+mn-lt"/>
              </a:defRPr>
            </a:lvl2pPr>
            <a:lvl3pPr marL="200025" indent="-200025">
              <a:spcBef>
                <a:spcPts val="600"/>
              </a:spcBef>
              <a:buFont typeface="Arial"/>
              <a:buChar char="•"/>
              <a:defRPr sz="1800">
                <a:latin typeface="+mn-lt"/>
              </a:defRPr>
            </a:lvl3pPr>
            <a:lvl4pPr marL="398463" indent="-200025">
              <a:buFont typeface="Lucida Grande"/>
              <a:buChar char="-"/>
              <a:defRPr sz="1600">
                <a:latin typeface="+mn-lt"/>
              </a:defRPr>
            </a:lvl4pPr>
            <a:lvl5pPr>
              <a:defRPr sz="1800"/>
            </a:lvl5pPr>
          </a:lstStyle>
          <a:p>
            <a:pPr lvl="0"/>
            <a:r>
              <a:rPr lang="en-US" dirty="0"/>
              <a:t>Header</a:t>
            </a:r>
          </a:p>
          <a:p>
            <a:pPr lvl="1"/>
            <a:r>
              <a:rPr lang="en-US" dirty="0"/>
              <a:t>First Level </a:t>
            </a:r>
          </a:p>
          <a:p>
            <a:pPr lvl="2"/>
            <a:r>
              <a:rPr lang="en-US" dirty="0"/>
              <a:t>Second Level</a:t>
            </a:r>
          </a:p>
          <a:p>
            <a:pPr lvl="3"/>
            <a:r>
              <a:rPr lang="en-US" dirty="0"/>
              <a:t>Third Level</a:t>
            </a:r>
          </a:p>
        </p:txBody>
      </p:sp>
      <p:sp>
        <p:nvSpPr>
          <p:cNvPr id="9" name="Text Placeholder 3">
            <a:extLst>
              <a:ext uri="{FF2B5EF4-FFF2-40B4-BE49-F238E27FC236}">
                <a16:creationId xmlns:a16="http://schemas.microsoft.com/office/drawing/2014/main" id="{5B5AF605-BA41-0C40-B302-1C5A18F230C1}"/>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dirty="0"/>
              <a:t>Confidential Proprietary Information</a:t>
            </a:r>
          </a:p>
        </p:txBody>
      </p:sp>
      <p:sp>
        <p:nvSpPr>
          <p:cNvPr id="10" name="Text Placeholder 6">
            <a:extLst>
              <a:ext uri="{FF2B5EF4-FFF2-40B4-BE49-F238E27FC236}">
                <a16:creationId xmlns:a16="http://schemas.microsoft.com/office/drawing/2014/main" id="{993E8A58-3B46-8C44-B1DB-F0A1F88D5389}"/>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447264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bjectives/Solutions/Result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8407292" cy="731520"/>
          </a:xfrm>
        </p:spPr>
        <p:txBody>
          <a:bodyPr anchor="t"/>
          <a:lstStyle>
            <a:lvl1pPr>
              <a:defRPr sz="2800" b="1" i="0">
                <a:solidFill>
                  <a:schemeClr val="accent1"/>
                </a:solidFill>
                <a:latin typeface="+mj-lt"/>
                <a:ea typeface="Georgia Bold" charset="0"/>
                <a:cs typeface="Georgia Bold" charset="0"/>
              </a:defRPr>
            </a:lvl1pPr>
          </a:lstStyle>
          <a:p>
            <a:r>
              <a:rPr lang="en-US" dirty="0"/>
              <a:t>Title</a:t>
            </a:r>
          </a:p>
        </p:txBody>
      </p:sp>
      <p:sp>
        <p:nvSpPr>
          <p:cNvPr id="43" name="Rectangle 7">
            <a:extLst>
              <a:ext uri="{FF2B5EF4-FFF2-40B4-BE49-F238E27FC236}">
                <a16:creationId xmlns:a16="http://schemas.microsoft.com/office/drawing/2014/main" id="{48605227-1789-764B-9FEE-2A07FD10505E}"/>
              </a:ext>
            </a:extLst>
          </p:cNvPr>
          <p:cNvSpPr>
            <a:spLocks noChangeAspect="1" noChangeArrowheads="1"/>
          </p:cNvSpPr>
          <p:nvPr/>
        </p:nvSpPr>
        <p:spPr bwMode="auto">
          <a:xfrm>
            <a:off x="455613" y="1376465"/>
            <a:ext cx="11277599" cy="1820549"/>
          </a:xfrm>
          <a:prstGeom prst="rect">
            <a:avLst/>
          </a:prstGeom>
          <a:solidFill>
            <a:schemeClr val="bg2">
              <a:lumMod val="40000"/>
              <a:lumOff val="60000"/>
              <a:alpha val="50000"/>
            </a:schemeClr>
          </a:solidFill>
          <a:ln w="19050" algn="ctr">
            <a:noFill/>
            <a:miter lim="800000"/>
            <a:headEnd/>
            <a:tailEnd/>
          </a:ln>
        </p:spPr>
        <p:txBody>
          <a:bodyPr lIns="91424" tIns="45712" rIns="91424" bIns="45712" anchor="ctr"/>
          <a:lstStyle/>
          <a:p>
            <a:endParaRPr lang="en-US" sz="1013" dirty="0">
              <a:solidFill>
                <a:prstClr val="black"/>
              </a:solidFill>
            </a:endParaRPr>
          </a:p>
        </p:txBody>
      </p:sp>
      <p:sp>
        <p:nvSpPr>
          <p:cNvPr id="48" name="Triangle 47">
            <a:extLst>
              <a:ext uri="{FF2B5EF4-FFF2-40B4-BE49-F238E27FC236}">
                <a16:creationId xmlns:a16="http://schemas.microsoft.com/office/drawing/2014/main" id="{28FCFDC2-2E45-BD42-9683-E4A2B0EBF286}"/>
              </a:ext>
            </a:extLst>
          </p:cNvPr>
          <p:cNvSpPr/>
          <p:nvPr userDrawn="1"/>
        </p:nvSpPr>
        <p:spPr>
          <a:xfrm rot="5400000">
            <a:off x="4752109" y="1568459"/>
            <a:ext cx="313604" cy="270348"/>
          </a:xfrm>
          <a:prstGeom prs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cs typeface="Open Sans Bold"/>
            </a:endParaRPr>
          </a:p>
        </p:txBody>
      </p:sp>
      <p:sp>
        <p:nvSpPr>
          <p:cNvPr id="49" name="Rectangle 7">
            <a:extLst>
              <a:ext uri="{FF2B5EF4-FFF2-40B4-BE49-F238E27FC236}">
                <a16:creationId xmlns:a16="http://schemas.microsoft.com/office/drawing/2014/main" id="{8013A9B8-83EF-B141-B588-B5A2EE87771A}"/>
              </a:ext>
            </a:extLst>
          </p:cNvPr>
          <p:cNvSpPr>
            <a:spLocks noChangeAspect="1" noChangeArrowheads="1"/>
          </p:cNvSpPr>
          <p:nvPr userDrawn="1"/>
        </p:nvSpPr>
        <p:spPr bwMode="auto">
          <a:xfrm>
            <a:off x="457200" y="3500490"/>
            <a:ext cx="11277599" cy="2643327"/>
          </a:xfrm>
          <a:prstGeom prst="rect">
            <a:avLst/>
          </a:prstGeom>
          <a:solidFill>
            <a:schemeClr val="bg2">
              <a:lumMod val="40000"/>
              <a:lumOff val="60000"/>
              <a:alpha val="50000"/>
            </a:schemeClr>
          </a:solidFill>
          <a:ln w="19050" algn="ctr">
            <a:noFill/>
            <a:miter lim="800000"/>
            <a:headEnd/>
            <a:tailEnd/>
          </a:ln>
        </p:spPr>
        <p:txBody>
          <a:bodyPr lIns="91424" tIns="45712" rIns="91424" bIns="45712" anchor="ctr"/>
          <a:lstStyle/>
          <a:p>
            <a:endParaRPr lang="en-US" sz="1013" dirty="0">
              <a:solidFill>
                <a:prstClr val="black"/>
              </a:solidFill>
            </a:endParaRPr>
          </a:p>
        </p:txBody>
      </p:sp>
      <p:sp>
        <p:nvSpPr>
          <p:cNvPr id="50" name="Rectangle 9">
            <a:extLst>
              <a:ext uri="{FF2B5EF4-FFF2-40B4-BE49-F238E27FC236}">
                <a16:creationId xmlns:a16="http://schemas.microsoft.com/office/drawing/2014/main" id="{FF210F3A-A481-3E43-BA64-7BCD81E406AE}"/>
              </a:ext>
            </a:extLst>
          </p:cNvPr>
          <p:cNvSpPr>
            <a:spLocks noChangeAspect="1" noChangeArrowheads="1"/>
          </p:cNvSpPr>
          <p:nvPr userDrawn="1"/>
        </p:nvSpPr>
        <p:spPr bwMode="auto">
          <a:xfrm>
            <a:off x="574612" y="3940839"/>
            <a:ext cx="11043341" cy="2117928"/>
          </a:xfrm>
          <a:prstGeom prst="rect">
            <a:avLst/>
          </a:prstGeom>
          <a:solidFill>
            <a:srgbClr val="FFFFFF"/>
          </a:solidFill>
          <a:ln w="19050" algn="ctr">
            <a:noFill/>
            <a:miter lim="800000"/>
            <a:headEnd/>
            <a:tailEnd/>
          </a:ln>
        </p:spPr>
        <p:txBody>
          <a:bodyPr lIns="91424" tIns="91424" rIns="91424" bIns="91424"/>
          <a:lstStyle/>
          <a:p>
            <a:endParaRPr lang="en-US" dirty="0">
              <a:solidFill>
                <a:schemeClr val="bg2"/>
              </a:solidFill>
            </a:endParaRPr>
          </a:p>
        </p:txBody>
      </p:sp>
      <p:cxnSp>
        <p:nvCxnSpPr>
          <p:cNvPr id="52" name="Straight Connector 51">
            <a:extLst>
              <a:ext uri="{FF2B5EF4-FFF2-40B4-BE49-F238E27FC236}">
                <a16:creationId xmlns:a16="http://schemas.microsoft.com/office/drawing/2014/main" id="{E677A048-0CA7-DD46-972A-A690AB880EEF}"/>
              </a:ext>
            </a:extLst>
          </p:cNvPr>
          <p:cNvCxnSpPr>
            <a:cxnSpLocks/>
          </p:cNvCxnSpPr>
          <p:nvPr userDrawn="1"/>
        </p:nvCxnSpPr>
        <p:spPr>
          <a:xfrm>
            <a:off x="9595309" y="3700845"/>
            <a:ext cx="2327"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3D9CE326-EB9A-9D47-9472-EB555349AABE}"/>
              </a:ext>
            </a:extLst>
          </p:cNvPr>
          <p:cNvCxnSpPr>
            <a:cxnSpLocks/>
          </p:cNvCxnSpPr>
          <p:nvPr userDrawn="1"/>
        </p:nvCxnSpPr>
        <p:spPr>
          <a:xfrm>
            <a:off x="3367536" y="3962652"/>
            <a:ext cx="0" cy="2096115"/>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E67FEFB-5A20-F243-B732-342FD5EBAFA6}"/>
              </a:ext>
            </a:extLst>
          </p:cNvPr>
          <p:cNvCxnSpPr>
            <a:cxnSpLocks/>
          </p:cNvCxnSpPr>
          <p:nvPr userDrawn="1"/>
        </p:nvCxnSpPr>
        <p:spPr>
          <a:xfrm flipH="1">
            <a:off x="455613" y="5101119"/>
            <a:ext cx="9139696" cy="0"/>
          </a:xfrm>
          <a:prstGeom prst="line">
            <a:avLst/>
          </a:prstGeom>
          <a:ln w="26987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DBC7E39F-3FCF-6344-AEC6-307261FBCF54}"/>
              </a:ext>
            </a:extLst>
          </p:cNvPr>
          <p:cNvCxnSpPr>
            <a:cxnSpLocks/>
          </p:cNvCxnSpPr>
          <p:nvPr userDrawn="1"/>
        </p:nvCxnSpPr>
        <p:spPr>
          <a:xfrm>
            <a:off x="5441909" y="3700845"/>
            <a:ext cx="2327"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9E985912-C1FC-6849-A24F-ABF95C9F66DA}"/>
              </a:ext>
            </a:extLst>
          </p:cNvPr>
          <p:cNvCxnSpPr>
            <a:cxnSpLocks/>
          </p:cNvCxnSpPr>
          <p:nvPr userDrawn="1"/>
        </p:nvCxnSpPr>
        <p:spPr>
          <a:xfrm>
            <a:off x="7518609" y="3700845"/>
            <a:ext cx="2327" cy="2357922"/>
          </a:xfrm>
          <a:prstGeom prst="line">
            <a:avLst/>
          </a:prstGeom>
          <a:ln w="85725">
            <a:solidFill>
              <a:srgbClr val="E4E4E5"/>
            </a:solidFill>
            <a:prstDash val="solid"/>
          </a:ln>
        </p:spPr>
        <p:style>
          <a:lnRef idx="1">
            <a:schemeClr val="accent1"/>
          </a:lnRef>
          <a:fillRef idx="0">
            <a:schemeClr val="accent1"/>
          </a:fillRef>
          <a:effectRef idx="0">
            <a:schemeClr val="accent1"/>
          </a:effectRef>
          <a:fontRef idx="minor">
            <a:schemeClr val="tx1"/>
          </a:fontRef>
        </p:style>
      </p:cxnSp>
      <p:sp>
        <p:nvSpPr>
          <p:cNvPr id="74" name="Text Placeholder 73">
            <a:extLst>
              <a:ext uri="{FF2B5EF4-FFF2-40B4-BE49-F238E27FC236}">
                <a16:creationId xmlns:a16="http://schemas.microsoft.com/office/drawing/2014/main" id="{1BEA5713-1BC9-AD4B-BC36-B768EAB4A8B1}"/>
              </a:ext>
            </a:extLst>
          </p:cNvPr>
          <p:cNvSpPr>
            <a:spLocks noGrp="1"/>
          </p:cNvSpPr>
          <p:nvPr>
            <p:ph type="body" sz="quarter" idx="13" hasCustomPrompt="1"/>
          </p:nvPr>
        </p:nvSpPr>
        <p:spPr>
          <a:xfrm>
            <a:off x="572374" y="1480927"/>
            <a:ext cx="4021137" cy="561264"/>
          </a:xfrm>
          <a:solidFill>
            <a:schemeClr val="accent2"/>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dirty="0"/>
              <a:t>Objectives</a:t>
            </a:r>
          </a:p>
        </p:txBody>
      </p:sp>
      <p:sp>
        <p:nvSpPr>
          <p:cNvPr id="76" name="Text Placeholder 73">
            <a:extLst>
              <a:ext uri="{FF2B5EF4-FFF2-40B4-BE49-F238E27FC236}">
                <a16:creationId xmlns:a16="http://schemas.microsoft.com/office/drawing/2014/main" id="{3C076965-C2B3-344C-92D0-8E254282680B}"/>
              </a:ext>
            </a:extLst>
          </p:cNvPr>
          <p:cNvSpPr>
            <a:spLocks noGrp="1"/>
          </p:cNvSpPr>
          <p:nvPr>
            <p:ph type="body" sz="quarter" idx="15" hasCustomPrompt="1"/>
          </p:nvPr>
        </p:nvSpPr>
        <p:spPr>
          <a:xfrm>
            <a:off x="572374" y="2040149"/>
            <a:ext cx="4021136" cy="997259"/>
          </a:xfrm>
          <a:solidFill>
            <a:schemeClr val="bg1"/>
          </a:solidFill>
        </p:spPr>
        <p:txBody>
          <a:bodyPr lIns="91440" tIns="91440" rIns="91440" anchor="t"/>
          <a:lstStyle>
            <a:lvl1pPr marL="0">
              <a:defRPr sz="1700" b="0">
                <a:solidFill>
                  <a:srgbClr val="75787B"/>
                </a:solidFill>
              </a:defRPr>
            </a:lvl1pPr>
            <a:lvl2pPr marL="0" indent="0">
              <a:buFontTx/>
              <a:buNone/>
              <a:defRPr b="1">
                <a:solidFill>
                  <a:schemeClr val="bg1"/>
                </a:solidFill>
              </a:defRPr>
            </a:lvl2pPr>
          </a:lstStyle>
          <a:p>
            <a:pPr lvl="0"/>
            <a:r>
              <a:rPr lang="en-US" dirty="0"/>
              <a:t>Objectives text</a:t>
            </a:r>
          </a:p>
        </p:txBody>
      </p:sp>
      <p:sp>
        <p:nvSpPr>
          <p:cNvPr id="78" name="Text Placeholder 73">
            <a:extLst>
              <a:ext uri="{FF2B5EF4-FFF2-40B4-BE49-F238E27FC236}">
                <a16:creationId xmlns:a16="http://schemas.microsoft.com/office/drawing/2014/main" id="{BAE53185-A1F7-654B-8E7C-390C3D3E8B29}"/>
              </a:ext>
            </a:extLst>
          </p:cNvPr>
          <p:cNvSpPr>
            <a:spLocks noGrp="1"/>
          </p:cNvSpPr>
          <p:nvPr>
            <p:ph type="body" sz="quarter" idx="16" hasCustomPrompt="1"/>
          </p:nvPr>
        </p:nvSpPr>
        <p:spPr>
          <a:xfrm>
            <a:off x="5224311" y="1480927"/>
            <a:ext cx="6393643" cy="561264"/>
          </a:xfrm>
          <a:solidFill>
            <a:srgbClr val="A4CE4E"/>
          </a:solidFill>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dirty="0"/>
              <a:t>Solutions</a:t>
            </a:r>
          </a:p>
        </p:txBody>
      </p:sp>
      <p:sp>
        <p:nvSpPr>
          <p:cNvPr id="79" name="Text Placeholder 73">
            <a:extLst>
              <a:ext uri="{FF2B5EF4-FFF2-40B4-BE49-F238E27FC236}">
                <a16:creationId xmlns:a16="http://schemas.microsoft.com/office/drawing/2014/main" id="{388B4F71-CFA2-4B4C-AD69-E5B8E0E0F65F}"/>
              </a:ext>
            </a:extLst>
          </p:cNvPr>
          <p:cNvSpPr>
            <a:spLocks noGrp="1"/>
          </p:cNvSpPr>
          <p:nvPr>
            <p:ph type="body" sz="quarter" idx="17" hasCustomPrompt="1"/>
          </p:nvPr>
        </p:nvSpPr>
        <p:spPr>
          <a:xfrm>
            <a:off x="5224311" y="2040149"/>
            <a:ext cx="6393642" cy="997259"/>
          </a:xfrm>
          <a:solidFill>
            <a:schemeClr val="bg1"/>
          </a:solidFill>
        </p:spPr>
        <p:txBody>
          <a:bodyPr lIns="91440" tIns="91440" rIns="91440" anchor="t"/>
          <a:lstStyle>
            <a:lvl1pPr marL="0">
              <a:defRPr sz="1700" b="0">
                <a:solidFill>
                  <a:srgbClr val="75787B"/>
                </a:solidFill>
              </a:defRPr>
            </a:lvl1pPr>
            <a:lvl2pPr marL="0" indent="0">
              <a:buFontTx/>
              <a:buNone/>
              <a:defRPr b="1">
                <a:solidFill>
                  <a:schemeClr val="bg1"/>
                </a:solidFill>
              </a:defRPr>
            </a:lvl2pPr>
          </a:lstStyle>
          <a:p>
            <a:pPr lvl="0"/>
            <a:r>
              <a:rPr lang="en-US" dirty="0"/>
              <a:t>Solutions text</a:t>
            </a:r>
          </a:p>
        </p:txBody>
      </p:sp>
      <p:sp>
        <p:nvSpPr>
          <p:cNvPr id="80" name="Text Placeholder 73">
            <a:extLst>
              <a:ext uri="{FF2B5EF4-FFF2-40B4-BE49-F238E27FC236}">
                <a16:creationId xmlns:a16="http://schemas.microsoft.com/office/drawing/2014/main" id="{FD81D20F-3202-5544-B44E-A2C42A6C684D}"/>
              </a:ext>
            </a:extLst>
          </p:cNvPr>
          <p:cNvSpPr>
            <a:spLocks noGrp="1"/>
          </p:cNvSpPr>
          <p:nvPr>
            <p:ph type="body" sz="quarter" idx="18" hasCustomPrompt="1"/>
          </p:nvPr>
        </p:nvSpPr>
        <p:spPr>
          <a:xfrm>
            <a:off x="572374" y="3626028"/>
            <a:ext cx="11045579" cy="527388"/>
          </a:xfrm>
          <a:solidFill>
            <a:srgbClr val="0162A2"/>
          </a:solidFill>
          <a:ln>
            <a:noFill/>
          </a:ln>
        </p:spPr>
        <p:txBody>
          <a:bodyPr anchor="ctr"/>
          <a:lstStyle>
            <a:lvl1pPr marL="91440">
              <a:defRPr sz="1800" b="1">
                <a:solidFill>
                  <a:schemeClr val="bg1"/>
                </a:solidFill>
              </a:defRPr>
            </a:lvl1pPr>
            <a:lvl2pPr marL="0" indent="0">
              <a:buFontTx/>
              <a:buNone/>
              <a:defRPr b="1">
                <a:solidFill>
                  <a:schemeClr val="bg1"/>
                </a:solidFill>
              </a:defRPr>
            </a:lvl2pPr>
          </a:lstStyle>
          <a:p>
            <a:pPr lvl="0"/>
            <a:r>
              <a:rPr lang="en-US" dirty="0"/>
              <a:t>Results</a:t>
            </a:r>
          </a:p>
        </p:txBody>
      </p:sp>
      <p:sp>
        <p:nvSpPr>
          <p:cNvPr id="4" name="Text Placeholder 3">
            <a:extLst>
              <a:ext uri="{FF2B5EF4-FFF2-40B4-BE49-F238E27FC236}">
                <a16:creationId xmlns:a16="http://schemas.microsoft.com/office/drawing/2014/main" id="{B1E056AB-36C6-2048-A5AE-BB81E6317BED}"/>
              </a:ext>
            </a:extLst>
          </p:cNvPr>
          <p:cNvSpPr>
            <a:spLocks noGrp="1"/>
          </p:cNvSpPr>
          <p:nvPr>
            <p:ph type="body" sz="quarter" idx="19" hasCustomPrompt="1"/>
          </p:nvPr>
        </p:nvSpPr>
        <p:spPr>
          <a:xfrm>
            <a:off x="576454" y="4152900"/>
            <a:ext cx="770765" cy="808038"/>
          </a:xfrm>
          <a:solidFill>
            <a:srgbClr val="75787B"/>
          </a:solidFill>
        </p:spPr>
        <p:txBody>
          <a:bodyPr anchor="ctr"/>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Subject</a:t>
            </a:r>
          </a:p>
        </p:txBody>
      </p:sp>
      <p:sp>
        <p:nvSpPr>
          <p:cNvPr id="44" name="Text Placeholder 3">
            <a:extLst>
              <a:ext uri="{FF2B5EF4-FFF2-40B4-BE49-F238E27FC236}">
                <a16:creationId xmlns:a16="http://schemas.microsoft.com/office/drawing/2014/main" id="{DD99D73E-D45E-C24E-AC63-AF93E185D1E6}"/>
              </a:ext>
            </a:extLst>
          </p:cNvPr>
          <p:cNvSpPr>
            <a:spLocks noGrp="1"/>
          </p:cNvSpPr>
          <p:nvPr>
            <p:ph type="body" sz="quarter" idx="20" hasCustomPrompt="1"/>
          </p:nvPr>
        </p:nvSpPr>
        <p:spPr>
          <a:xfrm>
            <a:off x="576454" y="5230649"/>
            <a:ext cx="770765" cy="828118"/>
          </a:xfrm>
          <a:solidFill>
            <a:srgbClr val="75787B"/>
          </a:solidFill>
        </p:spPr>
        <p:txBody>
          <a:bodyPr anchor="ctr"/>
          <a:lstStyle>
            <a:lvl1pPr algn="ctr">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Subject</a:t>
            </a:r>
          </a:p>
        </p:txBody>
      </p:sp>
      <p:sp>
        <p:nvSpPr>
          <p:cNvPr id="6" name="Text Placeholder 5">
            <a:extLst>
              <a:ext uri="{FF2B5EF4-FFF2-40B4-BE49-F238E27FC236}">
                <a16:creationId xmlns:a16="http://schemas.microsoft.com/office/drawing/2014/main" id="{BB2EA12B-6376-5B4B-861C-4F6242ADBB93}"/>
              </a:ext>
            </a:extLst>
          </p:cNvPr>
          <p:cNvSpPr>
            <a:spLocks noGrp="1"/>
          </p:cNvSpPr>
          <p:nvPr>
            <p:ph type="body" sz="quarter" idx="21" hasCustomPrompt="1"/>
          </p:nvPr>
        </p:nvSpPr>
        <p:spPr>
          <a:xfrm>
            <a:off x="1347788" y="4972050"/>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46" name="Text Placeholder 5">
            <a:extLst>
              <a:ext uri="{FF2B5EF4-FFF2-40B4-BE49-F238E27FC236}">
                <a16:creationId xmlns:a16="http://schemas.microsoft.com/office/drawing/2014/main" id="{89327E59-EDFF-3F48-84BC-D5386AA123D6}"/>
              </a:ext>
            </a:extLst>
          </p:cNvPr>
          <p:cNvSpPr>
            <a:spLocks noGrp="1"/>
          </p:cNvSpPr>
          <p:nvPr>
            <p:ph type="body" sz="quarter" idx="22" hasCustomPrompt="1"/>
          </p:nvPr>
        </p:nvSpPr>
        <p:spPr>
          <a:xfrm>
            <a:off x="3398113" y="4972050"/>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68" name="Text Placeholder 5">
            <a:extLst>
              <a:ext uri="{FF2B5EF4-FFF2-40B4-BE49-F238E27FC236}">
                <a16:creationId xmlns:a16="http://schemas.microsoft.com/office/drawing/2014/main" id="{B9D75D96-8DC6-2D40-93AF-023146B2BA44}"/>
              </a:ext>
            </a:extLst>
          </p:cNvPr>
          <p:cNvSpPr>
            <a:spLocks noGrp="1"/>
          </p:cNvSpPr>
          <p:nvPr>
            <p:ph type="body" sz="quarter" idx="23" hasCustomPrompt="1"/>
          </p:nvPr>
        </p:nvSpPr>
        <p:spPr>
          <a:xfrm>
            <a:off x="5488170" y="4972050"/>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73" name="Text Placeholder 5">
            <a:extLst>
              <a:ext uri="{FF2B5EF4-FFF2-40B4-BE49-F238E27FC236}">
                <a16:creationId xmlns:a16="http://schemas.microsoft.com/office/drawing/2014/main" id="{68E7A3D7-3D55-E14D-9973-52ADD5592238}"/>
              </a:ext>
            </a:extLst>
          </p:cNvPr>
          <p:cNvSpPr>
            <a:spLocks noGrp="1"/>
          </p:cNvSpPr>
          <p:nvPr>
            <p:ph type="body" sz="quarter" idx="24" hasCustomPrompt="1"/>
          </p:nvPr>
        </p:nvSpPr>
        <p:spPr>
          <a:xfrm>
            <a:off x="7567341" y="4972050"/>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75" name="Text Placeholder 5">
            <a:extLst>
              <a:ext uri="{FF2B5EF4-FFF2-40B4-BE49-F238E27FC236}">
                <a16:creationId xmlns:a16="http://schemas.microsoft.com/office/drawing/2014/main" id="{6CA57B38-0623-1844-BFF2-661FEA97AEF2}"/>
              </a:ext>
            </a:extLst>
          </p:cNvPr>
          <p:cNvSpPr>
            <a:spLocks noGrp="1"/>
          </p:cNvSpPr>
          <p:nvPr>
            <p:ph type="body" sz="quarter" idx="25" hasCustomPrompt="1"/>
          </p:nvPr>
        </p:nvSpPr>
        <p:spPr>
          <a:xfrm>
            <a:off x="9635626" y="5454365"/>
            <a:ext cx="1976437" cy="268288"/>
          </a:xfrm>
        </p:spPr>
        <p:txBody>
          <a:bodyPr anchor="ctr"/>
          <a:lstStyle>
            <a:lvl1pPr algn="ctr">
              <a:defRPr sz="1200" b="1"/>
            </a:lvl1pPr>
            <a:lvl2pPr>
              <a:defRPr sz="1200" b="1"/>
            </a:lvl2pPr>
            <a:lvl3pPr>
              <a:defRPr sz="1200" b="1"/>
            </a:lvl3pPr>
            <a:lvl4pPr>
              <a:defRPr sz="1200" b="1"/>
            </a:lvl4pPr>
            <a:lvl5pPr>
              <a:defRPr sz="1200" b="1"/>
            </a:lvl5pPr>
          </a:lstStyle>
          <a:p>
            <a:pPr lvl="0"/>
            <a:r>
              <a:rPr lang="en-US" dirty="0"/>
              <a:t>Category</a:t>
            </a:r>
          </a:p>
        </p:txBody>
      </p:sp>
      <p:sp>
        <p:nvSpPr>
          <p:cNvPr id="10" name="Text Placeholder 9">
            <a:extLst>
              <a:ext uri="{FF2B5EF4-FFF2-40B4-BE49-F238E27FC236}">
                <a16:creationId xmlns:a16="http://schemas.microsoft.com/office/drawing/2014/main" id="{F483472E-2D0A-5943-8F5E-8D63009A895D}"/>
              </a:ext>
            </a:extLst>
          </p:cNvPr>
          <p:cNvSpPr>
            <a:spLocks noGrp="1"/>
          </p:cNvSpPr>
          <p:nvPr>
            <p:ph type="body" sz="quarter" idx="26" hasCustomPrompt="1"/>
          </p:nvPr>
        </p:nvSpPr>
        <p:spPr>
          <a:xfrm>
            <a:off x="1347788" y="4152900"/>
            <a:ext cx="1976437" cy="819150"/>
          </a:xfrm>
        </p:spPr>
        <p:txBody>
          <a:bodyPr anchor="ctr"/>
          <a:lstStyle>
            <a:lvl1pPr algn="ctr">
              <a:defRPr sz="3500" b="1">
                <a:solidFill>
                  <a:srgbClr val="A4CE4E"/>
                </a:solidFill>
                <a:latin typeface="Georgia" panose="02040502050405020303" pitchFamily="18" charset="0"/>
              </a:defRPr>
            </a:lvl1pPr>
          </a:lstStyle>
          <a:p>
            <a:pPr lvl="0"/>
            <a:r>
              <a:rPr lang="en-US" dirty="0"/>
              <a:t>+XX%</a:t>
            </a:r>
          </a:p>
        </p:txBody>
      </p:sp>
      <p:sp>
        <p:nvSpPr>
          <p:cNvPr id="77" name="Text Placeholder 9">
            <a:extLst>
              <a:ext uri="{FF2B5EF4-FFF2-40B4-BE49-F238E27FC236}">
                <a16:creationId xmlns:a16="http://schemas.microsoft.com/office/drawing/2014/main" id="{6AB1F932-AC71-5146-A865-7A92B37FB64E}"/>
              </a:ext>
            </a:extLst>
          </p:cNvPr>
          <p:cNvSpPr>
            <a:spLocks noGrp="1"/>
          </p:cNvSpPr>
          <p:nvPr>
            <p:ph type="body" sz="quarter" idx="27" hasCustomPrompt="1"/>
          </p:nvPr>
        </p:nvSpPr>
        <p:spPr>
          <a:xfrm>
            <a:off x="3426959" y="4152900"/>
            <a:ext cx="1976437" cy="819150"/>
          </a:xfrm>
        </p:spPr>
        <p:txBody>
          <a:bodyPr anchor="ctr"/>
          <a:lstStyle>
            <a:lvl1pPr algn="ctr">
              <a:defRPr sz="3500" b="1">
                <a:solidFill>
                  <a:srgbClr val="A4CE4E"/>
                </a:solidFill>
                <a:latin typeface="Georgia" panose="02040502050405020303" pitchFamily="18" charset="0"/>
              </a:defRPr>
            </a:lvl1pPr>
          </a:lstStyle>
          <a:p>
            <a:pPr lvl="0"/>
            <a:r>
              <a:rPr lang="en-US" dirty="0"/>
              <a:t>+XX%</a:t>
            </a:r>
          </a:p>
        </p:txBody>
      </p:sp>
      <p:sp>
        <p:nvSpPr>
          <p:cNvPr id="81" name="Text Placeholder 9">
            <a:extLst>
              <a:ext uri="{FF2B5EF4-FFF2-40B4-BE49-F238E27FC236}">
                <a16:creationId xmlns:a16="http://schemas.microsoft.com/office/drawing/2014/main" id="{955271D8-88D8-7F4A-93C3-BD36878DD8B3}"/>
              </a:ext>
            </a:extLst>
          </p:cNvPr>
          <p:cNvSpPr>
            <a:spLocks noGrp="1"/>
          </p:cNvSpPr>
          <p:nvPr>
            <p:ph type="body" sz="quarter" idx="28" hasCustomPrompt="1"/>
          </p:nvPr>
        </p:nvSpPr>
        <p:spPr>
          <a:xfrm>
            <a:off x="5506130" y="4152900"/>
            <a:ext cx="1976437" cy="819150"/>
          </a:xfrm>
        </p:spPr>
        <p:txBody>
          <a:bodyPr anchor="ctr"/>
          <a:lstStyle>
            <a:lvl1pPr algn="ctr">
              <a:defRPr sz="3500" b="1">
                <a:solidFill>
                  <a:srgbClr val="A4CE4E"/>
                </a:solidFill>
                <a:latin typeface="Georgia" panose="02040502050405020303" pitchFamily="18" charset="0"/>
              </a:defRPr>
            </a:lvl1pPr>
          </a:lstStyle>
          <a:p>
            <a:pPr lvl="0"/>
            <a:r>
              <a:rPr lang="en-US" dirty="0"/>
              <a:t>+XX%</a:t>
            </a:r>
          </a:p>
        </p:txBody>
      </p:sp>
      <p:sp>
        <p:nvSpPr>
          <p:cNvPr id="82" name="Text Placeholder 9">
            <a:extLst>
              <a:ext uri="{FF2B5EF4-FFF2-40B4-BE49-F238E27FC236}">
                <a16:creationId xmlns:a16="http://schemas.microsoft.com/office/drawing/2014/main" id="{D422FDCB-0BC0-B942-A0BD-D7E7B3ED9BAD}"/>
              </a:ext>
            </a:extLst>
          </p:cNvPr>
          <p:cNvSpPr>
            <a:spLocks noGrp="1"/>
          </p:cNvSpPr>
          <p:nvPr>
            <p:ph type="body" sz="quarter" idx="29" hasCustomPrompt="1"/>
          </p:nvPr>
        </p:nvSpPr>
        <p:spPr>
          <a:xfrm>
            <a:off x="7585302" y="4152900"/>
            <a:ext cx="1976437" cy="819150"/>
          </a:xfrm>
        </p:spPr>
        <p:txBody>
          <a:bodyPr anchor="ctr"/>
          <a:lstStyle>
            <a:lvl1pPr algn="ctr">
              <a:defRPr sz="3500" b="1">
                <a:solidFill>
                  <a:srgbClr val="A4CE4E"/>
                </a:solidFill>
                <a:latin typeface="Georgia" panose="02040502050405020303" pitchFamily="18" charset="0"/>
              </a:defRPr>
            </a:lvl1pPr>
          </a:lstStyle>
          <a:p>
            <a:pPr lvl="0"/>
            <a:r>
              <a:rPr lang="en-US" dirty="0"/>
              <a:t>+XX%</a:t>
            </a:r>
          </a:p>
        </p:txBody>
      </p:sp>
      <p:sp>
        <p:nvSpPr>
          <p:cNvPr id="84" name="Text Placeholder 9">
            <a:extLst>
              <a:ext uri="{FF2B5EF4-FFF2-40B4-BE49-F238E27FC236}">
                <a16:creationId xmlns:a16="http://schemas.microsoft.com/office/drawing/2014/main" id="{A6748294-6B48-6442-8C59-407A33F9EFD5}"/>
              </a:ext>
            </a:extLst>
          </p:cNvPr>
          <p:cNvSpPr>
            <a:spLocks noGrp="1"/>
          </p:cNvSpPr>
          <p:nvPr>
            <p:ph type="body" sz="quarter" idx="30" hasCustomPrompt="1"/>
          </p:nvPr>
        </p:nvSpPr>
        <p:spPr>
          <a:xfrm>
            <a:off x="1347788" y="5263243"/>
            <a:ext cx="1976437" cy="819150"/>
          </a:xfrm>
        </p:spPr>
        <p:txBody>
          <a:bodyPr anchor="ctr"/>
          <a:lstStyle>
            <a:lvl1pPr algn="ctr">
              <a:defRPr sz="3500" b="1">
                <a:solidFill>
                  <a:srgbClr val="A4CE4E"/>
                </a:solidFill>
                <a:latin typeface="Georgia" panose="02040502050405020303" pitchFamily="18" charset="0"/>
              </a:defRPr>
            </a:lvl1pPr>
          </a:lstStyle>
          <a:p>
            <a:pPr lvl="0"/>
            <a:r>
              <a:rPr lang="en-US" dirty="0"/>
              <a:t>+XX%</a:t>
            </a:r>
          </a:p>
        </p:txBody>
      </p:sp>
      <p:sp>
        <p:nvSpPr>
          <p:cNvPr id="85" name="Text Placeholder 9">
            <a:extLst>
              <a:ext uri="{FF2B5EF4-FFF2-40B4-BE49-F238E27FC236}">
                <a16:creationId xmlns:a16="http://schemas.microsoft.com/office/drawing/2014/main" id="{2E51A067-94DC-2B45-884B-5AC723834773}"/>
              </a:ext>
            </a:extLst>
          </p:cNvPr>
          <p:cNvSpPr>
            <a:spLocks noGrp="1"/>
          </p:cNvSpPr>
          <p:nvPr>
            <p:ph type="body" sz="quarter" idx="31" hasCustomPrompt="1"/>
          </p:nvPr>
        </p:nvSpPr>
        <p:spPr>
          <a:xfrm>
            <a:off x="3426960" y="5263243"/>
            <a:ext cx="1976437" cy="819150"/>
          </a:xfrm>
        </p:spPr>
        <p:txBody>
          <a:bodyPr anchor="ctr"/>
          <a:lstStyle>
            <a:lvl1pPr algn="ctr">
              <a:defRPr sz="3500" b="1">
                <a:solidFill>
                  <a:srgbClr val="A4CE4E"/>
                </a:solidFill>
                <a:latin typeface="Georgia" panose="02040502050405020303" pitchFamily="18" charset="0"/>
              </a:defRPr>
            </a:lvl1pPr>
          </a:lstStyle>
          <a:p>
            <a:pPr lvl="0"/>
            <a:r>
              <a:rPr lang="en-US" dirty="0"/>
              <a:t>+XX%</a:t>
            </a:r>
          </a:p>
        </p:txBody>
      </p:sp>
      <p:sp>
        <p:nvSpPr>
          <p:cNvPr id="86" name="Text Placeholder 9">
            <a:extLst>
              <a:ext uri="{FF2B5EF4-FFF2-40B4-BE49-F238E27FC236}">
                <a16:creationId xmlns:a16="http://schemas.microsoft.com/office/drawing/2014/main" id="{199C57B7-9B89-514C-93C4-1670C2CB2B4A}"/>
              </a:ext>
            </a:extLst>
          </p:cNvPr>
          <p:cNvSpPr>
            <a:spLocks noGrp="1"/>
          </p:cNvSpPr>
          <p:nvPr>
            <p:ph type="body" sz="quarter" idx="32" hasCustomPrompt="1"/>
          </p:nvPr>
        </p:nvSpPr>
        <p:spPr>
          <a:xfrm>
            <a:off x="5495246" y="5263243"/>
            <a:ext cx="1976437" cy="819150"/>
          </a:xfrm>
        </p:spPr>
        <p:txBody>
          <a:bodyPr anchor="ctr"/>
          <a:lstStyle>
            <a:lvl1pPr algn="ctr">
              <a:defRPr sz="3500" b="1">
                <a:solidFill>
                  <a:srgbClr val="A4CE4E"/>
                </a:solidFill>
                <a:latin typeface="Georgia" panose="02040502050405020303" pitchFamily="18" charset="0"/>
              </a:defRPr>
            </a:lvl1pPr>
          </a:lstStyle>
          <a:p>
            <a:pPr lvl="0"/>
            <a:r>
              <a:rPr lang="en-US" dirty="0"/>
              <a:t>+XX%</a:t>
            </a:r>
          </a:p>
        </p:txBody>
      </p:sp>
      <p:sp>
        <p:nvSpPr>
          <p:cNvPr id="87" name="Text Placeholder 9">
            <a:extLst>
              <a:ext uri="{FF2B5EF4-FFF2-40B4-BE49-F238E27FC236}">
                <a16:creationId xmlns:a16="http://schemas.microsoft.com/office/drawing/2014/main" id="{B1898565-A745-5949-A502-6351B353F768}"/>
              </a:ext>
            </a:extLst>
          </p:cNvPr>
          <p:cNvSpPr>
            <a:spLocks noGrp="1"/>
          </p:cNvSpPr>
          <p:nvPr>
            <p:ph type="body" sz="quarter" idx="33" hasCustomPrompt="1"/>
          </p:nvPr>
        </p:nvSpPr>
        <p:spPr>
          <a:xfrm>
            <a:off x="7585303" y="5263243"/>
            <a:ext cx="1976437" cy="819150"/>
          </a:xfrm>
        </p:spPr>
        <p:txBody>
          <a:bodyPr anchor="ctr"/>
          <a:lstStyle>
            <a:lvl1pPr algn="ctr">
              <a:defRPr sz="3500" b="1">
                <a:solidFill>
                  <a:srgbClr val="A4CE4E"/>
                </a:solidFill>
                <a:latin typeface="Georgia" panose="02040502050405020303" pitchFamily="18" charset="0"/>
              </a:defRPr>
            </a:lvl1pPr>
          </a:lstStyle>
          <a:p>
            <a:pPr lvl="0"/>
            <a:r>
              <a:rPr lang="en-US" dirty="0"/>
              <a:t>+XX%</a:t>
            </a:r>
          </a:p>
        </p:txBody>
      </p:sp>
      <p:sp>
        <p:nvSpPr>
          <p:cNvPr id="88" name="Text Placeholder 9">
            <a:extLst>
              <a:ext uri="{FF2B5EF4-FFF2-40B4-BE49-F238E27FC236}">
                <a16:creationId xmlns:a16="http://schemas.microsoft.com/office/drawing/2014/main" id="{A5458C13-27F2-624F-A648-92983CA884EB}"/>
              </a:ext>
            </a:extLst>
          </p:cNvPr>
          <p:cNvSpPr>
            <a:spLocks noGrp="1"/>
          </p:cNvSpPr>
          <p:nvPr>
            <p:ph type="body" sz="quarter" idx="34" hasCustomPrompt="1"/>
          </p:nvPr>
        </p:nvSpPr>
        <p:spPr>
          <a:xfrm>
            <a:off x="9610046" y="4501243"/>
            <a:ext cx="1976437" cy="819150"/>
          </a:xfrm>
        </p:spPr>
        <p:txBody>
          <a:bodyPr anchor="ctr"/>
          <a:lstStyle>
            <a:lvl1pPr algn="ctr">
              <a:defRPr sz="3500" b="1">
                <a:solidFill>
                  <a:srgbClr val="A4CE4E"/>
                </a:solidFill>
                <a:latin typeface="Georgia" panose="02040502050405020303" pitchFamily="18" charset="0"/>
              </a:defRPr>
            </a:lvl1pPr>
          </a:lstStyle>
          <a:p>
            <a:pPr lvl="0"/>
            <a:r>
              <a:rPr lang="en-US" dirty="0"/>
              <a:t>+XX%</a:t>
            </a:r>
          </a:p>
        </p:txBody>
      </p:sp>
      <p:sp>
        <p:nvSpPr>
          <p:cNvPr id="35" name="Text Placeholder 3">
            <a:extLst>
              <a:ext uri="{FF2B5EF4-FFF2-40B4-BE49-F238E27FC236}">
                <a16:creationId xmlns:a16="http://schemas.microsoft.com/office/drawing/2014/main" id="{C57AB934-E49B-0A46-A048-4C724F28378A}"/>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dirty="0"/>
              <a:t>Confidential Proprietary Information</a:t>
            </a:r>
          </a:p>
        </p:txBody>
      </p:sp>
      <p:sp>
        <p:nvSpPr>
          <p:cNvPr id="36" name="Text Placeholder 6">
            <a:extLst>
              <a:ext uri="{FF2B5EF4-FFF2-40B4-BE49-F238E27FC236}">
                <a16:creationId xmlns:a16="http://schemas.microsoft.com/office/drawing/2014/main" id="{FBBF7E24-D87F-D74E-A8E4-3B69B4E30B00}"/>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0713298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cxnSp>
        <p:nvCxnSpPr>
          <p:cNvPr id="44" name="Straight Connector 43">
            <a:extLst>
              <a:ext uri="{FF2B5EF4-FFF2-40B4-BE49-F238E27FC236}">
                <a16:creationId xmlns:a16="http://schemas.microsoft.com/office/drawing/2014/main" id="{DB34903D-D065-FE4A-B097-7D92BD87FBD9}"/>
              </a:ext>
            </a:extLst>
          </p:cNvPr>
          <p:cNvCxnSpPr>
            <a:cxnSpLocks/>
          </p:cNvCxnSpPr>
          <p:nvPr userDrawn="1"/>
        </p:nvCxnSpPr>
        <p:spPr>
          <a:xfrm>
            <a:off x="2934621"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DADF770-44BC-264C-BD15-BCDFC7B5AF62}"/>
              </a:ext>
            </a:extLst>
          </p:cNvPr>
          <p:cNvCxnSpPr>
            <a:cxnSpLocks/>
          </p:cNvCxnSpPr>
          <p:nvPr userDrawn="1"/>
        </p:nvCxnSpPr>
        <p:spPr>
          <a:xfrm>
            <a:off x="4455308"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C9F7EAA5-630B-2D44-AC5A-A64DD8D4516B}"/>
              </a:ext>
            </a:extLst>
          </p:cNvPr>
          <p:cNvCxnSpPr>
            <a:cxnSpLocks/>
          </p:cNvCxnSpPr>
          <p:nvPr userDrawn="1"/>
        </p:nvCxnSpPr>
        <p:spPr>
          <a:xfrm>
            <a:off x="5995873" y="1689652"/>
            <a:ext cx="0" cy="4066976"/>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57DF10C-DCA0-FF42-8E02-942225F75635}"/>
              </a:ext>
            </a:extLst>
          </p:cNvPr>
          <p:cNvCxnSpPr>
            <a:cxnSpLocks/>
          </p:cNvCxnSpPr>
          <p:nvPr userDrawn="1"/>
        </p:nvCxnSpPr>
        <p:spPr>
          <a:xfrm>
            <a:off x="7526499"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5C55C248-AFD5-A341-A592-BA5232F58F24}"/>
              </a:ext>
            </a:extLst>
          </p:cNvPr>
          <p:cNvCxnSpPr>
            <a:cxnSpLocks/>
          </p:cNvCxnSpPr>
          <p:nvPr userDrawn="1"/>
        </p:nvCxnSpPr>
        <p:spPr>
          <a:xfrm>
            <a:off x="9057125"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8EAFD62E-A80B-C64A-8D0D-174D79F21DD3}"/>
              </a:ext>
            </a:extLst>
          </p:cNvPr>
          <p:cNvCxnSpPr>
            <a:cxnSpLocks/>
          </p:cNvCxnSpPr>
          <p:nvPr userDrawn="1"/>
        </p:nvCxnSpPr>
        <p:spPr>
          <a:xfrm>
            <a:off x="10587751"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57200" y="457200"/>
            <a:ext cx="9454896" cy="731610"/>
          </a:xfrm>
        </p:spPr>
        <p:txBody>
          <a:bodyPr anchor="t"/>
          <a:lstStyle>
            <a:lvl1pPr>
              <a:defRPr>
                <a:solidFill>
                  <a:schemeClr val="accent1"/>
                </a:solidFill>
              </a:defRPr>
            </a:lvl1pPr>
          </a:lstStyle>
          <a:p>
            <a:r>
              <a:rPr lang="en-US" dirty="0"/>
              <a:t>Organizational Structure</a:t>
            </a:r>
          </a:p>
        </p:txBody>
      </p:sp>
      <p:sp>
        <p:nvSpPr>
          <p:cNvPr id="5" name="Text Placeholder 4">
            <a:extLst>
              <a:ext uri="{FF2B5EF4-FFF2-40B4-BE49-F238E27FC236}">
                <a16:creationId xmlns:a16="http://schemas.microsoft.com/office/drawing/2014/main" id="{8E0B5DC3-9C7D-174D-8B87-A2E4B19D1E58}"/>
              </a:ext>
            </a:extLst>
          </p:cNvPr>
          <p:cNvSpPr>
            <a:spLocks noGrp="1"/>
          </p:cNvSpPr>
          <p:nvPr>
            <p:ph type="body" sz="quarter" idx="13" hasCustomPrompt="1"/>
          </p:nvPr>
        </p:nvSpPr>
        <p:spPr>
          <a:xfrm>
            <a:off x="4622609" y="1108656"/>
            <a:ext cx="2743200" cy="685800"/>
          </a:xfrm>
          <a:solidFill>
            <a:schemeClr val="accent2"/>
          </a:solidFill>
          <a:ln>
            <a:noFill/>
          </a:ln>
        </p:spPr>
        <p:txBody>
          <a:bodyPr anchor="ctr"/>
          <a:lstStyle>
            <a:lvl1pPr algn="ctr">
              <a:defRPr sz="1800" b="1">
                <a:solidFill>
                  <a:schemeClr val="bg1"/>
                </a:solidFill>
              </a:defRPr>
            </a:lvl1pPr>
            <a:lvl2pPr marL="0" indent="0" algn="ctr">
              <a:buFontTx/>
              <a:buNone/>
              <a:defRPr sz="15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cxnSp>
        <p:nvCxnSpPr>
          <p:cNvPr id="30" name="Straight Connector 29">
            <a:extLst>
              <a:ext uri="{FF2B5EF4-FFF2-40B4-BE49-F238E27FC236}">
                <a16:creationId xmlns:a16="http://schemas.microsoft.com/office/drawing/2014/main" id="{B2065228-5E63-3044-A69B-825EF52A151C}"/>
              </a:ext>
            </a:extLst>
          </p:cNvPr>
          <p:cNvCxnSpPr>
            <a:cxnSpLocks/>
          </p:cNvCxnSpPr>
          <p:nvPr userDrawn="1"/>
        </p:nvCxnSpPr>
        <p:spPr>
          <a:xfrm flipH="1">
            <a:off x="1394055" y="1989304"/>
            <a:ext cx="9200309" cy="0"/>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EA65853A-D639-FF42-8728-2FA777245600}"/>
              </a:ext>
            </a:extLst>
          </p:cNvPr>
          <p:cNvCxnSpPr>
            <a:cxnSpLocks/>
          </p:cNvCxnSpPr>
          <p:nvPr userDrawn="1"/>
        </p:nvCxnSpPr>
        <p:spPr>
          <a:xfrm>
            <a:off x="1394055" y="1986614"/>
            <a:ext cx="0" cy="3770014"/>
          </a:xfrm>
          <a:prstGeom prst="line">
            <a:avLst/>
          </a:prstGeom>
          <a:ln w="38100" cmpd="sng">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2" name="Text Placeholder 4">
            <a:extLst>
              <a:ext uri="{FF2B5EF4-FFF2-40B4-BE49-F238E27FC236}">
                <a16:creationId xmlns:a16="http://schemas.microsoft.com/office/drawing/2014/main" id="{39F956F3-3295-084B-BFE8-3E645237DA61}"/>
              </a:ext>
            </a:extLst>
          </p:cNvPr>
          <p:cNvSpPr>
            <a:spLocks noGrp="1"/>
          </p:cNvSpPr>
          <p:nvPr>
            <p:ph type="body" sz="quarter" idx="16" hasCustomPrompt="1"/>
          </p:nvPr>
        </p:nvSpPr>
        <p:spPr>
          <a:xfrm>
            <a:off x="2241640" y="2163633"/>
            <a:ext cx="1371600"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33" name="Text Placeholder 4">
            <a:extLst>
              <a:ext uri="{FF2B5EF4-FFF2-40B4-BE49-F238E27FC236}">
                <a16:creationId xmlns:a16="http://schemas.microsoft.com/office/drawing/2014/main" id="{01EB2656-5C04-884D-9CD2-F154D15F9A6A}"/>
              </a:ext>
            </a:extLst>
          </p:cNvPr>
          <p:cNvSpPr>
            <a:spLocks noGrp="1"/>
          </p:cNvSpPr>
          <p:nvPr>
            <p:ph type="body" sz="quarter" idx="17" hasCustomPrompt="1"/>
          </p:nvPr>
        </p:nvSpPr>
        <p:spPr>
          <a:xfrm>
            <a:off x="3775025" y="2163633"/>
            <a:ext cx="1371600"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 </a:t>
            </a:r>
          </a:p>
        </p:txBody>
      </p:sp>
      <p:sp>
        <p:nvSpPr>
          <p:cNvPr id="34" name="Text Placeholder 4">
            <a:extLst>
              <a:ext uri="{FF2B5EF4-FFF2-40B4-BE49-F238E27FC236}">
                <a16:creationId xmlns:a16="http://schemas.microsoft.com/office/drawing/2014/main" id="{6B0A1534-4860-8F4C-BDEA-93C0DD3B456C}"/>
              </a:ext>
            </a:extLst>
          </p:cNvPr>
          <p:cNvSpPr>
            <a:spLocks noGrp="1"/>
          </p:cNvSpPr>
          <p:nvPr>
            <p:ph type="body" sz="quarter" idx="18" hasCustomPrompt="1"/>
          </p:nvPr>
        </p:nvSpPr>
        <p:spPr>
          <a:xfrm>
            <a:off x="5308410" y="2163633"/>
            <a:ext cx="1371600"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 </a:t>
            </a:r>
          </a:p>
        </p:txBody>
      </p:sp>
      <p:sp>
        <p:nvSpPr>
          <p:cNvPr id="35" name="Text Placeholder 4">
            <a:extLst>
              <a:ext uri="{FF2B5EF4-FFF2-40B4-BE49-F238E27FC236}">
                <a16:creationId xmlns:a16="http://schemas.microsoft.com/office/drawing/2014/main" id="{B26C4A46-9B0E-404B-B1C2-F466FF3BBDC3}"/>
              </a:ext>
            </a:extLst>
          </p:cNvPr>
          <p:cNvSpPr>
            <a:spLocks noGrp="1"/>
          </p:cNvSpPr>
          <p:nvPr>
            <p:ph type="body" sz="quarter" idx="19" hasCustomPrompt="1"/>
          </p:nvPr>
        </p:nvSpPr>
        <p:spPr>
          <a:xfrm>
            <a:off x="6841795" y="2163633"/>
            <a:ext cx="1371600"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 </a:t>
            </a:r>
          </a:p>
        </p:txBody>
      </p:sp>
      <p:sp>
        <p:nvSpPr>
          <p:cNvPr id="36" name="Text Placeholder 4">
            <a:extLst>
              <a:ext uri="{FF2B5EF4-FFF2-40B4-BE49-F238E27FC236}">
                <a16:creationId xmlns:a16="http://schemas.microsoft.com/office/drawing/2014/main" id="{D0BF2D4B-8BB7-3145-9963-AA4ED3A8E9D6}"/>
              </a:ext>
            </a:extLst>
          </p:cNvPr>
          <p:cNvSpPr>
            <a:spLocks noGrp="1"/>
          </p:cNvSpPr>
          <p:nvPr>
            <p:ph type="body" sz="quarter" idx="20" hasCustomPrompt="1"/>
          </p:nvPr>
        </p:nvSpPr>
        <p:spPr>
          <a:xfrm>
            <a:off x="8375180" y="2163633"/>
            <a:ext cx="1371600"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 </a:t>
            </a:r>
          </a:p>
        </p:txBody>
      </p:sp>
      <p:sp>
        <p:nvSpPr>
          <p:cNvPr id="10" name="Text Placeholder 4">
            <a:extLst>
              <a:ext uri="{FF2B5EF4-FFF2-40B4-BE49-F238E27FC236}">
                <a16:creationId xmlns:a16="http://schemas.microsoft.com/office/drawing/2014/main" id="{47F7D621-06CC-0949-A9E2-46D9B2BDCBF0}"/>
              </a:ext>
            </a:extLst>
          </p:cNvPr>
          <p:cNvSpPr>
            <a:spLocks noGrp="1"/>
          </p:cNvSpPr>
          <p:nvPr>
            <p:ph type="body" sz="quarter" idx="15" hasCustomPrompt="1"/>
          </p:nvPr>
        </p:nvSpPr>
        <p:spPr>
          <a:xfrm>
            <a:off x="708255" y="2163633"/>
            <a:ext cx="1371600"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37" name="Text Placeholder 4">
            <a:extLst>
              <a:ext uri="{FF2B5EF4-FFF2-40B4-BE49-F238E27FC236}">
                <a16:creationId xmlns:a16="http://schemas.microsoft.com/office/drawing/2014/main" id="{F84D6538-AF11-ED4D-984F-402D45D9F746}"/>
              </a:ext>
            </a:extLst>
          </p:cNvPr>
          <p:cNvSpPr>
            <a:spLocks noGrp="1"/>
          </p:cNvSpPr>
          <p:nvPr>
            <p:ph type="body" sz="quarter" idx="21" hasCustomPrompt="1"/>
          </p:nvPr>
        </p:nvSpPr>
        <p:spPr>
          <a:xfrm>
            <a:off x="9908563" y="2163633"/>
            <a:ext cx="1371600" cy="685800"/>
          </a:xfrm>
          <a:solidFill>
            <a:schemeClr val="accent3"/>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 </a:t>
            </a:r>
          </a:p>
        </p:txBody>
      </p:sp>
      <p:sp>
        <p:nvSpPr>
          <p:cNvPr id="38" name="Text Placeholder 4">
            <a:extLst>
              <a:ext uri="{FF2B5EF4-FFF2-40B4-BE49-F238E27FC236}">
                <a16:creationId xmlns:a16="http://schemas.microsoft.com/office/drawing/2014/main" id="{6A0C2CF3-6B45-0041-BBCA-D96B6E82BCDC}"/>
              </a:ext>
            </a:extLst>
          </p:cNvPr>
          <p:cNvSpPr>
            <a:spLocks noGrp="1"/>
          </p:cNvSpPr>
          <p:nvPr>
            <p:ph type="body" sz="quarter" idx="22" hasCustomPrompt="1"/>
          </p:nvPr>
        </p:nvSpPr>
        <p:spPr>
          <a:xfrm>
            <a:off x="708255"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39" name="Text Placeholder 4">
            <a:extLst>
              <a:ext uri="{FF2B5EF4-FFF2-40B4-BE49-F238E27FC236}">
                <a16:creationId xmlns:a16="http://schemas.microsoft.com/office/drawing/2014/main" id="{3F5CDDF5-D0C3-7941-91EB-682C2D305769}"/>
              </a:ext>
            </a:extLst>
          </p:cNvPr>
          <p:cNvSpPr>
            <a:spLocks noGrp="1"/>
          </p:cNvSpPr>
          <p:nvPr>
            <p:ph type="body" sz="quarter" idx="23" hasCustomPrompt="1"/>
          </p:nvPr>
        </p:nvSpPr>
        <p:spPr>
          <a:xfrm>
            <a:off x="708255"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40" name="Text Placeholder 4">
            <a:extLst>
              <a:ext uri="{FF2B5EF4-FFF2-40B4-BE49-F238E27FC236}">
                <a16:creationId xmlns:a16="http://schemas.microsoft.com/office/drawing/2014/main" id="{68464115-2200-674B-BF0D-BE88E3866470}"/>
              </a:ext>
            </a:extLst>
          </p:cNvPr>
          <p:cNvSpPr>
            <a:spLocks noGrp="1"/>
          </p:cNvSpPr>
          <p:nvPr>
            <p:ph type="body" sz="quarter" idx="24" hasCustomPrompt="1"/>
          </p:nvPr>
        </p:nvSpPr>
        <p:spPr>
          <a:xfrm>
            <a:off x="708255"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41" name="Text Placeholder 4">
            <a:extLst>
              <a:ext uri="{FF2B5EF4-FFF2-40B4-BE49-F238E27FC236}">
                <a16:creationId xmlns:a16="http://schemas.microsoft.com/office/drawing/2014/main" id="{693D6790-07A1-6D41-80E0-F38F2FE4FB08}"/>
              </a:ext>
            </a:extLst>
          </p:cNvPr>
          <p:cNvSpPr>
            <a:spLocks noGrp="1"/>
          </p:cNvSpPr>
          <p:nvPr>
            <p:ph type="body" sz="quarter" idx="25" hasCustomPrompt="1"/>
          </p:nvPr>
        </p:nvSpPr>
        <p:spPr>
          <a:xfrm>
            <a:off x="708255"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45" name="Text Placeholder 4">
            <a:extLst>
              <a:ext uri="{FF2B5EF4-FFF2-40B4-BE49-F238E27FC236}">
                <a16:creationId xmlns:a16="http://schemas.microsoft.com/office/drawing/2014/main" id="{7A708032-EF9E-5B46-B39C-7C40A75EC54D}"/>
              </a:ext>
            </a:extLst>
          </p:cNvPr>
          <p:cNvSpPr>
            <a:spLocks noGrp="1"/>
          </p:cNvSpPr>
          <p:nvPr>
            <p:ph type="body" sz="quarter" idx="26" hasCustomPrompt="1"/>
          </p:nvPr>
        </p:nvSpPr>
        <p:spPr>
          <a:xfrm>
            <a:off x="2248821"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46" name="Text Placeholder 4">
            <a:extLst>
              <a:ext uri="{FF2B5EF4-FFF2-40B4-BE49-F238E27FC236}">
                <a16:creationId xmlns:a16="http://schemas.microsoft.com/office/drawing/2014/main" id="{889122AD-2BDB-E845-B445-CF11DCF32986}"/>
              </a:ext>
            </a:extLst>
          </p:cNvPr>
          <p:cNvSpPr>
            <a:spLocks noGrp="1"/>
          </p:cNvSpPr>
          <p:nvPr>
            <p:ph type="body" sz="quarter" idx="27" hasCustomPrompt="1"/>
          </p:nvPr>
        </p:nvSpPr>
        <p:spPr>
          <a:xfrm>
            <a:off x="2248821"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47" name="Text Placeholder 4">
            <a:extLst>
              <a:ext uri="{FF2B5EF4-FFF2-40B4-BE49-F238E27FC236}">
                <a16:creationId xmlns:a16="http://schemas.microsoft.com/office/drawing/2014/main" id="{BC4495ED-CD28-5849-8E96-27B5F332CC1A}"/>
              </a:ext>
            </a:extLst>
          </p:cNvPr>
          <p:cNvSpPr>
            <a:spLocks noGrp="1"/>
          </p:cNvSpPr>
          <p:nvPr>
            <p:ph type="body" sz="quarter" idx="28" hasCustomPrompt="1"/>
          </p:nvPr>
        </p:nvSpPr>
        <p:spPr>
          <a:xfrm>
            <a:off x="2248821"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48" name="Text Placeholder 4">
            <a:extLst>
              <a:ext uri="{FF2B5EF4-FFF2-40B4-BE49-F238E27FC236}">
                <a16:creationId xmlns:a16="http://schemas.microsoft.com/office/drawing/2014/main" id="{121D6437-CC3F-BE4D-8359-F21AC166C993}"/>
              </a:ext>
            </a:extLst>
          </p:cNvPr>
          <p:cNvSpPr>
            <a:spLocks noGrp="1"/>
          </p:cNvSpPr>
          <p:nvPr>
            <p:ph type="body" sz="quarter" idx="29" hasCustomPrompt="1"/>
          </p:nvPr>
        </p:nvSpPr>
        <p:spPr>
          <a:xfrm>
            <a:off x="2248821"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50" name="Text Placeholder 4">
            <a:extLst>
              <a:ext uri="{FF2B5EF4-FFF2-40B4-BE49-F238E27FC236}">
                <a16:creationId xmlns:a16="http://schemas.microsoft.com/office/drawing/2014/main" id="{D9D92D25-926E-8A4E-B547-AEA5A7013C2F}"/>
              </a:ext>
            </a:extLst>
          </p:cNvPr>
          <p:cNvSpPr>
            <a:spLocks noGrp="1"/>
          </p:cNvSpPr>
          <p:nvPr>
            <p:ph type="body" sz="quarter" idx="30" hasCustomPrompt="1"/>
          </p:nvPr>
        </p:nvSpPr>
        <p:spPr>
          <a:xfrm>
            <a:off x="3769508"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51" name="Text Placeholder 4">
            <a:extLst>
              <a:ext uri="{FF2B5EF4-FFF2-40B4-BE49-F238E27FC236}">
                <a16:creationId xmlns:a16="http://schemas.microsoft.com/office/drawing/2014/main" id="{2216BD29-6E2A-0546-B127-70F65DE22B9D}"/>
              </a:ext>
            </a:extLst>
          </p:cNvPr>
          <p:cNvSpPr>
            <a:spLocks noGrp="1"/>
          </p:cNvSpPr>
          <p:nvPr>
            <p:ph type="body" sz="quarter" idx="31" hasCustomPrompt="1"/>
          </p:nvPr>
        </p:nvSpPr>
        <p:spPr>
          <a:xfrm>
            <a:off x="3769508"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52" name="Text Placeholder 4">
            <a:extLst>
              <a:ext uri="{FF2B5EF4-FFF2-40B4-BE49-F238E27FC236}">
                <a16:creationId xmlns:a16="http://schemas.microsoft.com/office/drawing/2014/main" id="{A9B2A9FE-8C9E-9540-9FE0-86B313A29E53}"/>
              </a:ext>
            </a:extLst>
          </p:cNvPr>
          <p:cNvSpPr>
            <a:spLocks noGrp="1"/>
          </p:cNvSpPr>
          <p:nvPr>
            <p:ph type="body" sz="quarter" idx="32" hasCustomPrompt="1"/>
          </p:nvPr>
        </p:nvSpPr>
        <p:spPr>
          <a:xfrm>
            <a:off x="3769508"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53" name="Text Placeholder 4">
            <a:extLst>
              <a:ext uri="{FF2B5EF4-FFF2-40B4-BE49-F238E27FC236}">
                <a16:creationId xmlns:a16="http://schemas.microsoft.com/office/drawing/2014/main" id="{CF3A78C7-6BD2-1B41-9E17-A6D6927465CD}"/>
              </a:ext>
            </a:extLst>
          </p:cNvPr>
          <p:cNvSpPr>
            <a:spLocks noGrp="1"/>
          </p:cNvSpPr>
          <p:nvPr>
            <p:ph type="body" sz="quarter" idx="33" hasCustomPrompt="1"/>
          </p:nvPr>
        </p:nvSpPr>
        <p:spPr>
          <a:xfrm>
            <a:off x="3769508"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55" name="Text Placeholder 4">
            <a:extLst>
              <a:ext uri="{FF2B5EF4-FFF2-40B4-BE49-F238E27FC236}">
                <a16:creationId xmlns:a16="http://schemas.microsoft.com/office/drawing/2014/main" id="{ADE5C341-5274-DB44-9598-769882787F5E}"/>
              </a:ext>
            </a:extLst>
          </p:cNvPr>
          <p:cNvSpPr>
            <a:spLocks noGrp="1"/>
          </p:cNvSpPr>
          <p:nvPr>
            <p:ph type="body" sz="quarter" idx="34" hasCustomPrompt="1"/>
          </p:nvPr>
        </p:nvSpPr>
        <p:spPr>
          <a:xfrm>
            <a:off x="5310073"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56" name="Text Placeholder 4">
            <a:extLst>
              <a:ext uri="{FF2B5EF4-FFF2-40B4-BE49-F238E27FC236}">
                <a16:creationId xmlns:a16="http://schemas.microsoft.com/office/drawing/2014/main" id="{D6C8BE03-E8AF-724B-B648-28E3A5613A3A}"/>
              </a:ext>
            </a:extLst>
          </p:cNvPr>
          <p:cNvSpPr>
            <a:spLocks noGrp="1"/>
          </p:cNvSpPr>
          <p:nvPr>
            <p:ph type="body" sz="quarter" idx="35" hasCustomPrompt="1"/>
          </p:nvPr>
        </p:nvSpPr>
        <p:spPr>
          <a:xfrm>
            <a:off x="5310073"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57" name="Text Placeholder 4">
            <a:extLst>
              <a:ext uri="{FF2B5EF4-FFF2-40B4-BE49-F238E27FC236}">
                <a16:creationId xmlns:a16="http://schemas.microsoft.com/office/drawing/2014/main" id="{939BE5AB-8DC3-C84A-984A-18C088ABD183}"/>
              </a:ext>
            </a:extLst>
          </p:cNvPr>
          <p:cNvSpPr>
            <a:spLocks noGrp="1"/>
          </p:cNvSpPr>
          <p:nvPr>
            <p:ph type="body" sz="quarter" idx="36" hasCustomPrompt="1"/>
          </p:nvPr>
        </p:nvSpPr>
        <p:spPr>
          <a:xfrm>
            <a:off x="5310073"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58" name="Text Placeholder 4">
            <a:extLst>
              <a:ext uri="{FF2B5EF4-FFF2-40B4-BE49-F238E27FC236}">
                <a16:creationId xmlns:a16="http://schemas.microsoft.com/office/drawing/2014/main" id="{5CCF42FB-6955-2D4D-A45E-1DE2D709A79C}"/>
              </a:ext>
            </a:extLst>
          </p:cNvPr>
          <p:cNvSpPr>
            <a:spLocks noGrp="1"/>
          </p:cNvSpPr>
          <p:nvPr>
            <p:ph type="body" sz="quarter" idx="37" hasCustomPrompt="1"/>
          </p:nvPr>
        </p:nvSpPr>
        <p:spPr>
          <a:xfrm>
            <a:off x="5310073"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60" name="Text Placeholder 4">
            <a:extLst>
              <a:ext uri="{FF2B5EF4-FFF2-40B4-BE49-F238E27FC236}">
                <a16:creationId xmlns:a16="http://schemas.microsoft.com/office/drawing/2014/main" id="{1AD1F1EE-C818-334B-941A-651219D768F9}"/>
              </a:ext>
            </a:extLst>
          </p:cNvPr>
          <p:cNvSpPr>
            <a:spLocks noGrp="1"/>
          </p:cNvSpPr>
          <p:nvPr>
            <p:ph type="body" sz="quarter" idx="38" hasCustomPrompt="1"/>
          </p:nvPr>
        </p:nvSpPr>
        <p:spPr>
          <a:xfrm>
            <a:off x="6840699"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61" name="Text Placeholder 4">
            <a:extLst>
              <a:ext uri="{FF2B5EF4-FFF2-40B4-BE49-F238E27FC236}">
                <a16:creationId xmlns:a16="http://schemas.microsoft.com/office/drawing/2014/main" id="{00AEECC9-ABF2-2141-82BF-899F23C32EC0}"/>
              </a:ext>
            </a:extLst>
          </p:cNvPr>
          <p:cNvSpPr>
            <a:spLocks noGrp="1"/>
          </p:cNvSpPr>
          <p:nvPr>
            <p:ph type="body" sz="quarter" idx="39" hasCustomPrompt="1"/>
          </p:nvPr>
        </p:nvSpPr>
        <p:spPr>
          <a:xfrm>
            <a:off x="6840699"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62" name="Text Placeholder 4">
            <a:extLst>
              <a:ext uri="{FF2B5EF4-FFF2-40B4-BE49-F238E27FC236}">
                <a16:creationId xmlns:a16="http://schemas.microsoft.com/office/drawing/2014/main" id="{9A4104C9-4196-1442-A703-D4F60890C6B5}"/>
              </a:ext>
            </a:extLst>
          </p:cNvPr>
          <p:cNvSpPr>
            <a:spLocks noGrp="1"/>
          </p:cNvSpPr>
          <p:nvPr>
            <p:ph type="body" sz="quarter" idx="40" hasCustomPrompt="1"/>
          </p:nvPr>
        </p:nvSpPr>
        <p:spPr>
          <a:xfrm>
            <a:off x="6840699"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63" name="Text Placeholder 4">
            <a:extLst>
              <a:ext uri="{FF2B5EF4-FFF2-40B4-BE49-F238E27FC236}">
                <a16:creationId xmlns:a16="http://schemas.microsoft.com/office/drawing/2014/main" id="{36A29F5D-993F-D645-8478-E53C1F3246A6}"/>
              </a:ext>
            </a:extLst>
          </p:cNvPr>
          <p:cNvSpPr>
            <a:spLocks noGrp="1"/>
          </p:cNvSpPr>
          <p:nvPr>
            <p:ph type="body" sz="quarter" idx="41" hasCustomPrompt="1"/>
          </p:nvPr>
        </p:nvSpPr>
        <p:spPr>
          <a:xfrm>
            <a:off x="6840699"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65" name="Text Placeholder 4">
            <a:extLst>
              <a:ext uri="{FF2B5EF4-FFF2-40B4-BE49-F238E27FC236}">
                <a16:creationId xmlns:a16="http://schemas.microsoft.com/office/drawing/2014/main" id="{3CA31C64-6049-3347-B4C7-6C17E3DDF7D0}"/>
              </a:ext>
            </a:extLst>
          </p:cNvPr>
          <p:cNvSpPr>
            <a:spLocks noGrp="1"/>
          </p:cNvSpPr>
          <p:nvPr>
            <p:ph type="body" sz="quarter" idx="42" hasCustomPrompt="1"/>
          </p:nvPr>
        </p:nvSpPr>
        <p:spPr>
          <a:xfrm>
            <a:off x="8371325"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66" name="Text Placeholder 4">
            <a:extLst>
              <a:ext uri="{FF2B5EF4-FFF2-40B4-BE49-F238E27FC236}">
                <a16:creationId xmlns:a16="http://schemas.microsoft.com/office/drawing/2014/main" id="{AE8DDAF9-46AB-CB45-8CA7-4BFA5037A970}"/>
              </a:ext>
            </a:extLst>
          </p:cNvPr>
          <p:cNvSpPr>
            <a:spLocks noGrp="1"/>
          </p:cNvSpPr>
          <p:nvPr>
            <p:ph type="body" sz="quarter" idx="43" hasCustomPrompt="1"/>
          </p:nvPr>
        </p:nvSpPr>
        <p:spPr>
          <a:xfrm>
            <a:off x="8371325"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67" name="Text Placeholder 4">
            <a:extLst>
              <a:ext uri="{FF2B5EF4-FFF2-40B4-BE49-F238E27FC236}">
                <a16:creationId xmlns:a16="http://schemas.microsoft.com/office/drawing/2014/main" id="{4A5D6438-D823-6D4B-867A-A0BBD43BC25C}"/>
              </a:ext>
            </a:extLst>
          </p:cNvPr>
          <p:cNvSpPr>
            <a:spLocks noGrp="1"/>
          </p:cNvSpPr>
          <p:nvPr>
            <p:ph type="body" sz="quarter" idx="44" hasCustomPrompt="1"/>
          </p:nvPr>
        </p:nvSpPr>
        <p:spPr>
          <a:xfrm>
            <a:off x="8371325"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68" name="Text Placeholder 4">
            <a:extLst>
              <a:ext uri="{FF2B5EF4-FFF2-40B4-BE49-F238E27FC236}">
                <a16:creationId xmlns:a16="http://schemas.microsoft.com/office/drawing/2014/main" id="{4669BD18-0F03-FF45-9AD2-87D7B81CDCBC}"/>
              </a:ext>
            </a:extLst>
          </p:cNvPr>
          <p:cNvSpPr>
            <a:spLocks noGrp="1"/>
          </p:cNvSpPr>
          <p:nvPr>
            <p:ph type="body" sz="quarter" idx="45" hasCustomPrompt="1"/>
          </p:nvPr>
        </p:nvSpPr>
        <p:spPr>
          <a:xfrm>
            <a:off x="8371325"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0" name="Text Placeholder 4">
            <a:extLst>
              <a:ext uri="{FF2B5EF4-FFF2-40B4-BE49-F238E27FC236}">
                <a16:creationId xmlns:a16="http://schemas.microsoft.com/office/drawing/2014/main" id="{000CFB51-117D-7548-B369-D81B06EB9FA5}"/>
              </a:ext>
            </a:extLst>
          </p:cNvPr>
          <p:cNvSpPr>
            <a:spLocks noGrp="1"/>
          </p:cNvSpPr>
          <p:nvPr>
            <p:ph type="body" sz="quarter" idx="46" hasCustomPrompt="1"/>
          </p:nvPr>
        </p:nvSpPr>
        <p:spPr>
          <a:xfrm>
            <a:off x="9901951" y="2976157"/>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1" name="Text Placeholder 4">
            <a:extLst>
              <a:ext uri="{FF2B5EF4-FFF2-40B4-BE49-F238E27FC236}">
                <a16:creationId xmlns:a16="http://schemas.microsoft.com/office/drawing/2014/main" id="{A59AEB2E-ACD2-6748-9E27-38BD2F461156}"/>
              </a:ext>
            </a:extLst>
          </p:cNvPr>
          <p:cNvSpPr>
            <a:spLocks noGrp="1"/>
          </p:cNvSpPr>
          <p:nvPr>
            <p:ph type="body" sz="quarter" idx="47" hasCustomPrompt="1"/>
          </p:nvPr>
        </p:nvSpPr>
        <p:spPr>
          <a:xfrm>
            <a:off x="9901951" y="3788681"/>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2" name="Text Placeholder 4">
            <a:extLst>
              <a:ext uri="{FF2B5EF4-FFF2-40B4-BE49-F238E27FC236}">
                <a16:creationId xmlns:a16="http://schemas.microsoft.com/office/drawing/2014/main" id="{7AFAF50C-E79F-2E47-96A7-3B4B9FD6BC0B}"/>
              </a:ext>
            </a:extLst>
          </p:cNvPr>
          <p:cNvSpPr>
            <a:spLocks noGrp="1"/>
          </p:cNvSpPr>
          <p:nvPr>
            <p:ph type="body" sz="quarter" idx="48" hasCustomPrompt="1"/>
          </p:nvPr>
        </p:nvSpPr>
        <p:spPr>
          <a:xfrm>
            <a:off x="9901951" y="4601205"/>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3" name="Text Placeholder 4">
            <a:extLst>
              <a:ext uri="{FF2B5EF4-FFF2-40B4-BE49-F238E27FC236}">
                <a16:creationId xmlns:a16="http://schemas.microsoft.com/office/drawing/2014/main" id="{D12823F2-D657-4844-BFD3-FE2C493D6065}"/>
              </a:ext>
            </a:extLst>
          </p:cNvPr>
          <p:cNvSpPr>
            <a:spLocks noGrp="1"/>
          </p:cNvSpPr>
          <p:nvPr>
            <p:ph type="body" sz="quarter" idx="49" hasCustomPrompt="1"/>
          </p:nvPr>
        </p:nvSpPr>
        <p:spPr>
          <a:xfrm>
            <a:off x="9901951" y="5413728"/>
            <a:ext cx="1371600" cy="685800"/>
          </a:xfrm>
          <a:solidFill>
            <a:schemeClr val="bg2">
              <a:lumMod val="60000"/>
              <a:lumOff val="40000"/>
            </a:schemeClr>
          </a:solidFill>
        </p:spPr>
        <p:txBody>
          <a:bodyPr anchor="ctr"/>
          <a:lstStyle>
            <a:lvl1pPr algn="ctr">
              <a:defRPr sz="1500" b="1">
                <a:solidFill>
                  <a:schemeClr val="bg1"/>
                </a:solidFill>
              </a:defRPr>
            </a:lvl1pPr>
            <a:lvl2pPr marL="0" indent="0" algn="ctr">
              <a:spcBef>
                <a:spcPts val="0"/>
              </a:spcBef>
              <a:buFontTx/>
              <a:buNone/>
              <a:defRPr sz="1200">
                <a:solidFill>
                  <a:schemeClr val="bg1"/>
                </a:solidFill>
              </a:defRPr>
            </a:lvl2pPr>
          </a:lstStyle>
          <a:p>
            <a:pPr lvl="0"/>
            <a:r>
              <a:rPr lang="en-US" dirty="0" err="1"/>
              <a:t>Firstname</a:t>
            </a:r>
            <a:r>
              <a:rPr lang="en-US" dirty="0"/>
              <a:t> </a:t>
            </a:r>
            <a:r>
              <a:rPr lang="en-US" dirty="0" err="1"/>
              <a:t>Lastname</a:t>
            </a:r>
            <a:endParaRPr lang="en-US" dirty="0"/>
          </a:p>
          <a:p>
            <a:pPr lvl="1"/>
            <a:r>
              <a:rPr lang="en-US" dirty="0"/>
              <a:t>Position</a:t>
            </a:r>
          </a:p>
        </p:txBody>
      </p:sp>
      <p:sp>
        <p:nvSpPr>
          <p:cNvPr id="74" name="Text Placeholder 3">
            <a:extLst>
              <a:ext uri="{FF2B5EF4-FFF2-40B4-BE49-F238E27FC236}">
                <a16:creationId xmlns:a16="http://schemas.microsoft.com/office/drawing/2014/main" id="{259923B5-33F6-4940-BDDC-EA85FB20AC8B}"/>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dirty="0"/>
              <a:t>Confidential Proprietary Information</a:t>
            </a:r>
          </a:p>
        </p:txBody>
      </p:sp>
      <p:sp>
        <p:nvSpPr>
          <p:cNvPr id="75" name="Text Placeholder 6">
            <a:extLst>
              <a:ext uri="{FF2B5EF4-FFF2-40B4-BE49-F238E27FC236}">
                <a16:creationId xmlns:a16="http://schemas.microsoft.com/office/drawing/2014/main" id="{A2BAF3B7-1F75-7E40-A4D3-EF1A44027307}"/>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425047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layout - Footer only">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50BF4F4-6A5F-5642-97DC-33FF973ECBFB}"/>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dirty="0"/>
              <a:t>Confidential Proprietary Information</a:t>
            </a:r>
          </a:p>
        </p:txBody>
      </p:sp>
      <p:sp>
        <p:nvSpPr>
          <p:cNvPr id="7" name="Text Placeholder 6">
            <a:extLst>
              <a:ext uri="{FF2B5EF4-FFF2-40B4-BE49-F238E27FC236}">
                <a16:creationId xmlns:a16="http://schemas.microsoft.com/office/drawing/2014/main" id="{EF01DAFF-DDB2-394E-AC32-9778BA0CC902}"/>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27399229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ank you/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BEB84-3AB5-4047-8A13-BF997F347DA6}"/>
              </a:ext>
            </a:extLst>
          </p:cNvPr>
          <p:cNvSpPr/>
          <p:nvPr userDrawn="1"/>
        </p:nvSpPr>
        <p:spPr>
          <a:xfrm>
            <a:off x="0" y="0"/>
            <a:ext cx="1218882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charset="0"/>
            </a:endParaRPr>
          </a:p>
        </p:txBody>
      </p:sp>
      <p:sp>
        <p:nvSpPr>
          <p:cNvPr id="2" name="Title 1">
            <a:extLst>
              <a:ext uri="{FF2B5EF4-FFF2-40B4-BE49-F238E27FC236}">
                <a16:creationId xmlns:a16="http://schemas.microsoft.com/office/drawing/2014/main" id="{27058946-A30A-DD40-BDBA-ACD4B9E80F05}"/>
              </a:ext>
            </a:extLst>
          </p:cNvPr>
          <p:cNvSpPr>
            <a:spLocks noGrp="1"/>
          </p:cNvSpPr>
          <p:nvPr>
            <p:ph type="title" hasCustomPrompt="1"/>
          </p:nvPr>
        </p:nvSpPr>
        <p:spPr>
          <a:xfrm>
            <a:off x="457200" y="2616200"/>
            <a:ext cx="11276013" cy="457200"/>
          </a:xfrm>
        </p:spPr>
        <p:txBody>
          <a:bodyPr/>
          <a:lstStyle>
            <a:lvl1pPr>
              <a:defRPr sz="8000" baseline="0">
                <a:solidFill>
                  <a:schemeClr val="bg1"/>
                </a:solidFill>
              </a:defRPr>
            </a:lvl1pPr>
          </a:lstStyle>
          <a:p>
            <a:r>
              <a:rPr lang="en-US" dirty="0"/>
              <a:t>Thank you.</a:t>
            </a:r>
          </a:p>
        </p:txBody>
      </p:sp>
    </p:spTree>
    <p:extLst>
      <p:ext uri="{BB962C8B-B14F-4D97-AF65-F5344CB8AC3E}">
        <p14:creationId xmlns:p14="http://schemas.microsoft.com/office/powerpoint/2010/main" val="21087724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ogo/end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BBEB84-3AB5-4047-8A13-BF997F347DA6}"/>
              </a:ext>
            </a:extLst>
          </p:cNvPr>
          <p:cNvSpPr/>
          <p:nvPr userDrawn="1"/>
        </p:nvSpPr>
        <p:spPr>
          <a:xfrm>
            <a:off x="0" y="0"/>
            <a:ext cx="1218882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0" i="0" dirty="0">
              <a:latin typeface="Arial" charset="0"/>
            </a:endParaRPr>
          </a:p>
        </p:txBody>
      </p:sp>
      <p:pic>
        <p:nvPicPr>
          <p:cNvPr id="4" name="Picture 3">
            <a:extLst>
              <a:ext uri="{FF2B5EF4-FFF2-40B4-BE49-F238E27FC236}">
                <a16:creationId xmlns:a16="http://schemas.microsoft.com/office/drawing/2014/main" id="{496D7A6C-DB94-AD44-8881-41F9AFDCE701}"/>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23" t="-15502" r="-13612" b="-18252"/>
          <a:stretch/>
        </p:blipFill>
        <p:spPr>
          <a:xfrm>
            <a:off x="3466086" y="2760447"/>
            <a:ext cx="5256651" cy="1337105"/>
          </a:xfrm>
          <a:prstGeom prst="rect">
            <a:avLst/>
          </a:prstGeom>
        </p:spPr>
      </p:pic>
    </p:spTree>
    <p:extLst>
      <p:ext uri="{BB962C8B-B14F-4D97-AF65-F5344CB8AC3E}">
        <p14:creationId xmlns:p14="http://schemas.microsoft.com/office/powerpoint/2010/main" val="2473183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2" name="Rectangle 1"/>
          <p:cNvSpPr/>
          <p:nvPr userDrawn="1"/>
        </p:nvSpPr>
        <p:spPr>
          <a:xfrm>
            <a:off x="1" y="6260353"/>
            <a:ext cx="12188824" cy="5976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endParaRPr>
          </a:p>
        </p:txBody>
      </p:sp>
    </p:spTree>
    <p:extLst>
      <p:ext uri="{BB962C8B-B14F-4D97-AF65-F5344CB8AC3E}">
        <p14:creationId xmlns:p14="http://schemas.microsoft.com/office/powerpoint/2010/main" val="92116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Page - Filmstrip">
    <p:spTree>
      <p:nvGrpSpPr>
        <p:cNvPr id="1" name=""/>
        <p:cNvGrpSpPr/>
        <p:nvPr/>
      </p:nvGrpSpPr>
      <p:grpSpPr>
        <a:xfrm>
          <a:off x="0" y="0"/>
          <a:ext cx="0" cy="0"/>
          <a:chOff x="0" y="0"/>
          <a:chExt cx="0" cy="0"/>
        </a:xfrm>
      </p:grpSpPr>
      <p:sp>
        <p:nvSpPr>
          <p:cNvPr id="14" name="Rectangle 13"/>
          <p:cNvSpPr/>
          <p:nvPr userDrawn="1"/>
        </p:nvSpPr>
        <p:spPr>
          <a:xfrm>
            <a:off x="0" y="0"/>
            <a:ext cx="10363200" cy="62179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cs typeface="Arial" charset="0"/>
            </a:endParaRPr>
          </a:p>
        </p:txBody>
      </p:sp>
      <p:sp>
        <p:nvSpPr>
          <p:cNvPr id="9" name="Title 1"/>
          <p:cNvSpPr>
            <a:spLocks noGrp="1"/>
          </p:cNvSpPr>
          <p:nvPr>
            <p:ph type="ctrTitle" hasCustomPrompt="1"/>
          </p:nvPr>
        </p:nvSpPr>
        <p:spPr bwMode="white">
          <a:xfrm>
            <a:off x="455613" y="3987483"/>
            <a:ext cx="6794350" cy="1215588"/>
          </a:xfrm>
        </p:spPr>
        <p:txBody>
          <a:bodyPr anchor="b"/>
          <a:lstStyle>
            <a:lvl1pPr algn="l">
              <a:lnSpc>
                <a:spcPct val="80000"/>
              </a:lnSpc>
              <a:defRPr sz="4800" b="1" i="0" cap="none" baseline="0">
                <a:solidFill>
                  <a:srgbClr val="FFFFFF"/>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455612" y="5345291"/>
            <a:ext cx="6795193" cy="335328"/>
          </a:xfrm>
        </p:spPr>
        <p:txBody>
          <a:bodyPr anchor="t">
            <a:noAutofit/>
          </a:bodyPr>
          <a:lstStyle>
            <a:lvl1pPr marL="0" indent="0" algn="l">
              <a:lnSpc>
                <a:spcPct val="80000"/>
              </a:lnSpc>
              <a:spcBef>
                <a:spcPts val="300"/>
              </a:spcBef>
              <a:buNone/>
              <a:defRPr sz="1400" b="0" i="0" cap="none" spc="0" baseline="0">
                <a:solidFill>
                  <a:srgbClr val="FFFFFF"/>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
        <p:nvSpPr>
          <p:cNvPr id="13" name="Rectangle 12"/>
          <p:cNvSpPr/>
          <p:nvPr userDrawn="1"/>
        </p:nvSpPr>
        <p:spPr>
          <a:xfrm>
            <a:off x="10359310" y="0"/>
            <a:ext cx="455612" cy="6217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cs typeface="Arial" charset="0"/>
            </a:endParaRPr>
          </a:p>
        </p:txBody>
      </p:sp>
      <p:sp>
        <p:nvSpPr>
          <p:cNvPr id="15" name="Rectangle 14"/>
          <p:cNvSpPr/>
          <p:nvPr userDrawn="1"/>
        </p:nvSpPr>
        <p:spPr>
          <a:xfrm>
            <a:off x="10815764" y="0"/>
            <a:ext cx="1373061" cy="62179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cs typeface="Arial" charset="0"/>
            </a:endParaRPr>
          </a:p>
        </p:txBody>
      </p:sp>
      <p:sp>
        <p:nvSpPr>
          <p:cNvPr id="11" name="Text Placeholder 3">
            <a:extLst>
              <a:ext uri="{FF2B5EF4-FFF2-40B4-BE49-F238E27FC236}">
                <a16:creationId xmlns:a16="http://schemas.microsoft.com/office/drawing/2014/main" id="{72481445-EDB0-C949-B4A1-108C241F438F}"/>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dirty="0"/>
              <a:t>Confidential Proprietary Information</a:t>
            </a:r>
          </a:p>
        </p:txBody>
      </p:sp>
    </p:spTree>
    <p:extLst>
      <p:ext uri="{BB962C8B-B14F-4D97-AF65-F5344CB8AC3E}">
        <p14:creationId xmlns:p14="http://schemas.microsoft.com/office/powerpoint/2010/main" val="9062867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Page - White">
    <p:spTree>
      <p:nvGrpSpPr>
        <p:cNvPr id="1" name=""/>
        <p:cNvGrpSpPr/>
        <p:nvPr/>
      </p:nvGrpSpPr>
      <p:grpSpPr>
        <a:xfrm>
          <a:off x="0" y="0"/>
          <a:ext cx="0" cy="0"/>
          <a:chOff x="0" y="0"/>
          <a:chExt cx="0" cy="0"/>
        </a:xfrm>
      </p:grpSpPr>
      <p:sp>
        <p:nvSpPr>
          <p:cNvPr id="9" name="Title 1"/>
          <p:cNvSpPr>
            <a:spLocks noGrp="1"/>
          </p:cNvSpPr>
          <p:nvPr>
            <p:ph type="ctrTitle" hasCustomPrompt="1"/>
          </p:nvPr>
        </p:nvSpPr>
        <p:spPr bwMode="white">
          <a:xfrm>
            <a:off x="455613" y="3987483"/>
            <a:ext cx="6794350" cy="1215588"/>
          </a:xfrm>
        </p:spPr>
        <p:txBody>
          <a:bodyPr anchor="b"/>
          <a:lstStyle>
            <a:lvl1pPr algn="l">
              <a:lnSpc>
                <a:spcPct val="80000"/>
              </a:lnSpc>
              <a:defRPr sz="4800" b="1" i="0" cap="none" baseline="0">
                <a:solidFill>
                  <a:schemeClr val="accent1"/>
                </a:solidFill>
                <a:latin typeface="+mj-lt"/>
                <a:cs typeface="Georgia Bold" charset="0"/>
              </a:defRPr>
            </a:lvl1pPr>
          </a:lstStyle>
          <a:p>
            <a:r>
              <a:rPr lang="en-US" dirty="0"/>
              <a:t>Presentation Title</a:t>
            </a:r>
          </a:p>
        </p:txBody>
      </p:sp>
      <p:sp>
        <p:nvSpPr>
          <p:cNvPr id="10" name="Subtitle 2"/>
          <p:cNvSpPr>
            <a:spLocks noGrp="1"/>
          </p:cNvSpPr>
          <p:nvPr>
            <p:ph type="subTitle" idx="1" hasCustomPrompt="1"/>
          </p:nvPr>
        </p:nvSpPr>
        <p:spPr bwMode="white">
          <a:xfrm>
            <a:off x="455612" y="5345291"/>
            <a:ext cx="6795193" cy="335328"/>
          </a:xfrm>
        </p:spPr>
        <p:txBody>
          <a:bodyPr anchor="t">
            <a:noAutofit/>
          </a:bodyPr>
          <a:lstStyle>
            <a:lvl1pPr marL="0" indent="0" algn="l">
              <a:lnSpc>
                <a:spcPct val="80000"/>
              </a:lnSpc>
              <a:spcBef>
                <a:spcPts val="300"/>
              </a:spcBef>
              <a:buNone/>
              <a:defRPr sz="1400" b="0" i="0" cap="none" spc="0" baseline="0">
                <a:solidFill>
                  <a:schemeClr val="accent1"/>
                </a:solidFill>
                <a:latin typeface="+mn-lt"/>
                <a:cs typeface="Arial" charset="0"/>
              </a:defRPr>
            </a:lvl1pPr>
            <a:lvl2pPr marL="456758" indent="0" algn="ctr">
              <a:buNone/>
              <a:defRPr>
                <a:solidFill>
                  <a:schemeClr val="tx1">
                    <a:tint val="75000"/>
                  </a:schemeClr>
                </a:solidFill>
              </a:defRPr>
            </a:lvl2pPr>
            <a:lvl3pPr marL="913514" indent="0" algn="ctr">
              <a:buNone/>
              <a:defRPr>
                <a:solidFill>
                  <a:schemeClr val="tx1">
                    <a:tint val="75000"/>
                  </a:schemeClr>
                </a:solidFill>
              </a:defRPr>
            </a:lvl3pPr>
            <a:lvl4pPr marL="1370274" indent="0" algn="ctr">
              <a:buNone/>
              <a:defRPr>
                <a:solidFill>
                  <a:schemeClr val="tx1">
                    <a:tint val="75000"/>
                  </a:schemeClr>
                </a:solidFill>
              </a:defRPr>
            </a:lvl4pPr>
            <a:lvl5pPr marL="1827029" indent="0" algn="ctr">
              <a:buNone/>
              <a:defRPr>
                <a:solidFill>
                  <a:schemeClr val="tx1">
                    <a:tint val="75000"/>
                  </a:schemeClr>
                </a:solidFill>
              </a:defRPr>
            </a:lvl5pPr>
            <a:lvl6pPr marL="2283788" indent="0" algn="ctr">
              <a:buNone/>
              <a:defRPr>
                <a:solidFill>
                  <a:schemeClr val="tx1">
                    <a:tint val="75000"/>
                  </a:schemeClr>
                </a:solidFill>
              </a:defRPr>
            </a:lvl6pPr>
            <a:lvl7pPr marL="2740546" indent="0" algn="ctr">
              <a:buNone/>
              <a:defRPr>
                <a:solidFill>
                  <a:schemeClr val="tx1">
                    <a:tint val="75000"/>
                  </a:schemeClr>
                </a:solidFill>
              </a:defRPr>
            </a:lvl7pPr>
            <a:lvl8pPr marL="3197300" indent="0" algn="ctr">
              <a:buNone/>
              <a:defRPr>
                <a:solidFill>
                  <a:schemeClr val="tx1">
                    <a:tint val="75000"/>
                  </a:schemeClr>
                </a:solidFill>
              </a:defRPr>
            </a:lvl8pPr>
            <a:lvl9pPr marL="3654061" indent="0" algn="ctr">
              <a:buNone/>
              <a:defRPr>
                <a:solidFill>
                  <a:schemeClr val="tx1">
                    <a:tint val="75000"/>
                  </a:schemeClr>
                </a:solidFill>
              </a:defRPr>
            </a:lvl9pPr>
          </a:lstStyle>
          <a:p>
            <a:r>
              <a:rPr lang="en-US" dirty="0"/>
              <a:t>Presentation subtitle</a:t>
            </a:r>
          </a:p>
        </p:txBody>
      </p:sp>
      <p:sp>
        <p:nvSpPr>
          <p:cNvPr id="4" name="Text Placeholder 3">
            <a:extLst>
              <a:ext uri="{FF2B5EF4-FFF2-40B4-BE49-F238E27FC236}">
                <a16:creationId xmlns:a16="http://schemas.microsoft.com/office/drawing/2014/main" id="{5DB4F44E-3B46-2346-B498-C696A0AA7405}"/>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dirty="0"/>
              <a:t>Confidential Proprietary Information</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hoto">
    <p:spTree>
      <p:nvGrpSpPr>
        <p:cNvPr id="1" name=""/>
        <p:cNvGrpSpPr/>
        <p:nvPr/>
      </p:nvGrpSpPr>
      <p:grpSpPr>
        <a:xfrm>
          <a:off x="0" y="0"/>
          <a:ext cx="0" cy="0"/>
          <a:chOff x="0" y="0"/>
          <a:chExt cx="0" cy="0"/>
        </a:xfrm>
      </p:grpSpPr>
      <p:sp>
        <p:nvSpPr>
          <p:cNvPr id="15" name="Picture Placeholder 5"/>
          <p:cNvSpPr>
            <a:spLocks noGrp="1"/>
          </p:cNvSpPr>
          <p:nvPr>
            <p:ph type="pic" sz="quarter" idx="10" hasCustomPrompt="1"/>
          </p:nvPr>
        </p:nvSpPr>
        <p:spPr>
          <a:xfrm>
            <a:off x="0" y="0"/>
            <a:ext cx="10357338" cy="6858000"/>
          </a:xfrm>
          <a:solidFill>
            <a:schemeClr val="bg1">
              <a:lumMod val="95000"/>
            </a:schemeClr>
          </a:solidFill>
        </p:spPr>
        <p:txBody>
          <a:bodyPr anchor="ctr"/>
          <a:lstStyle>
            <a:lvl1pPr algn="ctr">
              <a:defRPr sz="9600" b="0" i="0">
                <a:solidFill>
                  <a:schemeClr val="bg1">
                    <a:lumMod val="85000"/>
                  </a:schemeClr>
                </a:solidFill>
                <a:latin typeface="+mn-lt"/>
                <a:cs typeface="Arial" charset="0"/>
              </a:defRPr>
            </a:lvl1pPr>
          </a:lstStyle>
          <a:p>
            <a:r>
              <a:rPr lang="en-US" dirty="0"/>
              <a:t>IMAGE</a:t>
            </a:r>
          </a:p>
        </p:txBody>
      </p:sp>
      <p:sp>
        <p:nvSpPr>
          <p:cNvPr id="19" name="Text Placeholder 18"/>
          <p:cNvSpPr>
            <a:spLocks noGrp="1"/>
          </p:cNvSpPr>
          <p:nvPr>
            <p:ph type="body" sz="quarter" idx="11" hasCustomPrompt="1"/>
          </p:nvPr>
        </p:nvSpPr>
        <p:spPr>
          <a:xfrm>
            <a:off x="455613" y="1935162"/>
            <a:ext cx="8275637" cy="2987675"/>
          </a:xfrm>
        </p:spPr>
        <p:txBody>
          <a:bodyPr anchor="ctr"/>
          <a:lstStyle>
            <a:lvl1pPr>
              <a:defRPr sz="6000" b="1" i="0">
                <a:solidFill>
                  <a:schemeClr val="bg1"/>
                </a:solidFill>
                <a:latin typeface="+mj-lt"/>
                <a:ea typeface="Georgia Bold" charset="0"/>
                <a:cs typeface="Georgia Bold" charset="0"/>
              </a:defRPr>
            </a:lvl1pPr>
          </a:lstStyle>
          <a:p>
            <a:pPr lvl="0"/>
            <a:r>
              <a:rPr lang="en-US" dirty="0"/>
              <a:t>Divider</a:t>
            </a:r>
          </a:p>
        </p:txBody>
      </p:sp>
      <p:sp>
        <p:nvSpPr>
          <p:cNvPr id="8" name="Rectangle 7">
            <a:extLst>
              <a:ext uri="{FF2B5EF4-FFF2-40B4-BE49-F238E27FC236}">
                <a16:creationId xmlns:a16="http://schemas.microsoft.com/office/drawing/2014/main" id="{3F8D7CB4-AC62-9F48-A705-796142F13742}"/>
              </a:ext>
            </a:extLst>
          </p:cNvPr>
          <p:cNvSpPr/>
          <p:nvPr userDrawn="1"/>
        </p:nvSpPr>
        <p:spPr>
          <a:xfrm>
            <a:off x="10357338" y="0"/>
            <a:ext cx="4556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cs typeface="Arial" charset="0"/>
            </a:endParaRPr>
          </a:p>
        </p:txBody>
      </p:sp>
      <p:sp>
        <p:nvSpPr>
          <p:cNvPr id="10" name="Rectangle 9">
            <a:extLst>
              <a:ext uri="{FF2B5EF4-FFF2-40B4-BE49-F238E27FC236}">
                <a16:creationId xmlns:a16="http://schemas.microsoft.com/office/drawing/2014/main" id="{6E499CCF-DB5D-1147-8D19-56CAAB4805CA}"/>
              </a:ext>
            </a:extLst>
          </p:cNvPr>
          <p:cNvSpPr/>
          <p:nvPr userDrawn="1"/>
        </p:nvSpPr>
        <p:spPr>
          <a:xfrm>
            <a:off x="10815764" y="0"/>
            <a:ext cx="137306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cs typeface="Arial" charset="0"/>
            </a:endParaRPr>
          </a:p>
        </p:txBody>
      </p:sp>
      <p:sp>
        <p:nvSpPr>
          <p:cNvPr id="2" name="Rectangle 1">
            <a:extLst>
              <a:ext uri="{FF2B5EF4-FFF2-40B4-BE49-F238E27FC236}">
                <a16:creationId xmlns:a16="http://schemas.microsoft.com/office/drawing/2014/main" id="{D5F36BB4-A476-D544-9439-C5AAFC82782F}"/>
              </a:ext>
            </a:extLst>
          </p:cNvPr>
          <p:cNvSpPr/>
          <p:nvPr userDrawn="1"/>
        </p:nvSpPr>
        <p:spPr>
          <a:xfrm>
            <a:off x="5970019" y="3244334"/>
            <a:ext cx="248786" cy="369332"/>
          </a:xfrm>
          <a:prstGeom prst="rect">
            <a:avLst/>
          </a:prstGeom>
        </p:spPr>
        <p:txBody>
          <a:bodyPr wrap="none">
            <a:spAutoFit/>
          </a:bodyPr>
          <a:lstStyle/>
          <a:p>
            <a:r>
              <a:rPr lang="en-US" dirty="0"/>
              <a:t> </a:t>
            </a:r>
          </a:p>
        </p:txBody>
      </p:sp>
      <p:sp>
        <p:nvSpPr>
          <p:cNvPr id="11" name="Text Placeholder 4">
            <a:extLst>
              <a:ext uri="{FF2B5EF4-FFF2-40B4-BE49-F238E27FC236}">
                <a16:creationId xmlns:a16="http://schemas.microsoft.com/office/drawing/2014/main" id="{89EF3B69-9B8A-0B4A-BB91-E099E939B80D}"/>
              </a:ext>
            </a:extLst>
          </p:cNvPr>
          <p:cNvSpPr>
            <a:spLocks noGrp="1"/>
          </p:cNvSpPr>
          <p:nvPr>
            <p:ph type="body" sz="quarter" idx="12" hasCustomPrompt="1"/>
          </p:nvPr>
        </p:nvSpPr>
        <p:spPr>
          <a:xfrm>
            <a:off x="273964" y="6407355"/>
            <a:ext cx="1634349" cy="450645"/>
          </a:xfrm>
        </p:spPr>
        <p:txBody>
          <a:bodyPr/>
          <a:lstStyle>
            <a:lvl1pPr marL="342900" indent="-342900">
              <a:buSzPct val="200000"/>
              <a:buFontTx/>
              <a:buBlip>
                <a:blip r:embed="rId2"/>
              </a:buBlip>
              <a:defRPr sz="3750"/>
            </a:lvl1pPr>
            <a:lvl2pPr marL="200025" indent="-200025">
              <a:buFontTx/>
              <a:buBlip>
                <a:blip r:embed="rId3"/>
              </a:buBlip>
              <a:defRPr sz="5000"/>
            </a:lvl2pPr>
            <a:lvl3pPr marL="398463" indent="-200025">
              <a:buFontTx/>
              <a:buBlip>
                <a:blip r:embed="rId3"/>
              </a:buBlip>
              <a:defRPr sz="5000"/>
            </a:lvl3pPr>
            <a:lvl4pPr marL="622300" indent="-200025">
              <a:buFontTx/>
              <a:buBlip>
                <a:blip r:embed="rId3"/>
              </a:buBlip>
              <a:defRPr sz="5000"/>
            </a:lvl4pPr>
            <a:lvl5pPr marL="806450" indent="-182563">
              <a:buFontTx/>
              <a:buBlip>
                <a:blip r:embed="rId3"/>
              </a:buBlip>
              <a:defRPr sz="5000"/>
            </a:lvl5pPr>
          </a:lstStyle>
          <a:p>
            <a:pPr lvl="0"/>
            <a:r>
              <a:rPr lang="en-US" dirty="0"/>
              <a:t> </a:t>
            </a: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 Filmstrip">
    <p:spTree>
      <p:nvGrpSpPr>
        <p:cNvPr id="1" name=""/>
        <p:cNvGrpSpPr/>
        <p:nvPr/>
      </p:nvGrpSpPr>
      <p:grpSpPr>
        <a:xfrm>
          <a:off x="0" y="0"/>
          <a:ext cx="0" cy="0"/>
          <a:chOff x="0" y="0"/>
          <a:chExt cx="0" cy="0"/>
        </a:xfrm>
      </p:grpSpPr>
      <p:sp>
        <p:nvSpPr>
          <p:cNvPr id="10" name="Rectangle 9"/>
          <p:cNvSpPr/>
          <p:nvPr userDrawn="1"/>
        </p:nvSpPr>
        <p:spPr>
          <a:xfrm>
            <a:off x="0" y="0"/>
            <a:ext cx="1036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cs typeface="Arial" charset="0"/>
            </a:endParaRPr>
          </a:p>
        </p:txBody>
      </p:sp>
      <p:sp>
        <p:nvSpPr>
          <p:cNvPr id="14" name="Text Placeholder 18"/>
          <p:cNvSpPr>
            <a:spLocks noGrp="1"/>
          </p:cNvSpPr>
          <p:nvPr>
            <p:ph type="body" sz="quarter" idx="11" hasCustomPrompt="1"/>
          </p:nvPr>
        </p:nvSpPr>
        <p:spPr>
          <a:xfrm>
            <a:off x="455613" y="1935162"/>
            <a:ext cx="8275637" cy="2987675"/>
          </a:xfrm>
        </p:spPr>
        <p:txBody>
          <a:bodyPr anchor="ctr"/>
          <a:lstStyle>
            <a:lvl1pPr>
              <a:defRPr sz="6000" b="1" i="0">
                <a:solidFill>
                  <a:schemeClr val="bg1"/>
                </a:solidFill>
                <a:latin typeface="+mj-lt"/>
                <a:ea typeface="Georgia Bold" charset="0"/>
                <a:cs typeface="Georgia Bold" charset="0"/>
              </a:defRPr>
            </a:lvl1pPr>
          </a:lstStyle>
          <a:p>
            <a:pPr lvl="0"/>
            <a:r>
              <a:rPr lang="en-US" dirty="0"/>
              <a:t>Divider</a:t>
            </a:r>
          </a:p>
        </p:txBody>
      </p:sp>
      <p:sp>
        <p:nvSpPr>
          <p:cNvPr id="8" name="Rectangle 7">
            <a:extLst>
              <a:ext uri="{FF2B5EF4-FFF2-40B4-BE49-F238E27FC236}">
                <a16:creationId xmlns:a16="http://schemas.microsoft.com/office/drawing/2014/main" id="{7F491139-12A7-9F41-8CE7-769D7C7A2BF2}"/>
              </a:ext>
            </a:extLst>
          </p:cNvPr>
          <p:cNvSpPr/>
          <p:nvPr userDrawn="1"/>
        </p:nvSpPr>
        <p:spPr>
          <a:xfrm>
            <a:off x="10359310" y="0"/>
            <a:ext cx="45561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cs typeface="Arial" charset="0"/>
            </a:endParaRPr>
          </a:p>
        </p:txBody>
      </p:sp>
      <p:sp>
        <p:nvSpPr>
          <p:cNvPr id="11" name="Rectangle 10">
            <a:extLst>
              <a:ext uri="{FF2B5EF4-FFF2-40B4-BE49-F238E27FC236}">
                <a16:creationId xmlns:a16="http://schemas.microsoft.com/office/drawing/2014/main" id="{30C7A479-FD3A-2145-B820-2CC43370800E}"/>
              </a:ext>
            </a:extLst>
          </p:cNvPr>
          <p:cNvSpPr/>
          <p:nvPr userDrawn="1"/>
        </p:nvSpPr>
        <p:spPr>
          <a:xfrm>
            <a:off x="10815764" y="0"/>
            <a:ext cx="1373061"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cs typeface="Arial" charset="0"/>
            </a:endParaRPr>
          </a:p>
        </p:txBody>
      </p:sp>
      <p:pic>
        <p:nvPicPr>
          <p:cNvPr id="7" name="Picture 6">
            <a:extLst>
              <a:ext uri="{FF2B5EF4-FFF2-40B4-BE49-F238E27FC236}">
                <a16:creationId xmlns:a16="http://schemas.microsoft.com/office/drawing/2014/main" id="{0D8243B6-6B24-414C-B87D-99E50D922FF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 r="778" b="-5722"/>
          <a:stretch/>
        </p:blipFill>
        <p:spPr>
          <a:xfrm>
            <a:off x="273965" y="6215044"/>
            <a:ext cx="1676755" cy="693755"/>
          </a:xfrm>
          <a:prstGeom prst="rect">
            <a:avLst/>
          </a:prstGeom>
        </p:spPr>
      </p:pic>
    </p:spTree>
    <p:extLst>
      <p:ext uri="{BB962C8B-B14F-4D97-AF65-F5344CB8AC3E}">
        <p14:creationId xmlns:p14="http://schemas.microsoft.com/office/powerpoint/2010/main" val="6876950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page Statement or Pull-Quote">
    <p:spTree>
      <p:nvGrpSpPr>
        <p:cNvPr id="1" name=""/>
        <p:cNvGrpSpPr/>
        <p:nvPr/>
      </p:nvGrpSpPr>
      <p:grpSpPr>
        <a:xfrm>
          <a:off x="0" y="0"/>
          <a:ext cx="0" cy="0"/>
          <a:chOff x="0" y="0"/>
          <a:chExt cx="0" cy="0"/>
        </a:xfrm>
      </p:grpSpPr>
      <p:sp>
        <p:nvSpPr>
          <p:cNvPr id="5" name="Rectangle 4"/>
          <p:cNvSpPr/>
          <p:nvPr userDrawn="1"/>
        </p:nvSpPr>
        <p:spPr>
          <a:xfrm>
            <a:off x="1" y="0"/>
            <a:ext cx="12188824"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charset="0"/>
              <a:cs typeface="Arial" charset="0"/>
            </a:endParaRPr>
          </a:p>
        </p:txBody>
      </p:sp>
      <p:sp>
        <p:nvSpPr>
          <p:cNvPr id="2" name="Title 1"/>
          <p:cNvSpPr>
            <a:spLocks noGrp="1"/>
          </p:cNvSpPr>
          <p:nvPr>
            <p:ph type="ctrTitle" hasCustomPrompt="1"/>
          </p:nvPr>
        </p:nvSpPr>
        <p:spPr>
          <a:xfrm>
            <a:off x="457200" y="455613"/>
            <a:ext cx="11274552" cy="5943600"/>
          </a:xfrm>
        </p:spPr>
        <p:txBody>
          <a:bodyPr anchor="ctr"/>
          <a:lstStyle>
            <a:lvl1pPr algn="l">
              <a:lnSpc>
                <a:spcPct val="80000"/>
              </a:lnSpc>
              <a:defRPr sz="4800" b="1" i="0">
                <a:solidFill>
                  <a:schemeClr val="bg1"/>
                </a:solidFill>
                <a:latin typeface="+mj-lt"/>
                <a:ea typeface="Georgia Bold" charset="0"/>
                <a:cs typeface="Georgia Bold" charset="0"/>
              </a:defRPr>
            </a:lvl1pPr>
          </a:lstStyle>
          <a:p>
            <a:r>
              <a:rPr lang="en-US" dirty="0"/>
              <a:t>Statement</a:t>
            </a:r>
          </a:p>
        </p:txBody>
      </p:sp>
      <p:sp>
        <p:nvSpPr>
          <p:cNvPr id="6" name="Content Placeholder 8">
            <a:extLst>
              <a:ext uri="{FF2B5EF4-FFF2-40B4-BE49-F238E27FC236}">
                <a16:creationId xmlns:a16="http://schemas.microsoft.com/office/drawing/2014/main" id="{B3BE98BB-9677-8E43-BD1A-7B7F4818F9BE}"/>
              </a:ext>
            </a:extLst>
          </p:cNvPr>
          <p:cNvSpPr txBox="1">
            <a:spLocks/>
          </p:cNvSpPr>
          <p:nvPr userDrawn="1"/>
        </p:nvSpPr>
        <p:spPr>
          <a:xfrm>
            <a:off x="11454523"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dirty="0">
                <a:solidFill>
                  <a:schemeClr val="bg1"/>
                </a:solidFill>
                <a:latin typeface="Arial" charset="0"/>
                <a:cs typeface="Arial" charset="0"/>
              </a:rPr>
              <a:t> </a:t>
            </a:r>
            <a:fld id="{38743595-4496-5147-A886-7D133864DF76}" type="slidenum">
              <a:rPr lang="en-US" sz="800" b="0" i="0" smtClean="0">
                <a:solidFill>
                  <a:schemeClr val="bg1"/>
                </a:solidFill>
                <a:latin typeface="Arial" charset="0"/>
                <a:ea typeface="Arial" charset="0"/>
                <a:cs typeface="Arial" charset="0"/>
              </a:rPr>
              <a:pPr algn="ctr"/>
              <a:t>‹#›</a:t>
            </a:fld>
            <a:endParaRPr lang="en-US" sz="800" b="0" i="0" dirty="0">
              <a:solidFill>
                <a:schemeClr val="bg1"/>
              </a:solidFill>
              <a:latin typeface="Arial" charset="0"/>
              <a:ea typeface="Arial" charset="0"/>
              <a:cs typeface="Arial" charset="0"/>
            </a:endParaRPr>
          </a:p>
        </p:txBody>
      </p:sp>
      <p:pic>
        <p:nvPicPr>
          <p:cNvPr id="9" name="Picture 8">
            <a:extLst>
              <a:ext uri="{FF2B5EF4-FFF2-40B4-BE49-F238E27FC236}">
                <a16:creationId xmlns:a16="http://schemas.microsoft.com/office/drawing/2014/main" id="{2936FBB9-070C-164B-B11C-3D098B0AA748}"/>
              </a:ext>
            </a:extLst>
          </p:cNvPr>
          <p:cNvPicPr>
            <a:picLocks noChangeAspect="1"/>
          </p:cNvPicPr>
          <p:nvPr userDrawn="1"/>
        </p:nvPicPr>
        <p:blipFill rotWithShape="1">
          <a:blip r:embed="rId2" cstate="email">
            <a:extLst>
              <a:ext uri="{28A0092B-C50C-407E-A947-70E740481C1C}">
                <a14:useLocalDpi xmlns:a14="http://schemas.microsoft.com/office/drawing/2010/main" val="0"/>
              </a:ext>
            </a:extLst>
          </a:blip>
          <a:srcRect l="1" r="778" b="-5722"/>
          <a:stretch/>
        </p:blipFill>
        <p:spPr>
          <a:xfrm>
            <a:off x="273965" y="6215044"/>
            <a:ext cx="1676755" cy="69375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 bullet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454896" cy="731610"/>
          </a:xfrm>
        </p:spPr>
        <p:txBody>
          <a:bodyPr anchor="t"/>
          <a:lstStyle>
            <a:lvl1pPr>
              <a:defRPr>
                <a:solidFill>
                  <a:schemeClr val="accent1"/>
                </a:solidFill>
              </a:defRPr>
            </a:lvl1pPr>
          </a:lstStyle>
          <a:p>
            <a:r>
              <a:rPr lang="en-US" dirty="0"/>
              <a:t>Agenda</a:t>
            </a:r>
          </a:p>
        </p:txBody>
      </p:sp>
      <p:sp>
        <p:nvSpPr>
          <p:cNvPr id="4" name="Content Placeholder 3"/>
          <p:cNvSpPr>
            <a:spLocks noGrp="1"/>
          </p:cNvSpPr>
          <p:nvPr>
            <p:ph sz="quarter" idx="10" hasCustomPrompt="1"/>
          </p:nvPr>
        </p:nvSpPr>
        <p:spPr>
          <a:xfrm>
            <a:off x="457200" y="1371600"/>
            <a:ext cx="9450388" cy="4838700"/>
          </a:xfrm>
        </p:spPr>
        <p:txBody>
          <a:bodyPr/>
          <a:lstStyle>
            <a:lvl1pPr marL="201168" indent="-201168">
              <a:buClr>
                <a:schemeClr val="bg2"/>
              </a:buClr>
              <a:buFont typeface="Arial" panose="020B0604020202020204" pitchFamily="34" charset="0"/>
              <a:buChar char="•"/>
              <a:defRPr sz="2000">
                <a:solidFill>
                  <a:schemeClr val="bg2"/>
                </a:solidFill>
              </a:defRPr>
            </a:lvl1pPr>
            <a:lvl2pPr marL="402336" indent="-200025">
              <a:buClr>
                <a:schemeClr val="bg2"/>
              </a:buClr>
              <a:buFont typeface="System Font Regular"/>
              <a:buChar char="–"/>
              <a:defRPr sz="1800">
                <a:solidFill>
                  <a:schemeClr val="bg2"/>
                </a:solidFill>
              </a:defRPr>
            </a:lvl2pPr>
            <a:lvl3pPr marL="603504" indent="-200025">
              <a:buClr>
                <a:schemeClr val="bg2"/>
              </a:buClr>
              <a:buFont typeface="Arial" panose="020B0604020202020204" pitchFamily="34" charset="0"/>
              <a:buChar char="•"/>
              <a:defRPr sz="1600">
                <a:solidFill>
                  <a:schemeClr val="bg2"/>
                </a:solidFill>
              </a:defRPr>
            </a:lvl3pPr>
            <a:lvl4pPr>
              <a:defRPr sz="1800"/>
            </a:lvl4pPr>
            <a:lvl5pPr>
              <a:defRPr sz="1800"/>
            </a:lvl5pPr>
          </a:lstStyle>
          <a:p>
            <a:pPr lvl="0"/>
            <a:r>
              <a:rPr lang="en-US" dirty="0"/>
              <a:t>First item</a:t>
            </a:r>
          </a:p>
          <a:p>
            <a:pPr lvl="1"/>
            <a:r>
              <a:rPr lang="en-US" dirty="0"/>
              <a:t>Second Level</a:t>
            </a:r>
          </a:p>
          <a:p>
            <a:pPr lvl="2"/>
            <a:r>
              <a:rPr lang="en-US" dirty="0"/>
              <a:t>Third Level</a:t>
            </a:r>
          </a:p>
          <a:p>
            <a:pPr lvl="0"/>
            <a:r>
              <a:rPr lang="en-US" dirty="0"/>
              <a:t>Second item</a:t>
            </a:r>
          </a:p>
          <a:p>
            <a:pPr lvl="0"/>
            <a:r>
              <a:rPr lang="en-US" dirty="0"/>
              <a:t>Third item</a:t>
            </a:r>
          </a:p>
          <a:p>
            <a:pPr lvl="0"/>
            <a:r>
              <a:rPr lang="en-US" dirty="0"/>
              <a:t>Fourth item</a:t>
            </a:r>
          </a:p>
          <a:p>
            <a:pPr lvl="0"/>
            <a:r>
              <a:rPr lang="en-US" dirty="0"/>
              <a:t>Fifth Item</a:t>
            </a:r>
          </a:p>
        </p:txBody>
      </p:sp>
      <p:sp>
        <p:nvSpPr>
          <p:cNvPr id="6" name="Text Placeholder 3">
            <a:extLst>
              <a:ext uri="{FF2B5EF4-FFF2-40B4-BE49-F238E27FC236}">
                <a16:creationId xmlns:a16="http://schemas.microsoft.com/office/drawing/2014/main" id="{4D24C745-186F-104A-B6ED-04E32A388D32}"/>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5A1096B2-335B-1D41-BC75-5FBAD9330E95}"/>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30972439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genda - numbered lis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57200"/>
            <a:ext cx="9454896" cy="731610"/>
          </a:xfrm>
        </p:spPr>
        <p:txBody>
          <a:bodyPr anchor="t"/>
          <a:lstStyle>
            <a:lvl1pPr>
              <a:defRPr>
                <a:solidFill>
                  <a:schemeClr val="accent1"/>
                </a:solidFill>
              </a:defRPr>
            </a:lvl1pPr>
          </a:lstStyle>
          <a:p>
            <a:r>
              <a:rPr lang="en-US" dirty="0"/>
              <a:t>Agenda</a:t>
            </a:r>
          </a:p>
        </p:txBody>
      </p:sp>
      <p:sp>
        <p:nvSpPr>
          <p:cNvPr id="4" name="Content Placeholder 3"/>
          <p:cNvSpPr>
            <a:spLocks noGrp="1"/>
          </p:cNvSpPr>
          <p:nvPr>
            <p:ph sz="quarter" idx="10" hasCustomPrompt="1"/>
          </p:nvPr>
        </p:nvSpPr>
        <p:spPr>
          <a:xfrm>
            <a:off x="457200" y="1371600"/>
            <a:ext cx="9450388" cy="4838700"/>
          </a:xfrm>
        </p:spPr>
        <p:txBody>
          <a:bodyPr/>
          <a:lstStyle>
            <a:lvl1pPr marL="347472" indent="-347472">
              <a:buClr>
                <a:schemeClr val="tx2"/>
              </a:buClr>
              <a:buFont typeface="+mj-lt"/>
              <a:buAutoNum type="arabicPeriod"/>
              <a:defRPr sz="2000">
                <a:solidFill>
                  <a:schemeClr val="bg2"/>
                </a:solidFill>
              </a:defRPr>
            </a:lvl1pPr>
            <a:lvl2pPr marL="548640" indent="-201168">
              <a:buClr>
                <a:schemeClr val="bg2"/>
              </a:buClr>
              <a:buFont typeface="Arial" panose="020B0604020202020204" pitchFamily="34" charset="0"/>
              <a:buChar char="•"/>
              <a:defRPr sz="1800">
                <a:solidFill>
                  <a:schemeClr val="bg2"/>
                </a:solidFill>
              </a:defRPr>
            </a:lvl2pPr>
            <a:lvl3pPr marL="822960" indent="-201168">
              <a:buClr>
                <a:schemeClr val="bg2"/>
              </a:buClr>
              <a:buFont typeface="System Font Regular"/>
              <a:buChar char="–"/>
              <a:defRPr sz="1600">
                <a:solidFill>
                  <a:schemeClr val="bg2"/>
                </a:solidFill>
              </a:defRPr>
            </a:lvl3pPr>
            <a:lvl4pPr>
              <a:defRPr sz="1800"/>
            </a:lvl4pPr>
            <a:lvl5pPr>
              <a:defRPr sz="1800"/>
            </a:lvl5pPr>
          </a:lstStyle>
          <a:p>
            <a:r>
              <a:rPr lang="en-US" dirty="0"/>
              <a:t>Section Title One</a:t>
            </a:r>
          </a:p>
          <a:p>
            <a:pPr lvl="1"/>
            <a:r>
              <a:rPr lang="en-US" dirty="0"/>
              <a:t>Second Level</a:t>
            </a:r>
          </a:p>
          <a:p>
            <a:pPr lvl="2"/>
            <a:r>
              <a:rPr lang="en-US" dirty="0"/>
              <a:t>Third Level</a:t>
            </a:r>
          </a:p>
          <a:p>
            <a:r>
              <a:rPr lang="en-US" dirty="0"/>
              <a:t>Section Title Two</a:t>
            </a:r>
          </a:p>
          <a:p>
            <a:r>
              <a:rPr lang="en-US" dirty="0"/>
              <a:t>Section Title Three</a:t>
            </a:r>
          </a:p>
          <a:p>
            <a:r>
              <a:rPr lang="en-US" dirty="0"/>
              <a:t>Section Title Four</a:t>
            </a:r>
          </a:p>
          <a:p>
            <a:r>
              <a:rPr lang="en-US" dirty="0"/>
              <a:t>Section Title Five</a:t>
            </a:r>
          </a:p>
          <a:p>
            <a:pPr lvl="0"/>
            <a:endParaRPr lang="en-US" dirty="0"/>
          </a:p>
          <a:p>
            <a:pPr lvl="0"/>
            <a:endParaRPr lang="en-US" dirty="0"/>
          </a:p>
        </p:txBody>
      </p:sp>
      <p:sp>
        <p:nvSpPr>
          <p:cNvPr id="6" name="Text Placeholder 3">
            <a:extLst>
              <a:ext uri="{FF2B5EF4-FFF2-40B4-BE49-F238E27FC236}">
                <a16:creationId xmlns:a16="http://schemas.microsoft.com/office/drawing/2014/main" id="{B6953AED-3DCA-2349-9DB3-C3F1E923BD4B}"/>
              </a:ext>
            </a:extLst>
          </p:cNvPr>
          <p:cNvSpPr>
            <a:spLocks noGrp="1"/>
          </p:cNvSpPr>
          <p:nvPr>
            <p:ph type="body" sz="quarter" idx="11" hasCustomPrompt="1"/>
          </p:nvPr>
        </p:nvSpPr>
        <p:spPr>
          <a:xfrm>
            <a:off x="7205554" y="6463076"/>
            <a:ext cx="1658938" cy="323850"/>
          </a:xfrm>
        </p:spPr>
        <p:txBody>
          <a:bodyPr/>
          <a:lstStyle>
            <a:lvl1pPr>
              <a:defRPr sz="800" baseline="0">
                <a:solidFill>
                  <a:schemeClr val="bg2"/>
                </a:solidFill>
              </a:defRPr>
            </a:lvl1pPr>
          </a:lstStyle>
          <a:p>
            <a:pPr lvl="0"/>
            <a:r>
              <a:rPr lang="en-US" dirty="0"/>
              <a:t>Confidential Proprietary Information</a:t>
            </a:r>
          </a:p>
        </p:txBody>
      </p:sp>
      <p:sp>
        <p:nvSpPr>
          <p:cNvPr id="9" name="Text Placeholder 6">
            <a:extLst>
              <a:ext uri="{FF2B5EF4-FFF2-40B4-BE49-F238E27FC236}">
                <a16:creationId xmlns:a16="http://schemas.microsoft.com/office/drawing/2014/main" id="{2257579B-306E-F442-BBBA-CF9F0AEA51CC}"/>
              </a:ext>
            </a:extLst>
          </p:cNvPr>
          <p:cNvSpPr>
            <a:spLocks noGrp="1"/>
          </p:cNvSpPr>
          <p:nvPr>
            <p:ph type="body" sz="quarter" idx="12" hasCustomPrompt="1"/>
          </p:nvPr>
        </p:nvSpPr>
        <p:spPr>
          <a:xfrm>
            <a:off x="4391148" y="6480869"/>
            <a:ext cx="2303462" cy="244475"/>
          </a:xfrm>
        </p:spPr>
        <p:txBody>
          <a:bodyPr/>
          <a:lstStyle>
            <a:lvl1pPr>
              <a:defRPr sz="800" baseline="0">
                <a:solidFill>
                  <a:schemeClr val="tx1"/>
                </a:solidFill>
              </a:defRPr>
            </a:lvl1pPr>
          </a:lstStyle>
          <a:p>
            <a:pPr lvl="0"/>
            <a:r>
              <a:rPr lang="en-US" dirty="0"/>
              <a:t>Presentation Title</a:t>
            </a:r>
          </a:p>
        </p:txBody>
      </p:sp>
    </p:spTree>
    <p:extLst>
      <p:ext uri="{BB962C8B-B14F-4D97-AF65-F5344CB8AC3E}">
        <p14:creationId xmlns:p14="http://schemas.microsoft.com/office/powerpoint/2010/main" val="1990616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11276013" cy="457200"/>
          </a:xfrm>
          <a:prstGeom prst="rect">
            <a:avLst/>
          </a:prstGeom>
        </p:spPr>
        <p:txBody>
          <a:bodyPr vert="horz" lIns="0" tIns="0" rIns="0" bIns="0" rtlCol="0" anchor="t">
            <a:noAutofit/>
          </a:bodyPr>
          <a:lstStyle/>
          <a:p>
            <a:r>
              <a:rPr lang="en-US" dirty="0"/>
              <a:t>Click  To Edit Master Title</a:t>
            </a:r>
          </a:p>
        </p:txBody>
      </p:sp>
      <p:sp>
        <p:nvSpPr>
          <p:cNvPr id="3" name="Text Placeholder 2"/>
          <p:cNvSpPr>
            <a:spLocks noGrp="1"/>
          </p:cNvSpPr>
          <p:nvPr>
            <p:ph type="body" idx="1"/>
          </p:nvPr>
        </p:nvSpPr>
        <p:spPr>
          <a:xfrm>
            <a:off x="457200" y="1371600"/>
            <a:ext cx="11276013" cy="4832281"/>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8"/>
          <p:cNvSpPr txBox="1">
            <a:spLocks/>
          </p:cNvSpPr>
          <p:nvPr userDrawn="1"/>
        </p:nvSpPr>
        <p:spPr>
          <a:xfrm>
            <a:off x="11454523" y="6418626"/>
            <a:ext cx="734302" cy="228600"/>
          </a:xfrm>
          <a:prstGeom prst="rect">
            <a:avLst/>
          </a:prstGeom>
        </p:spPr>
        <p:txBody>
          <a:bodyPr anchor="ctr"/>
          <a:lstStyle>
            <a:lvl1pPr marL="0" indent="0" algn="l" defTabSz="914400" rtl="0" eaLnBrk="1" latinLnBrk="0" hangingPunct="1">
              <a:spcBef>
                <a:spcPts val="600"/>
              </a:spcBef>
              <a:spcAft>
                <a:spcPts val="0"/>
              </a:spcAft>
              <a:buClrTx/>
              <a:buFontTx/>
              <a:buNone/>
              <a:tabLst>
                <a:tab pos="1201738" algn="l"/>
              </a:tabLst>
              <a:defRPr sz="800" b="0" i="0" kern="1200">
                <a:solidFill>
                  <a:schemeClr val="tx2"/>
                </a:solidFill>
                <a:latin typeface="Open Sans"/>
                <a:ea typeface="+mn-ea"/>
                <a:cs typeface="Open Sans"/>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2pPr>
            <a:lvl3pPr marL="398463" indent="-200025"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3pPr>
            <a:lvl4pPr marL="622300" indent="-200025" algn="l" defTabSz="914400" rtl="0" eaLnBrk="1" latinLnBrk="0" hangingPunct="1">
              <a:spcBef>
                <a:spcPts val="600"/>
              </a:spcBef>
              <a:spcAft>
                <a:spcPts val="0"/>
              </a:spcAft>
              <a:buClrTx/>
              <a:buFont typeface="Arial" pitchFamily="34" charset="0"/>
              <a:buChar char="•"/>
              <a:tabLst>
                <a:tab pos="1201738" algn="l"/>
              </a:tabLst>
              <a:defRPr sz="1600" b="0" i="0" kern="1200">
                <a:solidFill>
                  <a:schemeClr val="tx2"/>
                </a:solidFill>
                <a:latin typeface="Open Sans Light"/>
                <a:ea typeface="+mn-ea"/>
                <a:cs typeface="Open Sans Light"/>
              </a:defRPr>
            </a:lvl4pPr>
            <a:lvl5pPr marL="806450" indent="-182563" algn="l" defTabSz="914400" rtl="0" eaLnBrk="1" latinLnBrk="0" hangingPunct="1">
              <a:spcBef>
                <a:spcPts val="600"/>
              </a:spcBef>
              <a:spcAft>
                <a:spcPts val="0"/>
              </a:spcAft>
              <a:buClrTx/>
              <a:buFont typeface="Lucida Grande"/>
              <a:buChar char="−"/>
              <a:tabLst>
                <a:tab pos="1201738" algn="l"/>
              </a:tabLst>
              <a:defRPr sz="1600" b="0" i="0" kern="1200">
                <a:solidFill>
                  <a:schemeClr val="tx2"/>
                </a:solidFill>
                <a:latin typeface="Open Sans Light"/>
                <a:ea typeface="+mn-ea"/>
                <a:cs typeface="Open Sans Light"/>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800" b="0" i="0" dirty="0">
                <a:solidFill>
                  <a:schemeClr val="bg2"/>
                </a:solidFill>
                <a:latin typeface="Arial" charset="0"/>
                <a:cs typeface="Arial" charset="0"/>
              </a:rPr>
              <a:t> </a:t>
            </a:r>
            <a:fld id="{38743595-4496-5147-A886-7D133864DF76}" type="slidenum">
              <a:rPr lang="en-US" sz="800" b="0" i="0" smtClean="0">
                <a:solidFill>
                  <a:schemeClr val="bg2"/>
                </a:solidFill>
                <a:latin typeface="Arial" charset="0"/>
                <a:ea typeface="Arial" charset="0"/>
                <a:cs typeface="Arial" charset="0"/>
              </a:rPr>
              <a:pPr algn="ctr"/>
              <a:t>‹#›</a:t>
            </a:fld>
            <a:endParaRPr lang="en-US" sz="800" b="0" i="0" dirty="0">
              <a:solidFill>
                <a:schemeClr val="bg2"/>
              </a:solidFill>
              <a:latin typeface="Arial" charset="0"/>
              <a:ea typeface="Arial" charset="0"/>
              <a:cs typeface="Arial" charset="0"/>
            </a:endParaRPr>
          </a:p>
        </p:txBody>
      </p:sp>
      <p:pic>
        <p:nvPicPr>
          <p:cNvPr id="4" name="Picture 3"/>
          <p:cNvPicPr>
            <a:picLocks noChangeAspect="1"/>
          </p:cNvPicPr>
          <p:nvPr userDrawn="1"/>
        </p:nvPicPr>
        <p:blipFill rotWithShape="1">
          <a:blip r:embed="rId31">
            <a:extLst>
              <a:ext uri="{28A0092B-C50C-407E-A947-70E740481C1C}">
                <a14:useLocalDpi xmlns:a14="http://schemas.microsoft.com/office/drawing/2010/main"/>
              </a:ext>
            </a:extLst>
          </a:blip>
          <a:srcRect l="123" t="-15502" r="-13612" b="-18252"/>
          <a:stretch/>
        </p:blipFill>
        <p:spPr>
          <a:xfrm>
            <a:off x="457200" y="6356196"/>
            <a:ext cx="1490546" cy="379142"/>
          </a:xfrm>
          <a:prstGeom prst="rect">
            <a:avLst/>
          </a:prstGeom>
        </p:spPr>
      </p:pic>
    </p:spTree>
    <p:extLst>
      <p:ext uri="{BB962C8B-B14F-4D97-AF65-F5344CB8AC3E}">
        <p14:creationId xmlns:p14="http://schemas.microsoft.com/office/powerpoint/2010/main" val="3653315499"/>
      </p:ext>
    </p:extLst>
  </p:cSld>
  <p:clrMap bg1="lt1" tx1="dk1" bg2="lt2" tx2="dk2" accent1="accent1" accent2="accent2" accent3="accent3" accent4="accent4" accent5="accent5" accent6="accent6" hlink="hlink" folHlink="folHlink"/>
  <p:sldLayoutIdLst>
    <p:sldLayoutId id="2147483690" r:id="rId1"/>
    <p:sldLayoutId id="2147483740" r:id="rId2"/>
    <p:sldLayoutId id="2147483716" r:id="rId3"/>
    <p:sldLayoutId id="2147483736" r:id="rId4"/>
    <p:sldLayoutId id="2147483735" r:id="rId5"/>
    <p:sldLayoutId id="2147483661" r:id="rId6"/>
    <p:sldLayoutId id="2147483734" r:id="rId7"/>
    <p:sldLayoutId id="2147483744" r:id="rId8"/>
    <p:sldLayoutId id="2147483745" r:id="rId9"/>
    <p:sldLayoutId id="2147483705" r:id="rId10"/>
    <p:sldLayoutId id="2147483751" r:id="rId11"/>
    <p:sldLayoutId id="2147483707" r:id="rId12"/>
    <p:sldLayoutId id="2147483748" r:id="rId13"/>
    <p:sldLayoutId id="2147483722" r:id="rId14"/>
    <p:sldLayoutId id="2147483694" r:id="rId15"/>
    <p:sldLayoutId id="2147483737" r:id="rId16"/>
    <p:sldLayoutId id="2147483742" r:id="rId17"/>
    <p:sldLayoutId id="2147483695" r:id="rId18"/>
    <p:sldLayoutId id="2147483696" r:id="rId19"/>
    <p:sldLayoutId id="2147483698" r:id="rId20"/>
    <p:sldLayoutId id="2147483743" r:id="rId21"/>
    <p:sldLayoutId id="2147483701" r:id="rId22"/>
    <p:sldLayoutId id="2147483729" r:id="rId23"/>
    <p:sldLayoutId id="2147483749" r:id="rId24"/>
    <p:sldLayoutId id="2147483750" r:id="rId25"/>
    <p:sldLayoutId id="2147483655" r:id="rId26"/>
    <p:sldLayoutId id="2147483746" r:id="rId27"/>
    <p:sldLayoutId id="2147483747" r:id="rId28"/>
    <p:sldLayoutId id="2147483703" r:id="rId29"/>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hdr="0" ftr="0" dt="0"/>
  <p:txStyles>
    <p:titleStyle>
      <a:lvl1pPr algn="l" defTabSz="914400" rtl="0" eaLnBrk="1" latinLnBrk="0" hangingPunct="1">
        <a:lnSpc>
          <a:spcPct val="90000"/>
        </a:lnSpc>
        <a:spcBef>
          <a:spcPct val="0"/>
        </a:spcBef>
        <a:buNone/>
        <a:defRPr sz="28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p:titleStyle>
    <p:body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6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3" orient="horz" pos="3912" userDrawn="1">
          <p15:clr>
            <a:srgbClr val="F26B43"/>
          </p15:clr>
        </p15:guide>
        <p15:guide id="4" pos="7391" userDrawn="1">
          <p15:clr>
            <a:srgbClr val="F26B43"/>
          </p15:clr>
        </p15:guide>
        <p15:guide id="5" pos="287" userDrawn="1">
          <p15:clr>
            <a:srgbClr val="F26B43"/>
          </p15:clr>
        </p15:guide>
        <p15:guide id="6" orient="horz" pos="288" userDrawn="1">
          <p15:clr>
            <a:srgbClr val="F26B43"/>
          </p15:clr>
        </p15:guide>
        <p15:guide id="7" pos="791" userDrawn="1">
          <p15:clr>
            <a:srgbClr val="F26B43"/>
          </p15:clr>
        </p15:guide>
        <p15:guide id="8" pos="887" userDrawn="1">
          <p15:clr>
            <a:srgbClr val="F26B43"/>
          </p15:clr>
        </p15:guide>
        <p15:guide id="9" pos="1391" userDrawn="1">
          <p15:clr>
            <a:srgbClr val="F26B43"/>
          </p15:clr>
        </p15:guide>
        <p15:guide id="10" pos="1487" userDrawn="1">
          <p15:clr>
            <a:srgbClr val="F26B43"/>
          </p15:clr>
        </p15:guide>
        <p15:guide id="11" pos="1991" userDrawn="1">
          <p15:clr>
            <a:srgbClr val="F26B43"/>
          </p15:clr>
        </p15:guide>
        <p15:guide id="12" pos="2087" userDrawn="1">
          <p15:clr>
            <a:srgbClr val="F26B43"/>
          </p15:clr>
        </p15:guide>
        <p15:guide id="13" pos="2591" userDrawn="1">
          <p15:clr>
            <a:srgbClr val="F26B43"/>
          </p15:clr>
        </p15:guide>
        <p15:guide id="14" pos="2687" userDrawn="1">
          <p15:clr>
            <a:srgbClr val="F26B43"/>
          </p15:clr>
        </p15:guide>
        <p15:guide id="15" pos="3191" userDrawn="1">
          <p15:clr>
            <a:srgbClr val="F26B43"/>
          </p15:clr>
        </p15:guide>
        <p15:guide id="16" pos="3263" userDrawn="1">
          <p15:clr>
            <a:srgbClr val="F26B43"/>
          </p15:clr>
        </p15:guide>
        <p15:guide id="17" pos="3791" userDrawn="1">
          <p15:clr>
            <a:srgbClr val="F26B43"/>
          </p15:clr>
        </p15:guide>
        <p15:guide id="18" pos="3863" userDrawn="1">
          <p15:clr>
            <a:srgbClr val="F26B43"/>
          </p15:clr>
        </p15:guide>
        <p15:guide id="19" pos="4391" userDrawn="1">
          <p15:clr>
            <a:srgbClr val="F26B43"/>
          </p15:clr>
        </p15:guide>
        <p15:guide id="20" pos="4487" userDrawn="1">
          <p15:clr>
            <a:srgbClr val="F26B43"/>
          </p15:clr>
        </p15:guide>
        <p15:guide id="21" pos="4991" userDrawn="1">
          <p15:clr>
            <a:srgbClr val="F26B43"/>
          </p15:clr>
        </p15:guide>
        <p15:guide id="22" pos="5087" userDrawn="1">
          <p15:clr>
            <a:srgbClr val="F26B43"/>
          </p15:clr>
        </p15:guide>
        <p15:guide id="23" pos="5591" userDrawn="1">
          <p15:clr>
            <a:srgbClr val="F26B43"/>
          </p15:clr>
        </p15:guide>
        <p15:guide id="24" pos="5663" userDrawn="1">
          <p15:clr>
            <a:srgbClr val="F26B43"/>
          </p15:clr>
        </p15:guide>
        <p15:guide id="25" pos="6191" userDrawn="1">
          <p15:clr>
            <a:srgbClr val="F26B43"/>
          </p15:clr>
        </p15:guide>
        <p15:guide id="26" pos="6263" userDrawn="1">
          <p15:clr>
            <a:srgbClr val="F26B43"/>
          </p15:clr>
        </p15:guide>
        <p15:guide id="27" pos="6791" userDrawn="1">
          <p15:clr>
            <a:srgbClr val="F26B43"/>
          </p15:clr>
        </p15:guide>
        <p15:guide id="28" pos="6863" userDrawn="1">
          <p15:clr>
            <a:srgbClr val="F26B43"/>
          </p15:clr>
        </p15:guide>
        <p15:guide id="29" orient="horz" pos="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jpe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0.xml"/><Relationship Id="rId5" Type="http://schemas.openxmlformats.org/officeDocument/2006/relationships/image" Target="../media/image39.pn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9.png"/><Relationship Id="rId1" Type="http://schemas.openxmlformats.org/officeDocument/2006/relationships/slideLayout" Target="../slideLayouts/slideLayout10.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png"/><Relationship Id="rId7" Type="http://schemas.openxmlformats.org/officeDocument/2006/relationships/image" Target="../media/image51.png"/><Relationship Id="rId2" Type="http://schemas.openxmlformats.org/officeDocument/2006/relationships/image" Target="../media/image47.png"/><Relationship Id="rId1" Type="http://schemas.openxmlformats.org/officeDocument/2006/relationships/slideLayout" Target="../slideLayouts/slideLayout10.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9.png"/><Relationship Id="rId1" Type="http://schemas.openxmlformats.org/officeDocument/2006/relationships/slideLayout" Target="../slideLayouts/slideLayout10.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0.xml"/><Relationship Id="rId4" Type="http://schemas.openxmlformats.org/officeDocument/2006/relationships/image" Target="../media/image61.png"/></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png"/><Relationship Id="rId1" Type="http://schemas.openxmlformats.org/officeDocument/2006/relationships/slideLayout" Target="../slideLayouts/slideLayout10.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0.png"/><Relationship Id="rId1" Type="http://schemas.openxmlformats.org/officeDocument/2006/relationships/slideLayout" Target="../slideLayouts/slideLayout10.xml"/><Relationship Id="rId6" Type="http://schemas.openxmlformats.org/officeDocument/2006/relationships/image" Target="../media/image71.png"/><Relationship Id="rId5" Type="http://schemas.openxmlformats.org/officeDocument/2006/relationships/image" Target="../media/image66.png"/><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0.png"/><Relationship Id="rId1" Type="http://schemas.openxmlformats.org/officeDocument/2006/relationships/slideLayout" Target="../slideLayouts/slideLayout10.xml"/><Relationship Id="rId6" Type="http://schemas.openxmlformats.org/officeDocument/2006/relationships/image" Target="../media/image71.png"/><Relationship Id="rId5" Type="http://schemas.openxmlformats.org/officeDocument/2006/relationships/image" Target="../media/image66.png"/><Relationship Id="rId4" Type="http://schemas.openxmlformats.org/officeDocument/2006/relationships/image" Target="../media/image65.png"/></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3.png"/><Relationship Id="rId1" Type="http://schemas.openxmlformats.org/officeDocument/2006/relationships/slideLayout" Target="../slideLayouts/slideLayout10.xml"/><Relationship Id="rId5" Type="http://schemas.openxmlformats.org/officeDocument/2006/relationships/image" Target="../media/image68.png"/><Relationship Id="rId4" Type="http://schemas.openxmlformats.org/officeDocument/2006/relationships/image" Target="../media/image62.png"/></Relationships>
</file>

<file path=ppt/slides/_rels/slide4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1.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itting on a table&#10;&#10;Description automatically generated">
            <a:extLst>
              <a:ext uri="{FF2B5EF4-FFF2-40B4-BE49-F238E27FC236}">
                <a16:creationId xmlns:a16="http://schemas.microsoft.com/office/drawing/2014/main" id="{A0372897-4DCF-4877-8959-70733E087F67}"/>
              </a:ext>
            </a:extLst>
          </p:cNvPr>
          <p:cNvPicPr>
            <a:picLocks noGrp="1" noChangeAspect="1"/>
          </p:cNvPicPr>
          <p:nvPr>
            <p:ph type="pic" sz="quarter" idx="10"/>
          </p:nvPr>
        </p:nvPicPr>
        <p:blipFill>
          <a:blip r:embed="rId2" cstate="email">
            <a:extLst>
              <a:ext uri="{28A0092B-C50C-407E-A947-70E740481C1C}">
                <a14:useLocalDpi xmlns:a14="http://schemas.microsoft.com/office/drawing/2010/main" val="0"/>
              </a:ext>
            </a:extLst>
          </a:blip>
          <a:srcRect t="5019" b="5019"/>
          <a:stretch>
            <a:fillRect/>
          </a:stretch>
        </p:blipFill>
        <p:spPr/>
      </p:pic>
      <p:sp>
        <p:nvSpPr>
          <p:cNvPr id="16" name="Rectangle 15">
            <a:extLst>
              <a:ext uri="{FF2B5EF4-FFF2-40B4-BE49-F238E27FC236}">
                <a16:creationId xmlns:a16="http://schemas.microsoft.com/office/drawing/2014/main" id="{F6B49FEE-EB1C-43D0-B7BF-27FB4F4086EC}"/>
              </a:ext>
            </a:extLst>
          </p:cNvPr>
          <p:cNvSpPr/>
          <p:nvPr/>
        </p:nvSpPr>
        <p:spPr>
          <a:xfrm rot="16200000" flipV="1">
            <a:off x="3634740" y="-504678"/>
            <a:ext cx="3087858" cy="10357338"/>
          </a:xfrm>
          <a:prstGeom prst="rect">
            <a:avLst/>
          </a:prstGeom>
          <a:gradFill>
            <a:gsLst>
              <a:gs pos="0">
                <a:schemeClr val="tx1">
                  <a:alpha val="5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cs typeface="Arial" charset="0"/>
            </a:endParaRPr>
          </a:p>
        </p:txBody>
      </p:sp>
      <p:sp>
        <p:nvSpPr>
          <p:cNvPr id="3" name="Title 2"/>
          <p:cNvSpPr>
            <a:spLocks noGrp="1"/>
          </p:cNvSpPr>
          <p:nvPr>
            <p:ph type="ctrTitle"/>
          </p:nvPr>
        </p:nvSpPr>
        <p:spPr/>
        <p:txBody>
          <a:bodyPr/>
          <a:lstStyle/>
          <a:p>
            <a:r>
              <a:rPr lang="en-US" dirty="0"/>
              <a:t>Circles of Protection</a:t>
            </a:r>
          </a:p>
        </p:txBody>
      </p:sp>
      <p:sp>
        <p:nvSpPr>
          <p:cNvPr id="2" name="Text Placeholder 1"/>
          <p:cNvSpPr>
            <a:spLocks noGrp="1"/>
          </p:cNvSpPr>
          <p:nvPr>
            <p:ph type="subTitle" idx="1"/>
          </p:nvPr>
        </p:nvSpPr>
        <p:spPr/>
        <p:txBody>
          <a:bodyPr>
            <a:noAutofit/>
          </a:bodyPr>
          <a:lstStyle/>
          <a:p>
            <a:r>
              <a:rPr lang="en-US" sz="2800" b="1" dirty="0">
                <a:latin typeface="+mj-lt"/>
              </a:rPr>
              <a:t>Accident &amp; Health</a:t>
            </a:r>
          </a:p>
        </p:txBody>
      </p:sp>
    </p:spTree>
    <p:extLst>
      <p:ext uri="{BB962C8B-B14F-4D97-AF65-F5344CB8AC3E}">
        <p14:creationId xmlns:p14="http://schemas.microsoft.com/office/powerpoint/2010/main" val="31639591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icture containing person, man, sign, hand&#10;&#10;Description automatically generated">
            <a:extLst>
              <a:ext uri="{FF2B5EF4-FFF2-40B4-BE49-F238E27FC236}">
                <a16:creationId xmlns:a16="http://schemas.microsoft.com/office/drawing/2014/main" id="{5BD5B807-8E79-431E-AB21-5EAAF6254E19}"/>
              </a:ext>
            </a:extLst>
          </p:cNvPr>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t="21868" b="21868"/>
          <a:stretch>
            <a:fillRect/>
          </a:stretch>
        </p:blipFill>
        <p:spPr>
          <a:xfrm>
            <a:off x="0" y="0"/>
            <a:ext cx="12188825" cy="6858000"/>
          </a:xfrm>
        </p:spPr>
      </p:pic>
      <p:sp>
        <p:nvSpPr>
          <p:cNvPr id="4" name="Content Placeholder 2">
            <a:extLst>
              <a:ext uri="{FF2B5EF4-FFF2-40B4-BE49-F238E27FC236}">
                <a16:creationId xmlns:a16="http://schemas.microsoft.com/office/drawing/2014/main" id="{95D6B70C-B22B-45BB-AA49-7C6377F35406}"/>
              </a:ext>
            </a:extLst>
          </p:cNvPr>
          <p:cNvSpPr txBox="1">
            <a:spLocks/>
          </p:cNvSpPr>
          <p:nvPr/>
        </p:nvSpPr>
        <p:spPr>
          <a:xfrm>
            <a:off x="457319" y="1371600"/>
            <a:ext cx="9452850" cy="369332"/>
          </a:xfrm>
          <a:prstGeom prst="rect">
            <a:avLst/>
          </a:prstGeom>
        </p:spPr>
        <p:txBody>
          <a:bodyPr vert="horz" lIns="0" tIns="0" rIns="0" bIns="0" rtlCol="0">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90DA"/>
              </a:buClr>
            </a:pPr>
            <a:r>
              <a:rPr lang="en-US" dirty="0">
                <a:solidFill>
                  <a:schemeClr val="tx1"/>
                </a:solidFill>
                <a:latin typeface="Arial" panose="020B0604020202020204" pitchFamily="34" charset="0"/>
                <a:cs typeface="Arial" panose="020B0604020202020204" pitchFamily="34" charset="0"/>
              </a:rPr>
              <a:t>…</a:t>
            </a:r>
          </a:p>
        </p:txBody>
      </p:sp>
      <p:sp>
        <p:nvSpPr>
          <p:cNvPr id="8" name="Title 1">
            <a:extLst>
              <a:ext uri="{FF2B5EF4-FFF2-40B4-BE49-F238E27FC236}">
                <a16:creationId xmlns:a16="http://schemas.microsoft.com/office/drawing/2014/main" id="{16FAB7F0-12E1-4191-A3AC-53324A88D563}"/>
              </a:ext>
            </a:extLst>
          </p:cNvPr>
          <p:cNvSpPr txBox="1">
            <a:spLocks/>
          </p:cNvSpPr>
          <p:nvPr/>
        </p:nvSpPr>
        <p:spPr>
          <a:xfrm>
            <a:off x="457200" y="457200"/>
            <a:ext cx="9454896" cy="73161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r>
              <a:rPr lang="en-US" dirty="0">
                <a:solidFill>
                  <a:schemeClr val="bg1"/>
                </a:solidFill>
                <a:latin typeface="Georgia Bold" panose="02040802050405020203" pitchFamily="18" charset="0"/>
              </a:rPr>
              <a:t>Discounts on Single Premium</a:t>
            </a:r>
          </a:p>
        </p:txBody>
      </p:sp>
      <p:pic>
        <p:nvPicPr>
          <p:cNvPr id="9" name="Picture 8">
            <a:extLst>
              <a:ext uri="{FF2B5EF4-FFF2-40B4-BE49-F238E27FC236}">
                <a16:creationId xmlns:a16="http://schemas.microsoft.com/office/drawing/2014/main" id="{3A0772FB-05F5-41F4-A8E6-027B98D8296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 r="778" b="-5722"/>
          <a:stretch/>
        </p:blipFill>
        <p:spPr>
          <a:xfrm>
            <a:off x="273965" y="6215044"/>
            <a:ext cx="1676755" cy="693755"/>
          </a:xfrm>
          <a:prstGeom prst="rect">
            <a:avLst/>
          </a:prstGeom>
        </p:spPr>
      </p:pic>
      <p:grpSp>
        <p:nvGrpSpPr>
          <p:cNvPr id="26" name="Group 25">
            <a:extLst>
              <a:ext uri="{FF2B5EF4-FFF2-40B4-BE49-F238E27FC236}">
                <a16:creationId xmlns:a16="http://schemas.microsoft.com/office/drawing/2014/main" id="{29C8FA2F-E107-4C07-A69F-297CADC94E9C}"/>
              </a:ext>
            </a:extLst>
          </p:cNvPr>
          <p:cNvGrpSpPr/>
          <p:nvPr/>
        </p:nvGrpSpPr>
        <p:grpSpPr>
          <a:xfrm>
            <a:off x="457200" y="1521418"/>
            <a:ext cx="4038829" cy="741850"/>
            <a:chOff x="273965" y="1740932"/>
            <a:chExt cx="4038829" cy="741850"/>
          </a:xfrm>
        </p:grpSpPr>
        <p:sp>
          <p:nvSpPr>
            <p:cNvPr id="12" name="Rectangle 11">
              <a:extLst>
                <a:ext uri="{FF2B5EF4-FFF2-40B4-BE49-F238E27FC236}">
                  <a16:creationId xmlns:a16="http://schemas.microsoft.com/office/drawing/2014/main" id="{F84ADD8C-F78E-4D68-9244-F5BF6B85FBD5}"/>
                </a:ext>
              </a:extLst>
            </p:cNvPr>
            <p:cNvSpPr/>
            <p:nvPr/>
          </p:nvSpPr>
          <p:spPr>
            <a:xfrm>
              <a:off x="2392554" y="1740933"/>
              <a:ext cx="1920240" cy="741849"/>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5%</a:t>
              </a:r>
            </a:p>
          </p:txBody>
        </p:sp>
        <p:sp>
          <p:nvSpPr>
            <p:cNvPr id="13" name="Rectangle 12">
              <a:extLst>
                <a:ext uri="{FF2B5EF4-FFF2-40B4-BE49-F238E27FC236}">
                  <a16:creationId xmlns:a16="http://schemas.microsoft.com/office/drawing/2014/main" id="{52601AA9-CFF6-4351-B76C-EC496413E34B}"/>
                </a:ext>
              </a:extLst>
            </p:cNvPr>
            <p:cNvSpPr/>
            <p:nvPr/>
          </p:nvSpPr>
          <p:spPr>
            <a:xfrm>
              <a:off x="273965" y="1740932"/>
              <a:ext cx="2019300" cy="741849"/>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3 Year Single Premium</a:t>
              </a:r>
            </a:p>
          </p:txBody>
        </p:sp>
      </p:grpSp>
      <p:grpSp>
        <p:nvGrpSpPr>
          <p:cNvPr id="27" name="Group 26">
            <a:extLst>
              <a:ext uri="{FF2B5EF4-FFF2-40B4-BE49-F238E27FC236}">
                <a16:creationId xmlns:a16="http://schemas.microsoft.com/office/drawing/2014/main" id="{84BC187A-B5F1-4102-BB6C-7D70E47E5932}"/>
              </a:ext>
            </a:extLst>
          </p:cNvPr>
          <p:cNvGrpSpPr/>
          <p:nvPr/>
        </p:nvGrpSpPr>
        <p:grpSpPr>
          <a:xfrm>
            <a:off x="457200" y="2331538"/>
            <a:ext cx="4038829" cy="741849"/>
            <a:chOff x="273965" y="2553563"/>
            <a:chExt cx="4038829" cy="741849"/>
          </a:xfrm>
        </p:grpSpPr>
        <p:sp>
          <p:nvSpPr>
            <p:cNvPr id="14" name="Rectangle 13">
              <a:extLst>
                <a:ext uri="{FF2B5EF4-FFF2-40B4-BE49-F238E27FC236}">
                  <a16:creationId xmlns:a16="http://schemas.microsoft.com/office/drawing/2014/main" id="{BA922925-16D7-4EC7-BC17-2ABC353C4149}"/>
                </a:ext>
              </a:extLst>
            </p:cNvPr>
            <p:cNvSpPr/>
            <p:nvPr/>
          </p:nvSpPr>
          <p:spPr>
            <a:xfrm>
              <a:off x="273965" y="2553563"/>
              <a:ext cx="2019300" cy="741849"/>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5 Year Single Premium</a:t>
              </a:r>
            </a:p>
          </p:txBody>
        </p:sp>
        <p:sp>
          <p:nvSpPr>
            <p:cNvPr id="15" name="Rectangle 14">
              <a:extLst>
                <a:ext uri="{FF2B5EF4-FFF2-40B4-BE49-F238E27FC236}">
                  <a16:creationId xmlns:a16="http://schemas.microsoft.com/office/drawing/2014/main" id="{75293DF3-2ED8-4221-B242-5DF02E4DAD54}"/>
                </a:ext>
              </a:extLst>
            </p:cNvPr>
            <p:cNvSpPr/>
            <p:nvPr/>
          </p:nvSpPr>
          <p:spPr>
            <a:xfrm>
              <a:off x="2392554" y="2553563"/>
              <a:ext cx="1920240" cy="741849"/>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10%</a:t>
              </a:r>
            </a:p>
          </p:txBody>
        </p:sp>
      </p:grpSp>
      <p:grpSp>
        <p:nvGrpSpPr>
          <p:cNvPr id="28" name="Group 27">
            <a:extLst>
              <a:ext uri="{FF2B5EF4-FFF2-40B4-BE49-F238E27FC236}">
                <a16:creationId xmlns:a16="http://schemas.microsoft.com/office/drawing/2014/main" id="{6509439A-91D5-494A-8FED-60764FB3A2BA}"/>
              </a:ext>
            </a:extLst>
          </p:cNvPr>
          <p:cNvGrpSpPr/>
          <p:nvPr/>
        </p:nvGrpSpPr>
        <p:grpSpPr>
          <a:xfrm>
            <a:off x="457200" y="3141657"/>
            <a:ext cx="4038829" cy="741850"/>
            <a:chOff x="273965" y="3358660"/>
            <a:chExt cx="4038829" cy="741850"/>
          </a:xfrm>
        </p:grpSpPr>
        <p:sp>
          <p:nvSpPr>
            <p:cNvPr id="22" name="Rectangle 21">
              <a:extLst>
                <a:ext uri="{FF2B5EF4-FFF2-40B4-BE49-F238E27FC236}">
                  <a16:creationId xmlns:a16="http://schemas.microsoft.com/office/drawing/2014/main" id="{C97D7885-DC41-4ACD-8D42-B8F1FC12B5DD}"/>
                </a:ext>
              </a:extLst>
            </p:cNvPr>
            <p:cNvSpPr/>
            <p:nvPr/>
          </p:nvSpPr>
          <p:spPr>
            <a:xfrm>
              <a:off x="2392554" y="3358661"/>
              <a:ext cx="1920240" cy="741849"/>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15%</a:t>
              </a:r>
            </a:p>
          </p:txBody>
        </p:sp>
        <p:sp>
          <p:nvSpPr>
            <p:cNvPr id="23" name="Rectangle 22">
              <a:extLst>
                <a:ext uri="{FF2B5EF4-FFF2-40B4-BE49-F238E27FC236}">
                  <a16:creationId xmlns:a16="http://schemas.microsoft.com/office/drawing/2014/main" id="{C5099779-CCB1-4F16-B21B-481B872D8984}"/>
                </a:ext>
              </a:extLst>
            </p:cNvPr>
            <p:cNvSpPr/>
            <p:nvPr/>
          </p:nvSpPr>
          <p:spPr>
            <a:xfrm>
              <a:off x="273965" y="3358660"/>
              <a:ext cx="2019300" cy="741849"/>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7 Year Single Premium</a:t>
              </a:r>
            </a:p>
          </p:txBody>
        </p:sp>
      </p:grpSp>
      <p:grpSp>
        <p:nvGrpSpPr>
          <p:cNvPr id="29" name="Group 28">
            <a:extLst>
              <a:ext uri="{FF2B5EF4-FFF2-40B4-BE49-F238E27FC236}">
                <a16:creationId xmlns:a16="http://schemas.microsoft.com/office/drawing/2014/main" id="{984B9382-F19F-4815-8144-D9FA77EFA53A}"/>
              </a:ext>
            </a:extLst>
          </p:cNvPr>
          <p:cNvGrpSpPr/>
          <p:nvPr/>
        </p:nvGrpSpPr>
        <p:grpSpPr>
          <a:xfrm>
            <a:off x="457200" y="3951777"/>
            <a:ext cx="4038829" cy="741849"/>
            <a:chOff x="273965" y="4171291"/>
            <a:chExt cx="4038829" cy="741849"/>
          </a:xfrm>
        </p:grpSpPr>
        <p:sp>
          <p:nvSpPr>
            <p:cNvPr id="24" name="Rectangle 23">
              <a:extLst>
                <a:ext uri="{FF2B5EF4-FFF2-40B4-BE49-F238E27FC236}">
                  <a16:creationId xmlns:a16="http://schemas.microsoft.com/office/drawing/2014/main" id="{DF73A2C6-54AF-4F4B-8A31-77F8CDAB7237}"/>
                </a:ext>
              </a:extLst>
            </p:cNvPr>
            <p:cNvSpPr/>
            <p:nvPr/>
          </p:nvSpPr>
          <p:spPr>
            <a:xfrm>
              <a:off x="273965" y="4171291"/>
              <a:ext cx="2019300" cy="741849"/>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10 Year Single Premium</a:t>
              </a:r>
            </a:p>
          </p:txBody>
        </p:sp>
        <p:sp>
          <p:nvSpPr>
            <p:cNvPr id="25" name="Rectangle 24">
              <a:extLst>
                <a:ext uri="{FF2B5EF4-FFF2-40B4-BE49-F238E27FC236}">
                  <a16:creationId xmlns:a16="http://schemas.microsoft.com/office/drawing/2014/main" id="{F556A665-16B4-45D1-9167-1084F092F1AD}"/>
                </a:ext>
              </a:extLst>
            </p:cNvPr>
            <p:cNvSpPr/>
            <p:nvPr/>
          </p:nvSpPr>
          <p:spPr>
            <a:xfrm>
              <a:off x="2392554" y="4171291"/>
              <a:ext cx="1920240" cy="741849"/>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20%</a:t>
              </a:r>
            </a:p>
          </p:txBody>
        </p:sp>
      </p:grpSp>
      <p:sp>
        <p:nvSpPr>
          <p:cNvPr id="32" name="Rectangle 31">
            <a:extLst>
              <a:ext uri="{FF2B5EF4-FFF2-40B4-BE49-F238E27FC236}">
                <a16:creationId xmlns:a16="http://schemas.microsoft.com/office/drawing/2014/main" id="{456D38F3-3FBB-4B34-952B-01655C939537}"/>
              </a:ext>
            </a:extLst>
          </p:cNvPr>
          <p:cNvSpPr/>
          <p:nvPr/>
        </p:nvSpPr>
        <p:spPr>
          <a:xfrm>
            <a:off x="457199" y="4771422"/>
            <a:ext cx="4038829" cy="502920"/>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defTabSz="914377"/>
            <a:r>
              <a:rPr lang="en-US" sz="1400" dirty="0">
                <a:solidFill>
                  <a:srgbClr val="000000"/>
                </a:solidFill>
                <a:latin typeface="Arial" panose="020B0604020202020204" pitchFamily="34" charset="0"/>
                <a:cs typeface="Arial" panose="020B0604020202020204" pitchFamily="34" charset="0"/>
              </a:rPr>
              <a:t>Maximum term on Circle 4 or any hospitalization benefit is 5 years.</a:t>
            </a:r>
          </a:p>
        </p:txBody>
      </p:sp>
    </p:spTree>
    <p:extLst>
      <p:ext uri="{BB962C8B-B14F-4D97-AF65-F5344CB8AC3E}">
        <p14:creationId xmlns:p14="http://schemas.microsoft.com/office/powerpoint/2010/main" val="31186894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p>
            <a:r>
              <a:rPr lang="en-US" dirty="0">
                <a:latin typeface="Georgia Bold" panose="02040802050405020203" pitchFamily="18" charset="0"/>
              </a:rPr>
              <a:t>Benefits</a:t>
            </a:r>
          </a:p>
        </p:txBody>
      </p:sp>
      <p:grpSp>
        <p:nvGrpSpPr>
          <p:cNvPr id="32" name="Group 31">
            <a:extLst>
              <a:ext uri="{FF2B5EF4-FFF2-40B4-BE49-F238E27FC236}">
                <a16:creationId xmlns:a16="http://schemas.microsoft.com/office/drawing/2014/main" id="{545A9A23-1DD5-469E-A29D-D611A8102F83}"/>
              </a:ext>
            </a:extLst>
          </p:cNvPr>
          <p:cNvGrpSpPr/>
          <p:nvPr/>
        </p:nvGrpSpPr>
        <p:grpSpPr>
          <a:xfrm>
            <a:off x="138036" y="2127053"/>
            <a:ext cx="11912752" cy="2743200"/>
            <a:chOff x="138036" y="2127053"/>
            <a:chExt cx="11912752" cy="2743200"/>
          </a:xfrm>
        </p:grpSpPr>
        <p:sp>
          <p:nvSpPr>
            <p:cNvPr id="7" name="Rectangle 6">
              <a:extLst>
                <a:ext uri="{FF2B5EF4-FFF2-40B4-BE49-F238E27FC236}">
                  <a16:creationId xmlns:a16="http://schemas.microsoft.com/office/drawing/2014/main" id="{A074CB3B-6E60-4924-B750-F5DEC8A77CC8}"/>
                </a:ext>
              </a:extLst>
            </p:cNvPr>
            <p:cNvSpPr/>
            <p:nvPr/>
          </p:nvSpPr>
          <p:spPr>
            <a:xfrm>
              <a:off x="138036" y="2467602"/>
              <a:ext cx="3407572" cy="2062103"/>
            </a:xfrm>
            <a:prstGeom prst="rect">
              <a:avLst/>
            </a:prstGeom>
          </p:spPr>
          <p:txBody>
            <a:bodyPr wrap="square">
              <a:spAutoFit/>
            </a:bodyPr>
            <a:lstStyle/>
            <a:p>
              <a:pPr marL="231775" lvl="1" indent="-171450" fontAlgn="base">
                <a:spcBef>
                  <a:spcPct val="0"/>
                </a:spcBef>
                <a:spcAft>
                  <a:spcPct val="0"/>
                </a:spcAft>
                <a:buSzPct val="12500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If the policyholder dies as a result of an accident, a lump sum benefit will be paid to his dependents.</a:t>
              </a:r>
            </a:p>
            <a:p>
              <a:pPr marL="60325" lvl="1" fontAlgn="base">
                <a:spcBef>
                  <a:spcPct val="0"/>
                </a:spcBef>
                <a:spcAft>
                  <a:spcPct val="0"/>
                </a:spcAft>
                <a:buSzPct val="125000"/>
              </a:pPr>
              <a:endParaRPr lang="en-US" sz="1600" dirty="0">
                <a:solidFill>
                  <a:srgbClr val="000000"/>
                </a:solidFill>
                <a:latin typeface="Arial" panose="020B0604020202020204" pitchFamily="34" charset="0"/>
                <a:cs typeface="Arial" panose="020B0604020202020204" pitchFamily="34" charset="0"/>
              </a:endParaRPr>
            </a:p>
            <a:p>
              <a:pPr marL="231775" lvl="1" indent="-171450" fontAlgn="base">
                <a:spcBef>
                  <a:spcPct val="0"/>
                </a:spcBef>
                <a:spcAft>
                  <a:spcPct val="0"/>
                </a:spcAft>
                <a:buSzPct val="12500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The amount becomes payable provided that he or she dies within 365 days of the accident.</a:t>
              </a:r>
            </a:p>
          </p:txBody>
        </p:sp>
        <p:sp>
          <p:nvSpPr>
            <p:cNvPr id="8" name="Rectangle 7">
              <a:extLst>
                <a:ext uri="{FF2B5EF4-FFF2-40B4-BE49-F238E27FC236}">
                  <a16:creationId xmlns:a16="http://schemas.microsoft.com/office/drawing/2014/main" id="{89AFD16C-4B65-412F-9342-B84507ED1C64}"/>
                </a:ext>
              </a:extLst>
            </p:cNvPr>
            <p:cNvSpPr/>
            <p:nvPr/>
          </p:nvSpPr>
          <p:spPr>
            <a:xfrm>
              <a:off x="8522805" y="2344491"/>
              <a:ext cx="3527983" cy="2308324"/>
            </a:xfrm>
            <a:prstGeom prst="rect">
              <a:avLst/>
            </a:prstGeom>
          </p:spPr>
          <p:txBody>
            <a:bodyPr wrap="square">
              <a:spAutoFit/>
            </a:bodyPr>
            <a:lstStyle/>
            <a:p>
              <a:pPr marL="231775" lvl="1" indent="-171450" fontAlgn="base">
                <a:spcBef>
                  <a:spcPct val="0"/>
                </a:spcBef>
                <a:spcAft>
                  <a:spcPct val="0"/>
                </a:spcAft>
                <a:buSzPct val="12500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The benefit becomes payable when the policyholder looses certain specified parts of their body as a result of an accident.</a:t>
              </a:r>
            </a:p>
            <a:p>
              <a:pPr marL="60325" lvl="1" fontAlgn="base">
                <a:spcBef>
                  <a:spcPct val="0"/>
                </a:spcBef>
                <a:spcAft>
                  <a:spcPct val="0"/>
                </a:spcAft>
                <a:buSzPct val="125000"/>
              </a:pPr>
              <a:endParaRPr lang="en-US" sz="1600" dirty="0">
                <a:solidFill>
                  <a:srgbClr val="000000"/>
                </a:solidFill>
                <a:latin typeface="Arial" panose="020B0604020202020204" pitchFamily="34" charset="0"/>
                <a:cs typeface="Arial" panose="020B0604020202020204" pitchFamily="34" charset="0"/>
              </a:endParaRPr>
            </a:p>
            <a:p>
              <a:pPr marL="231775" lvl="1" indent="-171450" fontAlgn="base">
                <a:spcBef>
                  <a:spcPct val="0"/>
                </a:spcBef>
                <a:spcAft>
                  <a:spcPct val="0"/>
                </a:spcAft>
                <a:buSzPct val="125000"/>
                <a:buFont typeface="Arial" panose="020B0604020202020204" pitchFamily="34" charset="0"/>
                <a:buChar char="•"/>
              </a:pPr>
              <a:r>
                <a:rPr lang="en-US" sz="1600" dirty="0">
                  <a:solidFill>
                    <a:srgbClr val="000000"/>
                  </a:solidFill>
                  <a:latin typeface="Arial" panose="020B0604020202020204" pitchFamily="34" charset="0"/>
                  <a:cs typeface="Arial" panose="020B0604020202020204" pitchFamily="34" charset="0"/>
                </a:rPr>
                <a:t>An amount becomes payable provided that the dismemberment takes place within 365 days of the accident.</a:t>
              </a:r>
            </a:p>
          </p:txBody>
        </p:sp>
        <p:grpSp>
          <p:nvGrpSpPr>
            <p:cNvPr id="31" name="Group 30">
              <a:extLst>
                <a:ext uri="{FF2B5EF4-FFF2-40B4-BE49-F238E27FC236}">
                  <a16:creationId xmlns:a16="http://schemas.microsoft.com/office/drawing/2014/main" id="{F1F3F7F5-1818-4153-9563-C09B20A55237}"/>
                </a:ext>
              </a:extLst>
            </p:cNvPr>
            <p:cNvGrpSpPr/>
            <p:nvPr/>
          </p:nvGrpSpPr>
          <p:grpSpPr>
            <a:xfrm>
              <a:off x="3517343" y="2127053"/>
              <a:ext cx="5033727" cy="2743200"/>
              <a:chOff x="3517343" y="2127053"/>
              <a:chExt cx="5033727" cy="2743200"/>
            </a:xfrm>
          </p:grpSpPr>
          <p:pic>
            <p:nvPicPr>
              <p:cNvPr id="22" name="Picture 21" descr="A close up of a logo&#10;&#10;Description automatically generated">
                <a:extLst>
                  <a:ext uri="{FF2B5EF4-FFF2-40B4-BE49-F238E27FC236}">
                    <a16:creationId xmlns:a16="http://schemas.microsoft.com/office/drawing/2014/main" id="{6E6AD351-8CCD-4187-A713-68E611A9C76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17343" y="2127053"/>
                <a:ext cx="5033727" cy="2743200"/>
              </a:xfrm>
              <a:prstGeom prst="rect">
                <a:avLst/>
              </a:prstGeom>
            </p:spPr>
          </p:pic>
          <p:grpSp>
            <p:nvGrpSpPr>
              <p:cNvPr id="30" name="Group 29">
                <a:extLst>
                  <a:ext uri="{FF2B5EF4-FFF2-40B4-BE49-F238E27FC236}">
                    <a16:creationId xmlns:a16="http://schemas.microsoft.com/office/drawing/2014/main" id="{6BEDB78B-70FF-453B-93A6-D83D6A12F134}"/>
                  </a:ext>
                </a:extLst>
              </p:cNvPr>
              <p:cNvGrpSpPr/>
              <p:nvPr/>
            </p:nvGrpSpPr>
            <p:grpSpPr>
              <a:xfrm>
                <a:off x="4249344" y="2867485"/>
                <a:ext cx="3778301" cy="1384565"/>
                <a:chOff x="4249344" y="2867485"/>
                <a:chExt cx="3778301" cy="1384565"/>
              </a:xfrm>
            </p:grpSpPr>
            <p:grpSp>
              <p:nvGrpSpPr>
                <p:cNvPr id="23" name="Group 22">
                  <a:extLst>
                    <a:ext uri="{FF2B5EF4-FFF2-40B4-BE49-F238E27FC236}">
                      <a16:creationId xmlns:a16="http://schemas.microsoft.com/office/drawing/2014/main" id="{ABB36B4C-6347-49B4-A372-A9799AE65962}"/>
                    </a:ext>
                  </a:extLst>
                </p:cNvPr>
                <p:cNvGrpSpPr/>
                <p:nvPr/>
              </p:nvGrpSpPr>
              <p:grpSpPr>
                <a:xfrm>
                  <a:off x="6301702" y="3004699"/>
                  <a:ext cx="1725943" cy="1247351"/>
                  <a:chOff x="5974505" y="2811264"/>
                  <a:chExt cx="1725943" cy="1247351"/>
                </a:xfrm>
              </p:grpSpPr>
              <p:sp>
                <p:nvSpPr>
                  <p:cNvPr id="14" name="Rectangle 13">
                    <a:extLst>
                      <a:ext uri="{FF2B5EF4-FFF2-40B4-BE49-F238E27FC236}">
                        <a16:creationId xmlns:a16="http://schemas.microsoft.com/office/drawing/2014/main" id="{616FCC81-7514-4894-8FD8-FCDF909D9FC7}"/>
                      </a:ext>
                    </a:extLst>
                  </p:cNvPr>
                  <p:cNvSpPr/>
                  <p:nvPr/>
                </p:nvSpPr>
                <p:spPr>
                  <a:xfrm>
                    <a:off x="5974505" y="2811264"/>
                    <a:ext cx="1725943" cy="523220"/>
                  </a:xfrm>
                  <a:prstGeom prst="rect">
                    <a:avLst/>
                  </a:prstGeom>
                </p:spPr>
                <p:txBody>
                  <a:bodyPr wrap="square">
                    <a:spAutoFit/>
                  </a:bodyPr>
                  <a:lstStyle/>
                  <a:p>
                    <a:pPr algn="ctr"/>
                    <a:r>
                      <a:rPr lang="en-US" sz="1400" b="1" dirty="0">
                        <a:solidFill>
                          <a:srgbClr val="000000"/>
                        </a:solidFill>
                        <a:latin typeface="Arial" panose="020B0604020202020204" pitchFamily="34" charset="0"/>
                        <a:cs typeface="Arial" panose="020B0604020202020204" pitchFamily="34" charset="0"/>
                      </a:rPr>
                      <a:t>Policyholder Looses Body Part</a:t>
                    </a:r>
                  </a:p>
                </p:txBody>
              </p:sp>
              <p:pic>
                <p:nvPicPr>
                  <p:cNvPr id="20" name="Picture 19" descr="A close up of a logo&#10;&#10;Description automatically generated">
                    <a:extLst>
                      <a:ext uri="{FF2B5EF4-FFF2-40B4-BE49-F238E27FC236}">
                        <a16:creationId xmlns:a16="http://schemas.microsoft.com/office/drawing/2014/main" id="{7210C2E6-F60C-4CFC-8BD9-EC01A3C3654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471716" y="3327095"/>
                    <a:ext cx="731520" cy="731520"/>
                  </a:xfrm>
                  <a:prstGeom prst="rect">
                    <a:avLst/>
                  </a:prstGeom>
                </p:spPr>
              </p:pic>
            </p:grpSp>
            <p:grpSp>
              <p:nvGrpSpPr>
                <p:cNvPr id="28" name="Group 27">
                  <a:extLst>
                    <a:ext uri="{FF2B5EF4-FFF2-40B4-BE49-F238E27FC236}">
                      <a16:creationId xmlns:a16="http://schemas.microsoft.com/office/drawing/2014/main" id="{FE74D3BC-EA90-469F-9252-CFCAE51FF34E}"/>
                    </a:ext>
                  </a:extLst>
                </p:cNvPr>
                <p:cNvGrpSpPr/>
                <p:nvPr/>
              </p:nvGrpSpPr>
              <p:grpSpPr>
                <a:xfrm>
                  <a:off x="4249344" y="2867485"/>
                  <a:ext cx="1265313" cy="1280415"/>
                  <a:chOff x="4249344" y="2867485"/>
                  <a:chExt cx="1265313" cy="1280415"/>
                </a:xfrm>
              </p:grpSpPr>
              <p:sp>
                <p:nvSpPr>
                  <p:cNvPr id="12" name="Rectangle 11">
                    <a:extLst>
                      <a:ext uri="{FF2B5EF4-FFF2-40B4-BE49-F238E27FC236}">
                        <a16:creationId xmlns:a16="http://schemas.microsoft.com/office/drawing/2014/main" id="{B66667E6-3C54-4568-BB3B-70FCF76E56FB}"/>
                      </a:ext>
                    </a:extLst>
                  </p:cNvPr>
                  <p:cNvSpPr/>
                  <p:nvPr/>
                </p:nvSpPr>
                <p:spPr>
                  <a:xfrm>
                    <a:off x="4249344" y="3624680"/>
                    <a:ext cx="1265313" cy="523220"/>
                  </a:xfrm>
                  <a:prstGeom prst="rect">
                    <a:avLst/>
                  </a:prstGeom>
                </p:spPr>
                <p:txBody>
                  <a:bodyPr wrap="square">
                    <a:spAutoFit/>
                  </a:bodyPr>
                  <a:lstStyle/>
                  <a:p>
                    <a:pPr algn="ctr"/>
                    <a:r>
                      <a:rPr lang="en-US" sz="1400" b="1" dirty="0">
                        <a:solidFill>
                          <a:srgbClr val="000000"/>
                        </a:solidFill>
                        <a:latin typeface="Arial" panose="020B0604020202020204" pitchFamily="34" charset="0"/>
                        <a:cs typeface="Arial" panose="020B0604020202020204" pitchFamily="34" charset="0"/>
                      </a:rPr>
                      <a:t>Policyholder Dies</a:t>
                    </a:r>
                    <a:endParaRPr lang="en-US" altLang="en-US" sz="1400" b="1" dirty="0">
                      <a:solidFill>
                        <a:srgbClr val="000000"/>
                      </a:solidFill>
                      <a:latin typeface="Arial" panose="020B0604020202020204" pitchFamily="34" charset="0"/>
                      <a:cs typeface="Arial" panose="020B0604020202020204" pitchFamily="34" charset="0"/>
                    </a:endParaRPr>
                  </a:p>
                </p:txBody>
              </p:sp>
              <p:pic>
                <p:nvPicPr>
                  <p:cNvPr id="27" name="Picture 26" descr="A close up of a sign&#10;&#10;Description automatically generated">
                    <a:extLst>
                      <a:ext uri="{FF2B5EF4-FFF2-40B4-BE49-F238E27FC236}">
                        <a16:creationId xmlns:a16="http://schemas.microsoft.com/office/drawing/2014/main" id="{BB3012B0-41F0-4109-9551-B74FA089E755}"/>
                      </a:ext>
                    </a:extLst>
                  </p:cNvPr>
                  <p:cNvPicPr>
                    <a:picLocks noChangeAspect="1"/>
                  </p:cNvPicPr>
                  <p:nvPr/>
                </p:nvPicPr>
                <p:blipFill>
                  <a:blip r:embed="rId4" cstate="email">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516240" y="2867485"/>
                    <a:ext cx="731520" cy="731520"/>
                  </a:xfrm>
                  <a:prstGeom prst="rect">
                    <a:avLst/>
                  </a:prstGeom>
                </p:spPr>
              </p:pic>
            </p:grpSp>
          </p:grpSp>
        </p:grpSp>
      </p:grpSp>
    </p:spTree>
    <p:extLst>
      <p:ext uri="{BB962C8B-B14F-4D97-AF65-F5344CB8AC3E}">
        <p14:creationId xmlns:p14="http://schemas.microsoft.com/office/powerpoint/2010/main" val="25759037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p>
            <a:r>
              <a:rPr lang="en-US" dirty="0">
                <a:latin typeface="Georgia Bold" panose="02040802050405020203" pitchFamily="18" charset="0"/>
              </a:rPr>
              <a:t>Permanent Total Disability</a:t>
            </a:r>
          </a:p>
        </p:txBody>
      </p:sp>
      <p:sp>
        <p:nvSpPr>
          <p:cNvPr id="4" name="Content Placeholder 2">
            <a:extLst>
              <a:ext uri="{FF2B5EF4-FFF2-40B4-BE49-F238E27FC236}">
                <a16:creationId xmlns:a16="http://schemas.microsoft.com/office/drawing/2014/main" id="{CFF9C3D1-352B-42F2-9E8B-58E5A9ED903D}"/>
              </a:ext>
            </a:extLst>
          </p:cNvPr>
          <p:cNvSpPr txBox="1">
            <a:spLocks/>
          </p:cNvSpPr>
          <p:nvPr/>
        </p:nvSpPr>
        <p:spPr>
          <a:xfrm>
            <a:off x="457200" y="1371599"/>
            <a:ext cx="11236450" cy="731609"/>
          </a:xfrm>
          <a:prstGeom prst="rect">
            <a:avLst/>
          </a:prstGeom>
        </p:spPr>
        <p:txBody>
          <a:bodyPr vert="horz" lIns="0" tIns="0" rIns="0" bIns="0" rtlCol="0">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90DA"/>
              </a:buClr>
            </a:pPr>
            <a:r>
              <a:rPr lang="en-US" sz="1800" dirty="0">
                <a:solidFill>
                  <a:schemeClr val="tx1"/>
                </a:solidFill>
                <a:latin typeface="Arial" panose="020B0604020202020204" pitchFamily="34" charset="0"/>
                <a:cs typeface="Arial" panose="020B0604020202020204" pitchFamily="34" charset="0"/>
              </a:rPr>
              <a:t>In case of total disability, a lump sum of 25% will be paid after 6 consecutive months of permanent disability. The balance 75% will be paid as monthly installments in the following three years.</a:t>
            </a:r>
          </a:p>
        </p:txBody>
      </p:sp>
      <p:sp>
        <p:nvSpPr>
          <p:cNvPr id="5" name="Rectangle 4">
            <a:extLst>
              <a:ext uri="{FF2B5EF4-FFF2-40B4-BE49-F238E27FC236}">
                <a16:creationId xmlns:a16="http://schemas.microsoft.com/office/drawing/2014/main" id="{F92B9779-4417-42B8-8480-BB658616A742}"/>
              </a:ext>
            </a:extLst>
          </p:cNvPr>
          <p:cNvSpPr/>
          <p:nvPr/>
        </p:nvSpPr>
        <p:spPr>
          <a:xfrm>
            <a:off x="457200" y="2285997"/>
            <a:ext cx="1041311" cy="369332"/>
          </a:xfrm>
          <a:prstGeom prst="rect">
            <a:avLst/>
          </a:prstGeom>
        </p:spPr>
        <p:txBody>
          <a:bodyPr wrap="none" lIns="0">
            <a:spAutoFit/>
          </a:bodyPr>
          <a:lstStyle/>
          <a:p>
            <a:r>
              <a:rPr lang="en-US" b="1" dirty="0">
                <a:latin typeface="Arial" panose="020B0604020202020204" pitchFamily="34" charset="0"/>
                <a:cs typeface="Arial" panose="020B0604020202020204" pitchFamily="34" charset="0"/>
              </a:rPr>
              <a:t>Example</a:t>
            </a:r>
          </a:p>
        </p:txBody>
      </p:sp>
      <p:sp>
        <p:nvSpPr>
          <p:cNvPr id="6" name="Rectangle 5">
            <a:extLst>
              <a:ext uri="{FF2B5EF4-FFF2-40B4-BE49-F238E27FC236}">
                <a16:creationId xmlns:a16="http://schemas.microsoft.com/office/drawing/2014/main" id="{BE43183F-706F-48B4-BD0E-9B8B1D13F7F2}"/>
              </a:ext>
            </a:extLst>
          </p:cNvPr>
          <p:cNvSpPr/>
          <p:nvPr/>
        </p:nvSpPr>
        <p:spPr>
          <a:xfrm>
            <a:off x="457200" y="2715023"/>
            <a:ext cx="6092825" cy="369332"/>
          </a:xfrm>
          <a:prstGeom prst="rect">
            <a:avLst/>
          </a:prstGeom>
        </p:spPr>
        <p:txBody>
          <a:bodyPr lIns="0">
            <a:spAutoFit/>
          </a:bodyPr>
          <a:lstStyle/>
          <a:p>
            <a:pPr>
              <a:spcAft>
                <a:spcPct val="20000"/>
              </a:spcAft>
            </a:pPr>
            <a:r>
              <a:rPr lang="en-GB" altLang="en-US" dirty="0">
                <a:latin typeface="Arial" panose="020B0604020202020204" pitchFamily="34" charset="0"/>
                <a:cs typeface="Arial" panose="020B0604020202020204" pitchFamily="34" charset="0"/>
              </a:rPr>
              <a:t>Suppose, the principal sum selected was US$ 100,000…</a:t>
            </a:r>
          </a:p>
        </p:txBody>
      </p:sp>
      <p:grpSp>
        <p:nvGrpSpPr>
          <p:cNvPr id="31" name="Group 30">
            <a:extLst>
              <a:ext uri="{FF2B5EF4-FFF2-40B4-BE49-F238E27FC236}">
                <a16:creationId xmlns:a16="http://schemas.microsoft.com/office/drawing/2014/main" id="{B91D6453-5818-4E82-A15E-8521CA2BAAAD}"/>
              </a:ext>
            </a:extLst>
          </p:cNvPr>
          <p:cNvGrpSpPr/>
          <p:nvPr/>
        </p:nvGrpSpPr>
        <p:grpSpPr>
          <a:xfrm>
            <a:off x="1139840" y="3201105"/>
            <a:ext cx="9909144" cy="808897"/>
            <a:chOff x="1139840" y="3165935"/>
            <a:chExt cx="9909144" cy="808897"/>
          </a:xfrm>
        </p:grpSpPr>
        <p:sp>
          <p:nvSpPr>
            <p:cNvPr id="7" name="Title 3">
              <a:extLst>
                <a:ext uri="{FF2B5EF4-FFF2-40B4-BE49-F238E27FC236}">
                  <a16:creationId xmlns:a16="http://schemas.microsoft.com/office/drawing/2014/main" id="{38592684-EEEE-49F1-8816-ABE958C3E341}"/>
                </a:ext>
              </a:extLst>
            </p:cNvPr>
            <p:cNvSpPr txBox="1">
              <a:spLocks/>
            </p:cNvSpPr>
            <p:nvPr/>
          </p:nvSpPr>
          <p:spPr>
            <a:xfrm>
              <a:off x="4708134" y="3165935"/>
              <a:ext cx="1645920" cy="808897"/>
            </a:xfrm>
            <a:prstGeom prst="rect">
              <a:avLst/>
            </a:prstGeom>
            <a:solidFill>
              <a:srgbClr val="0090DA">
                <a:alpha val="90000"/>
              </a:srgbClr>
            </a:solidFill>
          </p:spPr>
          <p:txBody>
            <a:bodyPr vert="horz" lIns="0" tIns="0" rIns="0" bIns="0" rtlCol="0" anchor="ctr">
              <a:noAutofit/>
            </a:bodyPr>
            <a:lstStyle>
              <a:lvl1pPr algn="l" defTabSz="1282830" rtl="0" eaLnBrk="1" latinLnBrk="0" hangingPunct="1">
                <a:lnSpc>
                  <a:spcPct val="100000"/>
                </a:lnSpc>
                <a:spcBef>
                  <a:spcPct val="0"/>
                </a:spcBef>
                <a:buNone/>
                <a:defRPr sz="4500" kern="1200" spc="-64">
                  <a:solidFill>
                    <a:schemeClr val="tx1"/>
                  </a:solidFill>
                  <a:latin typeface="+mn-lt"/>
                  <a:ea typeface="+mj-ea"/>
                  <a:cs typeface="+mj-cs"/>
                </a:defRPr>
              </a:lvl1pPr>
            </a:lstStyle>
            <a:p>
              <a:pPr lvl="0" algn="ctr" defTabSz="567701">
                <a:lnSpc>
                  <a:spcPct val="90000"/>
                </a:lnSpc>
                <a:defRPr/>
              </a:pPr>
              <a:r>
                <a:rPr lang="en-US" sz="1600" b="1" spc="0" dirty="0">
                  <a:solidFill>
                    <a:srgbClr val="FFFFFF"/>
                  </a:solidFill>
                  <a:latin typeface="Arial" panose="020B0604020202020204" pitchFamily="34" charset="0"/>
                  <a:ea typeface="Arial" charset="0"/>
                  <a:cs typeface="Arial" panose="020B0604020202020204" pitchFamily="34" charset="0"/>
                </a:rPr>
                <a:t>25%</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endParaRPr>
            </a:p>
          </p:txBody>
        </p:sp>
        <p:sp>
          <p:nvSpPr>
            <p:cNvPr id="8" name="Title 3">
              <a:extLst>
                <a:ext uri="{FF2B5EF4-FFF2-40B4-BE49-F238E27FC236}">
                  <a16:creationId xmlns:a16="http://schemas.microsoft.com/office/drawing/2014/main" id="{B9EA5BBC-A9E8-4DFA-A749-701B0FB2BC23}"/>
                </a:ext>
              </a:extLst>
            </p:cNvPr>
            <p:cNvSpPr txBox="1">
              <a:spLocks/>
            </p:cNvSpPr>
            <p:nvPr/>
          </p:nvSpPr>
          <p:spPr>
            <a:xfrm>
              <a:off x="1139840" y="3193504"/>
              <a:ext cx="1645920" cy="753759"/>
            </a:xfrm>
            <a:prstGeom prst="rect">
              <a:avLst/>
            </a:prstGeom>
            <a:solidFill>
              <a:srgbClr val="A4CE4E">
                <a:alpha val="89804"/>
              </a:srgbClr>
            </a:solidFill>
          </p:spPr>
          <p:txBody>
            <a:bodyPr vert="horz" lIns="0" tIns="0" rIns="0" bIns="0" rtlCol="0" anchor="ctr">
              <a:noAutofit/>
            </a:bodyPr>
            <a:lstStyle>
              <a:lvl1pPr algn="l" defTabSz="1282830" rtl="0" eaLnBrk="1" latinLnBrk="0" hangingPunct="1">
                <a:lnSpc>
                  <a:spcPct val="100000"/>
                </a:lnSpc>
                <a:spcBef>
                  <a:spcPct val="0"/>
                </a:spcBef>
                <a:buNone/>
                <a:defRPr sz="4500" kern="1200" spc="-64">
                  <a:solidFill>
                    <a:schemeClr val="tx1"/>
                  </a:solidFill>
                  <a:latin typeface="+mn-lt"/>
                  <a:ea typeface="+mj-ea"/>
                  <a:cs typeface="+mj-cs"/>
                </a:defRPr>
              </a:lvl1pPr>
            </a:lstStyle>
            <a:p>
              <a:pPr lvl="0" algn="ctr" defTabSz="567701">
                <a:lnSpc>
                  <a:spcPct val="90000"/>
                </a:lnSpc>
                <a:defRPr/>
              </a:pPr>
              <a:r>
                <a:rPr lang="en-US" sz="1600" b="1" spc="0" dirty="0">
                  <a:solidFill>
                    <a:srgbClr val="000000"/>
                  </a:solidFill>
                  <a:latin typeface="Arial" panose="020B0604020202020204" pitchFamily="34" charset="0"/>
                  <a:ea typeface="Arial" charset="0"/>
                  <a:cs typeface="Arial" panose="020B0604020202020204" pitchFamily="34" charset="0"/>
                </a:rPr>
                <a:t>US$ 100,000</a:t>
              </a:r>
            </a:p>
          </p:txBody>
        </p:sp>
        <p:sp>
          <p:nvSpPr>
            <p:cNvPr id="9" name="TextBox 8">
              <a:extLst>
                <a:ext uri="{FF2B5EF4-FFF2-40B4-BE49-F238E27FC236}">
                  <a16:creationId xmlns:a16="http://schemas.microsoft.com/office/drawing/2014/main" id="{45E8B60B-B08F-48EE-8E69-927D133609F6}"/>
                </a:ext>
              </a:extLst>
            </p:cNvPr>
            <p:cNvSpPr txBox="1"/>
            <p:nvPr/>
          </p:nvSpPr>
          <p:spPr>
            <a:xfrm>
              <a:off x="3360232" y="3318923"/>
              <a:ext cx="590550" cy="502920"/>
            </a:xfrm>
            <a:prstGeom prst="rect">
              <a:avLst/>
            </a:prstGeom>
            <a:noFill/>
          </p:spPr>
          <p:txBody>
            <a:bodyPr wrap="square" lIns="0" tIns="0" rIns="0" bIns="0" rtlCol="0" anchor="ctr">
              <a:noAutofit/>
            </a:bodyPr>
            <a:lstStyle/>
            <a:p>
              <a:pPr marL="0" marR="0" lvl="0" indent="0" algn="ctr" defTabSz="456758" eaLnBrk="1" fontAlgn="base" latinLnBrk="0" hangingPunct="1">
                <a:lnSpc>
                  <a:spcPct val="100000"/>
                </a:lnSpc>
                <a:spcBef>
                  <a:spcPts val="1200"/>
                </a:spcBef>
                <a:spcAft>
                  <a:spcPts val="0"/>
                </a:spcAft>
                <a:buClrTx/>
                <a:buSzTx/>
                <a:buFontTx/>
                <a:buNone/>
                <a:tabLst/>
                <a:defRPr/>
              </a:pPr>
              <a:r>
                <a:rPr kumimoji="0" lang="en-US" sz="3600" b="1" i="0" u="none" strike="noStrike" kern="0" cap="none" spc="0" normalizeH="0" baseline="0" noProof="0" dirty="0">
                  <a:ln>
                    <a:noFill/>
                  </a:ln>
                  <a:solidFill>
                    <a:srgbClr val="75787B"/>
                  </a:solidFill>
                  <a:effectLst/>
                  <a:uLnTx/>
                  <a:uFillTx/>
                  <a:latin typeface="Arial" panose="020B0604020202020204" pitchFamily="34" charset="0"/>
                  <a:ea typeface="MetLife Circular Light" charset="0"/>
                  <a:cs typeface="Arial" panose="020B0604020202020204" pitchFamily="34" charset="0"/>
                </a:rPr>
                <a:t>x</a:t>
              </a:r>
            </a:p>
          </p:txBody>
        </p:sp>
        <p:sp>
          <p:nvSpPr>
            <p:cNvPr id="10" name="TextBox 9">
              <a:extLst>
                <a:ext uri="{FF2B5EF4-FFF2-40B4-BE49-F238E27FC236}">
                  <a16:creationId xmlns:a16="http://schemas.microsoft.com/office/drawing/2014/main" id="{9B9BFC50-CC19-479C-90BA-0FFC9A64BDD3}"/>
                </a:ext>
              </a:extLst>
            </p:cNvPr>
            <p:cNvSpPr txBox="1"/>
            <p:nvPr/>
          </p:nvSpPr>
          <p:spPr>
            <a:xfrm>
              <a:off x="7503732" y="3318923"/>
              <a:ext cx="590550" cy="502920"/>
            </a:xfrm>
            <a:prstGeom prst="rect">
              <a:avLst/>
            </a:prstGeom>
            <a:noFill/>
          </p:spPr>
          <p:txBody>
            <a:bodyPr wrap="square" lIns="0" tIns="0" rIns="0" bIns="0" rtlCol="0" anchor="ctr">
              <a:noAutofit/>
            </a:bodyPr>
            <a:lstStyle/>
            <a:p>
              <a:pPr marL="0" marR="0" lvl="0" indent="0" algn="ctr" defTabSz="456758" eaLnBrk="1" fontAlgn="base" latinLnBrk="0" hangingPunct="1">
                <a:lnSpc>
                  <a:spcPct val="100000"/>
                </a:lnSpc>
                <a:spcBef>
                  <a:spcPts val="1200"/>
                </a:spcBef>
                <a:spcAft>
                  <a:spcPts val="0"/>
                </a:spcAft>
                <a:buClrTx/>
                <a:buSzTx/>
                <a:buFontTx/>
                <a:buNone/>
                <a:tabLst/>
                <a:defRPr/>
              </a:pPr>
              <a:r>
                <a:rPr kumimoji="0" lang="en-US" sz="3600" b="1" i="0" u="none" strike="noStrike" kern="0" cap="none" spc="0" normalizeH="0" baseline="0" noProof="0" dirty="0">
                  <a:ln>
                    <a:noFill/>
                  </a:ln>
                  <a:solidFill>
                    <a:srgbClr val="75787B"/>
                  </a:solidFill>
                  <a:effectLst/>
                  <a:uLnTx/>
                  <a:uFillTx/>
                  <a:latin typeface="Arial" panose="020B0604020202020204" pitchFamily="34" charset="0"/>
                  <a:ea typeface="MetLife Circular Light" charset="0"/>
                  <a:cs typeface="Arial" panose="020B0604020202020204" pitchFamily="34" charset="0"/>
                </a:rPr>
                <a:t>=</a:t>
              </a:r>
            </a:p>
          </p:txBody>
        </p:sp>
        <p:sp>
          <p:nvSpPr>
            <p:cNvPr id="11" name="Title 3">
              <a:extLst>
                <a:ext uri="{FF2B5EF4-FFF2-40B4-BE49-F238E27FC236}">
                  <a16:creationId xmlns:a16="http://schemas.microsoft.com/office/drawing/2014/main" id="{DC77F9E5-A957-4818-BF57-57714687C2E1}"/>
                </a:ext>
              </a:extLst>
            </p:cNvPr>
            <p:cNvSpPr txBox="1">
              <a:spLocks/>
            </p:cNvSpPr>
            <p:nvPr/>
          </p:nvSpPr>
          <p:spPr>
            <a:xfrm>
              <a:off x="8517510" y="3165935"/>
              <a:ext cx="2531474" cy="808897"/>
            </a:xfrm>
            <a:prstGeom prst="rect">
              <a:avLst/>
            </a:prstGeom>
            <a:solidFill>
              <a:srgbClr val="0061A0">
                <a:alpha val="90000"/>
              </a:srgbClr>
            </a:solidFill>
          </p:spPr>
          <p:txBody>
            <a:bodyPr vert="horz" lIns="0" tIns="0" rIns="0" bIns="0" rtlCol="0" anchor="ctr">
              <a:noAutofit/>
            </a:bodyPr>
            <a:lstStyle>
              <a:lvl1pPr algn="l" defTabSz="1282830" rtl="0" eaLnBrk="1" latinLnBrk="0" hangingPunct="1">
                <a:lnSpc>
                  <a:spcPct val="100000"/>
                </a:lnSpc>
                <a:spcBef>
                  <a:spcPct val="0"/>
                </a:spcBef>
                <a:buNone/>
                <a:defRPr sz="4500" kern="1200" spc="-64">
                  <a:solidFill>
                    <a:schemeClr val="tx1"/>
                  </a:solidFill>
                  <a:latin typeface="+mn-lt"/>
                  <a:ea typeface="+mj-ea"/>
                  <a:cs typeface="+mj-cs"/>
                </a:defRPr>
              </a:lvl1pPr>
            </a:lstStyle>
            <a:p>
              <a:pPr lvl="0" algn="ctr" defTabSz="567701">
                <a:lnSpc>
                  <a:spcPct val="90000"/>
                </a:lnSpc>
                <a:defRPr/>
              </a:pPr>
              <a:r>
                <a:rPr lang="en-US" sz="1600" b="1" spc="0" dirty="0">
                  <a:solidFill>
                    <a:srgbClr val="FFFFFF"/>
                  </a:solidFill>
                  <a:latin typeface="Arial" panose="020B0604020202020204" pitchFamily="34" charset="0"/>
                  <a:ea typeface="Arial" charset="0"/>
                  <a:cs typeface="Arial" panose="020B0604020202020204" pitchFamily="34" charset="0"/>
                </a:rPr>
                <a:t>US$ 25,000</a:t>
              </a:r>
            </a:p>
            <a:p>
              <a:pPr lvl="0" algn="ctr" defTabSz="567701">
                <a:lnSpc>
                  <a:spcPct val="90000"/>
                </a:lnSpc>
                <a:defRPr/>
              </a:pPr>
              <a:r>
                <a:rPr lang="en-US" sz="1600" spc="0" dirty="0">
                  <a:solidFill>
                    <a:srgbClr val="FFFFFF"/>
                  </a:solidFill>
                  <a:latin typeface="Arial" panose="020B0604020202020204" pitchFamily="34" charset="0"/>
                  <a:ea typeface="Arial" charset="0"/>
                  <a:cs typeface="Arial" panose="020B0604020202020204" pitchFamily="34" charset="0"/>
                </a:rPr>
                <a:t>(would be payable as a lump sum)</a:t>
              </a:r>
            </a:p>
          </p:txBody>
        </p:sp>
      </p:grpSp>
      <p:grpSp>
        <p:nvGrpSpPr>
          <p:cNvPr id="30" name="Group 29">
            <a:extLst>
              <a:ext uri="{FF2B5EF4-FFF2-40B4-BE49-F238E27FC236}">
                <a16:creationId xmlns:a16="http://schemas.microsoft.com/office/drawing/2014/main" id="{5E42D990-958D-4E9C-B42E-0A3001FF6DDD}"/>
              </a:ext>
            </a:extLst>
          </p:cNvPr>
          <p:cNvGrpSpPr/>
          <p:nvPr/>
        </p:nvGrpSpPr>
        <p:grpSpPr>
          <a:xfrm>
            <a:off x="1139840" y="5099540"/>
            <a:ext cx="9909144" cy="808897"/>
            <a:chOff x="1139840" y="5046785"/>
            <a:chExt cx="9909144" cy="808897"/>
          </a:xfrm>
        </p:grpSpPr>
        <p:sp>
          <p:nvSpPr>
            <p:cNvPr id="15" name="Title 3">
              <a:extLst>
                <a:ext uri="{FF2B5EF4-FFF2-40B4-BE49-F238E27FC236}">
                  <a16:creationId xmlns:a16="http://schemas.microsoft.com/office/drawing/2014/main" id="{22398B37-B8F4-477A-805B-5088473C4ED1}"/>
                </a:ext>
              </a:extLst>
            </p:cNvPr>
            <p:cNvSpPr txBox="1">
              <a:spLocks/>
            </p:cNvSpPr>
            <p:nvPr/>
          </p:nvSpPr>
          <p:spPr>
            <a:xfrm>
              <a:off x="1139840" y="5074354"/>
              <a:ext cx="1645920" cy="753759"/>
            </a:xfrm>
            <a:prstGeom prst="rect">
              <a:avLst/>
            </a:prstGeom>
            <a:solidFill>
              <a:srgbClr val="A4CE4E">
                <a:alpha val="89804"/>
              </a:srgbClr>
            </a:solidFill>
          </p:spPr>
          <p:txBody>
            <a:bodyPr vert="horz" lIns="0" tIns="0" rIns="0" bIns="0" rtlCol="0" anchor="ctr">
              <a:noAutofit/>
            </a:bodyPr>
            <a:lstStyle>
              <a:lvl1pPr algn="l" defTabSz="1282830" rtl="0" eaLnBrk="1" latinLnBrk="0" hangingPunct="1">
                <a:lnSpc>
                  <a:spcPct val="100000"/>
                </a:lnSpc>
                <a:spcBef>
                  <a:spcPct val="0"/>
                </a:spcBef>
                <a:buNone/>
                <a:defRPr sz="4500" kern="1200" spc="-64">
                  <a:solidFill>
                    <a:schemeClr val="tx1"/>
                  </a:solidFill>
                  <a:latin typeface="+mn-lt"/>
                  <a:ea typeface="+mj-ea"/>
                  <a:cs typeface="+mj-cs"/>
                </a:defRPr>
              </a:lvl1pPr>
            </a:lstStyle>
            <a:p>
              <a:pPr lvl="0" algn="ctr" defTabSz="567701">
                <a:lnSpc>
                  <a:spcPct val="90000"/>
                </a:lnSpc>
                <a:defRPr/>
              </a:pPr>
              <a:r>
                <a:rPr lang="en-US" sz="1600" b="1" spc="0" dirty="0">
                  <a:solidFill>
                    <a:srgbClr val="000000"/>
                  </a:solidFill>
                  <a:latin typeface="Arial" panose="020B0604020202020204" pitchFamily="34" charset="0"/>
                  <a:ea typeface="Arial" charset="0"/>
                  <a:cs typeface="Arial" panose="020B0604020202020204" pitchFamily="34" charset="0"/>
                </a:rPr>
                <a:t>US$ 75,000</a:t>
              </a:r>
            </a:p>
          </p:txBody>
        </p:sp>
        <p:sp>
          <p:nvSpPr>
            <p:cNvPr id="16" name="TextBox 15">
              <a:extLst>
                <a:ext uri="{FF2B5EF4-FFF2-40B4-BE49-F238E27FC236}">
                  <a16:creationId xmlns:a16="http://schemas.microsoft.com/office/drawing/2014/main" id="{3520624E-6C49-44A6-946B-C5213385F104}"/>
                </a:ext>
              </a:extLst>
            </p:cNvPr>
            <p:cNvSpPr txBox="1"/>
            <p:nvPr/>
          </p:nvSpPr>
          <p:spPr>
            <a:xfrm>
              <a:off x="3081869" y="5199773"/>
              <a:ext cx="590550" cy="502920"/>
            </a:xfrm>
            <a:prstGeom prst="rect">
              <a:avLst/>
            </a:prstGeom>
            <a:noFill/>
          </p:spPr>
          <p:txBody>
            <a:bodyPr wrap="square" lIns="0" tIns="0" rIns="0" bIns="0" rtlCol="0" anchor="ctr">
              <a:noAutofit/>
            </a:bodyPr>
            <a:lstStyle/>
            <a:p>
              <a:pPr marL="0" marR="0" lvl="0" indent="0" algn="ctr" defTabSz="456758" eaLnBrk="1" fontAlgn="base" latinLnBrk="0" hangingPunct="1">
                <a:lnSpc>
                  <a:spcPct val="100000"/>
                </a:lnSpc>
                <a:spcBef>
                  <a:spcPts val="1200"/>
                </a:spcBef>
                <a:spcAft>
                  <a:spcPts val="0"/>
                </a:spcAft>
                <a:buClrTx/>
                <a:buSzTx/>
                <a:buFontTx/>
                <a:buNone/>
                <a:tabLst/>
                <a:defRPr/>
              </a:pPr>
              <a:r>
                <a:rPr kumimoji="0" lang="en-US" sz="3600" b="1" i="0" u="none" strike="noStrike" kern="0" cap="none" spc="0" normalizeH="0" baseline="0" noProof="0" dirty="0">
                  <a:ln>
                    <a:noFill/>
                  </a:ln>
                  <a:solidFill>
                    <a:srgbClr val="75787B"/>
                  </a:solidFill>
                  <a:effectLst/>
                  <a:uLnTx/>
                  <a:uFillTx/>
                  <a:latin typeface="Arial" panose="020B0604020202020204" pitchFamily="34" charset="0"/>
                  <a:ea typeface="MetLife Circular Light" charset="0"/>
                  <a:cs typeface="Arial" panose="020B0604020202020204" pitchFamily="34" charset="0"/>
                </a:rPr>
                <a:t>÷</a:t>
              </a:r>
            </a:p>
          </p:txBody>
        </p:sp>
        <p:sp>
          <p:nvSpPr>
            <p:cNvPr id="17" name="TextBox 16">
              <a:extLst>
                <a:ext uri="{FF2B5EF4-FFF2-40B4-BE49-F238E27FC236}">
                  <a16:creationId xmlns:a16="http://schemas.microsoft.com/office/drawing/2014/main" id="{1C753296-A3BD-4F3D-953A-76013C0A2EEA}"/>
                </a:ext>
              </a:extLst>
            </p:cNvPr>
            <p:cNvSpPr txBox="1"/>
            <p:nvPr/>
          </p:nvSpPr>
          <p:spPr>
            <a:xfrm>
              <a:off x="7503732" y="5199773"/>
              <a:ext cx="590550" cy="502920"/>
            </a:xfrm>
            <a:prstGeom prst="rect">
              <a:avLst/>
            </a:prstGeom>
            <a:noFill/>
          </p:spPr>
          <p:txBody>
            <a:bodyPr wrap="square" lIns="0" tIns="0" rIns="0" bIns="0" rtlCol="0" anchor="ctr">
              <a:noAutofit/>
            </a:bodyPr>
            <a:lstStyle/>
            <a:p>
              <a:pPr marL="0" marR="0" lvl="0" indent="0" algn="ctr" defTabSz="456758" eaLnBrk="1" fontAlgn="base" latinLnBrk="0" hangingPunct="1">
                <a:lnSpc>
                  <a:spcPct val="100000"/>
                </a:lnSpc>
                <a:spcBef>
                  <a:spcPts val="1200"/>
                </a:spcBef>
                <a:spcAft>
                  <a:spcPts val="0"/>
                </a:spcAft>
                <a:buClrTx/>
                <a:buSzTx/>
                <a:buFontTx/>
                <a:buNone/>
                <a:tabLst/>
                <a:defRPr/>
              </a:pPr>
              <a:r>
                <a:rPr kumimoji="0" lang="en-US" sz="3600" b="1" i="0" u="none" strike="noStrike" kern="0" cap="none" spc="0" normalizeH="0" baseline="0" noProof="0" dirty="0">
                  <a:ln>
                    <a:noFill/>
                  </a:ln>
                  <a:solidFill>
                    <a:srgbClr val="75787B"/>
                  </a:solidFill>
                  <a:effectLst/>
                  <a:uLnTx/>
                  <a:uFillTx/>
                  <a:latin typeface="Arial" panose="020B0604020202020204" pitchFamily="34" charset="0"/>
                  <a:ea typeface="MetLife Circular Light" charset="0"/>
                  <a:cs typeface="Arial" panose="020B0604020202020204" pitchFamily="34" charset="0"/>
                </a:rPr>
                <a:t>=</a:t>
              </a:r>
            </a:p>
          </p:txBody>
        </p:sp>
        <p:sp>
          <p:nvSpPr>
            <p:cNvPr id="19" name="Title 3">
              <a:extLst>
                <a:ext uri="{FF2B5EF4-FFF2-40B4-BE49-F238E27FC236}">
                  <a16:creationId xmlns:a16="http://schemas.microsoft.com/office/drawing/2014/main" id="{06DD6417-2033-41D3-877A-032CF0DBA7E0}"/>
                </a:ext>
              </a:extLst>
            </p:cNvPr>
            <p:cNvSpPr txBox="1">
              <a:spLocks/>
            </p:cNvSpPr>
            <p:nvPr/>
          </p:nvSpPr>
          <p:spPr>
            <a:xfrm>
              <a:off x="8517510" y="5046785"/>
              <a:ext cx="2531474" cy="808897"/>
            </a:xfrm>
            <a:prstGeom prst="rect">
              <a:avLst/>
            </a:prstGeom>
            <a:solidFill>
              <a:srgbClr val="0061A0">
                <a:alpha val="90000"/>
              </a:srgbClr>
            </a:solidFill>
          </p:spPr>
          <p:txBody>
            <a:bodyPr vert="horz" lIns="0" tIns="0" rIns="0" bIns="0" rtlCol="0" anchor="ctr">
              <a:noAutofit/>
            </a:bodyPr>
            <a:lstStyle>
              <a:lvl1pPr algn="l" defTabSz="1282830" rtl="0" eaLnBrk="1" latinLnBrk="0" hangingPunct="1">
                <a:lnSpc>
                  <a:spcPct val="100000"/>
                </a:lnSpc>
                <a:spcBef>
                  <a:spcPct val="0"/>
                </a:spcBef>
                <a:buNone/>
                <a:defRPr sz="4500" kern="1200" spc="-64">
                  <a:solidFill>
                    <a:schemeClr val="tx1"/>
                  </a:solidFill>
                  <a:latin typeface="+mn-lt"/>
                  <a:ea typeface="+mj-ea"/>
                  <a:cs typeface="+mj-cs"/>
                </a:defRPr>
              </a:lvl1pPr>
            </a:lstStyle>
            <a:p>
              <a:pPr lvl="0" algn="ctr" defTabSz="567701">
                <a:lnSpc>
                  <a:spcPct val="90000"/>
                </a:lnSpc>
                <a:defRPr/>
              </a:pPr>
              <a:r>
                <a:rPr lang="en-US" sz="1600" b="1" spc="0" dirty="0">
                  <a:solidFill>
                    <a:srgbClr val="FFFFFF"/>
                  </a:solidFill>
                  <a:latin typeface="Arial" panose="020B0604020202020204" pitchFamily="34" charset="0"/>
                  <a:ea typeface="Arial" charset="0"/>
                  <a:cs typeface="Arial" panose="020B0604020202020204" pitchFamily="34" charset="0"/>
                </a:rPr>
                <a:t>US$ 2,083</a:t>
              </a:r>
            </a:p>
            <a:p>
              <a:pPr lvl="0" algn="ctr" defTabSz="567701">
                <a:lnSpc>
                  <a:spcPct val="90000"/>
                </a:lnSpc>
                <a:defRPr/>
              </a:pPr>
              <a:r>
                <a:rPr lang="en-US" sz="1600" spc="0" dirty="0">
                  <a:solidFill>
                    <a:srgbClr val="FFFFFF"/>
                  </a:solidFill>
                  <a:latin typeface="Arial" panose="020B0604020202020204" pitchFamily="34" charset="0"/>
                  <a:ea typeface="Arial" charset="0"/>
                  <a:cs typeface="Arial" panose="020B0604020202020204" pitchFamily="34" charset="0"/>
                </a:rPr>
                <a:t>(would be paid each month for 3 years)</a:t>
              </a:r>
            </a:p>
          </p:txBody>
        </p:sp>
        <p:sp>
          <p:nvSpPr>
            <p:cNvPr id="14" name="Title 3">
              <a:extLst>
                <a:ext uri="{FF2B5EF4-FFF2-40B4-BE49-F238E27FC236}">
                  <a16:creationId xmlns:a16="http://schemas.microsoft.com/office/drawing/2014/main" id="{8FC188BD-2DEB-4078-B865-987086763EA4}"/>
                </a:ext>
              </a:extLst>
            </p:cNvPr>
            <p:cNvSpPr txBox="1">
              <a:spLocks/>
            </p:cNvSpPr>
            <p:nvPr/>
          </p:nvSpPr>
          <p:spPr>
            <a:xfrm>
              <a:off x="4049417" y="5046785"/>
              <a:ext cx="822960" cy="808897"/>
            </a:xfrm>
            <a:prstGeom prst="rect">
              <a:avLst/>
            </a:prstGeom>
            <a:solidFill>
              <a:srgbClr val="0090DA">
                <a:alpha val="90000"/>
              </a:srgbClr>
            </a:solidFill>
          </p:spPr>
          <p:txBody>
            <a:bodyPr vert="horz" lIns="0" tIns="0" rIns="0" bIns="0" rtlCol="0" anchor="ctr">
              <a:noAutofit/>
            </a:bodyPr>
            <a:lstStyle>
              <a:lvl1pPr algn="l" defTabSz="1282830" rtl="0" eaLnBrk="1" latinLnBrk="0" hangingPunct="1">
                <a:lnSpc>
                  <a:spcPct val="100000"/>
                </a:lnSpc>
                <a:spcBef>
                  <a:spcPct val="0"/>
                </a:spcBef>
                <a:buNone/>
                <a:defRPr sz="4500" kern="1200" spc="-64">
                  <a:solidFill>
                    <a:schemeClr val="tx1"/>
                  </a:solidFill>
                  <a:latin typeface="+mn-lt"/>
                  <a:ea typeface="+mj-ea"/>
                  <a:cs typeface="+mj-cs"/>
                </a:defRPr>
              </a:lvl1pPr>
            </a:lstStyle>
            <a:p>
              <a:pPr lvl="0" algn="ctr" defTabSz="567701">
                <a:lnSpc>
                  <a:spcPct val="90000"/>
                </a:lnSpc>
                <a:defRPr/>
              </a:pPr>
              <a:r>
                <a:rPr lang="en-US" sz="1600" b="1" spc="0" dirty="0">
                  <a:solidFill>
                    <a:srgbClr val="FFFFFF"/>
                  </a:solidFill>
                  <a:latin typeface="Arial" panose="020B0604020202020204" pitchFamily="34" charset="0"/>
                  <a:ea typeface="Arial" charset="0"/>
                  <a:cs typeface="Arial" panose="020B0604020202020204" pitchFamily="34" charset="0"/>
                </a:rPr>
                <a:t>3</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endParaRPr>
            </a:p>
          </p:txBody>
        </p:sp>
        <p:sp>
          <p:nvSpPr>
            <p:cNvPr id="21" name="Title 3">
              <a:extLst>
                <a:ext uri="{FF2B5EF4-FFF2-40B4-BE49-F238E27FC236}">
                  <a16:creationId xmlns:a16="http://schemas.microsoft.com/office/drawing/2014/main" id="{090BF8D2-7963-47D4-A31F-050C70A0A24D}"/>
                </a:ext>
              </a:extLst>
            </p:cNvPr>
            <p:cNvSpPr txBox="1">
              <a:spLocks/>
            </p:cNvSpPr>
            <p:nvPr/>
          </p:nvSpPr>
          <p:spPr>
            <a:xfrm>
              <a:off x="6189812" y="5046785"/>
              <a:ext cx="822960" cy="808897"/>
            </a:xfrm>
            <a:prstGeom prst="rect">
              <a:avLst/>
            </a:prstGeom>
            <a:solidFill>
              <a:srgbClr val="0090DA">
                <a:alpha val="90000"/>
              </a:srgbClr>
            </a:solidFill>
          </p:spPr>
          <p:txBody>
            <a:bodyPr vert="horz" lIns="0" tIns="0" rIns="0" bIns="0" rtlCol="0" anchor="ctr">
              <a:noAutofit/>
            </a:bodyPr>
            <a:lstStyle>
              <a:lvl1pPr algn="l" defTabSz="1282830" rtl="0" eaLnBrk="1" latinLnBrk="0" hangingPunct="1">
                <a:lnSpc>
                  <a:spcPct val="100000"/>
                </a:lnSpc>
                <a:spcBef>
                  <a:spcPct val="0"/>
                </a:spcBef>
                <a:buNone/>
                <a:defRPr sz="4500" kern="1200" spc="-64">
                  <a:solidFill>
                    <a:schemeClr val="tx1"/>
                  </a:solidFill>
                  <a:latin typeface="+mn-lt"/>
                  <a:ea typeface="+mj-ea"/>
                  <a:cs typeface="+mj-cs"/>
                </a:defRPr>
              </a:lvl1pPr>
            </a:lstStyle>
            <a:p>
              <a:pPr lvl="0" algn="ctr" defTabSz="567701">
                <a:lnSpc>
                  <a:spcPct val="90000"/>
                </a:lnSpc>
                <a:defRPr/>
              </a:pPr>
              <a:r>
                <a:rPr lang="en-US" sz="1600" b="1" spc="0" dirty="0">
                  <a:solidFill>
                    <a:srgbClr val="FFFFFF"/>
                  </a:solidFill>
                  <a:latin typeface="Arial" panose="020B0604020202020204" pitchFamily="34" charset="0"/>
                  <a:ea typeface="Arial" charset="0"/>
                  <a:cs typeface="Arial" panose="020B0604020202020204" pitchFamily="34" charset="0"/>
                </a:rPr>
                <a:t>12</a:t>
              </a:r>
              <a:endParaRPr kumimoji="0" lang="en-US" sz="1600" b="1" i="0" u="none" strike="noStrike" kern="1200" cap="none" spc="0" normalizeH="0" baseline="0" noProof="0" dirty="0">
                <a:ln>
                  <a:noFill/>
                </a:ln>
                <a:solidFill>
                  <a:srgbClr val="FFFFFF"/>
                </a:solidFill>
                <a:effectLst/>
                <a:uLnTx/>
                <a:uFillTx/>
                <a:latin typeface="Arial" panose="020B0604020202020204" pitchFamily="34" charset="0"/>
                <a:ea typeface="Arial" charset="0"/>
                <a:cs typeface="Arial" panose="020B0604020202020204" pitchFamily="34" charset="0"/>
              </a:endParaRPr>
            </a:p>
          </p:txBody>
        </p:sp>
        <p:sp>
          <p:nvSpPr>
            <p:cNvPr id="22" name="TextBox 21">
              <a:extLst>
                <a:ext uri="{FF2B5EF4-FFF2-40B4-BE49-F238E27FC236}">
                  <a16:creationId xmlns:a16="http://schemas.microsoft.com/office/drawing/2014/main" id="{B3316291-3E80-4BDD-97A8-6B161F991FEB}"/>
                </a:ext>
              </a:extLst>
            </p:cNvPr>
            <p:cNvSpPr txBox="1"/>
            <p:nvPr/>
          </p:nvSpPr>
          <p:spPr>
            <a:xfrm>
              <a:off x="5227477" y="5199773"/>
              <a:ext cx="590550" cy="502920"/>
            </a:xfrm>
            <a:prstGeom prst="rect">
              <a:avLst/>
            </a:prstGeom>
            <a:noFill/>
          </p:spPr>
          <p:txBody>
            <a:bodyPr wrap="square" lIns="0" tIns="0" rIns="0" bIns="0" rtlCol="0" anchor="ctr">
              <a:noAutofit/>
            </a:bodyPr>
            <a:lstStyle/>
            <a:p>
              <a:pPr marL="0" marR="0" lvl="0" indent="0" algn="ctr" defTabSz="456758" eaLnBrk="1" fontAlgn="base" latinLnBrk="0" hangingPunct="1">
                <a:lnSpc>
                  <a:spcPct val="100000"/>
                </a:lnSpc>
                <a:spcBef>
                  <a:spcPts val="1200"/>
                </a:spcBef>
                <a:spcAft>
                  <a:spcPts val="0"/>
                </a:spcAft>
                <a:buClrTx/>
                <a:buSzTx/>
                <a:buFontTx/>
                <a:buNone/>
                <a:tabLst/>
                <a:defRPr/>
              </a:pPr>
              <a:r>
                <a:rPr kumimoji="0" lang="en-US" sz="3600" b="1" i="0" u="none" strike="noStrike" kern="0" cap="none" spc="0" normalizeH="0" baseline="0" noProof="0" dirty="0">
                  <a:ln>
                    <a:noFill/>
                  </a:ln>
                  <a:solidFill>
                    <a:srgbClr val="75787B"/>
                  </a:solidFill>
                  <a:effectLst/>
                  <a:uLnTx/>
                  <a:uFillTx/>
                  <a:latin typeface="Arial" panose="020B0604020202020204" pitchFamily="34" charset="0"/>
                  <a:ea typeface="MetLife Circular Light" charset="0"/>
                  <a:cs typeface="Arial" panose="020B0604020202020204" pitchFamily="34" charset="0"/>
                </a:rPr>
                <a:t>÷</a:t>
              </a:r>
            </a:p>
          </p:txBody>
        </p:sp>
      </p:grpSp>
      <p:sp>
        <p:nvSpPr>
          <p:cNvPr id="25" name="Rectangle 24">
            <a:extLst>
              <a:ext uri="{FF2B5EF4-FFF2-40B4-BE49-F238E27FC236}">
                <a16:creationId xmlns:a16="http://schemas.microsoft.com/office/drawing/2014/main" id="{D92E356B-75A6-410E-91A4-A8D429D2BA85}"/>
              </a:ext>
            </a:extLst>
          </p:cNvPr>
          <p:cNvSpPr/>
          <p:nvPr/>
        </p:nvSpPr>
        <p:spPr>
          <a:xfrm>
            <a:off x="457201" y="4429009"/>
            <a:ext cx="4415176" cy="369332"/>
          </a:xfrm>
          <a:prstGeom prst="rect">
            <a:avLst/>
          </a:prstGeom>
        </p:spPr>
        <p:txBody>
          <a:bodyPr wrap="square" lIns="0">
            <a:spAutoFit/>
          </a:bodyPr>
          <a:lstStyle/>
          <a:p>
            <a:pPr>
              <a:spcAft>
                <a:spcPct val="20000"/>
              </a:spcAft>
            </a:pPr>
            <a:r>
              <a:rPr lang="en-US" altLang="en-US" dirty="0">
                <a:latin typeface="Arial" panose="020B0604020202020204" pitchFamily="34" charset="0"/>
                <a:cs typeface="Arial" panose="020B0604020202020204" pitchFamily="34" charset="0"/>
              </a:rPr>
              <a:t>US$100,000 – US $25,000 = </a:t>
            </a:r>
            <a:r>
              <a:rPr lang="en-US" altLang="en-US" b="1" dirty="0">
                <a:latin typeface="Arial" panose="020B0604020202020204" pitchFamily="34" charset="0"/>
                <a:cs typeface="Arial" panose="020B0604020202020204" pitchFamily="34" charset="0"/>
              </a:rPr>
              <a:t>US $75,000</a:t>
            </a:r>
            <a:endParaRPr lang="en-GB" alt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2175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42" descr="A close up of a book&#10;&#10;Description automatically generated">
            <a:extLst>
              <a:ext uri="{FF2B5EF4-FFF2-40B4-BE49-F238E27FC236}">
                <a16:creationId xmlns:a16="http://schemas.microsoft.com/office/drawing/2014/main" id="{A7BEBBF9-968A-4B0D-B839-D0E3FC8FCA27}"/>
              </a:ext>
            </a:extLst>
          </p:cNvPr>
          <p:cNvPicPr>
            <a:picLocks noGrp="1" noChangeAspect="1"/>
          </p:cNvPicPr>
          <p:nvPr>
            <p:ph type="pic" sz="quarter" idx="11"/>
          </p:nvPr>
        </p:nvPicPr>
        <p:blipFill>
          <a:blip r:embed="rId3" cstate="email">
            <a:alphaModFix amt="35000"/>
            <a:extLst>
              <a:ext uri="{28A0092B-C50C-407E-A947-70E740481C1C}">
                <a14:useLocalDpi xmlns:a14="http://schemas.microsoft.com/office/drawing/2010/main" val="0"/>
              </a:ext>
            </a:extLst>
          </a:blip>
          <a:srcRect t="7965" b="7965"/>
          <a:stretch>
            <a:fillRect/>
          </a:stretch>
        </p:blipFill>
        <p:spPr>
          <a:xfrm>
            <a:off x="0" y="0"/>
            <a:ext cx="12188825" cy="6858000"/>
          </a:xfrm>
        </p:spPr>
      </p:pic>
      <p:pic>
        <p:nvPicPr>
          <p:cNvPr id="9" name="Picture 8">
            <a:extLst>
              <a:ext uri="{FF2B5EF4-FFF2-40B4-BE49-F238E27FC236}">
                <a16:creationId xmlns:a16="http://schemas.microsoft.com/office/drawing/2014/main" id="{BE0D0C8C-18AC-4D00-B058-36D7A7ABFFA6}"/>
              </a:ext>
            </a:extLst>
          </p:cNvPr>
          <p:cNvPicPr>
            <a:picLocks noChangeAspect="1"/>
          </p:cNvPicPr>
          <p:nvPr/>
        </p:nvPicPr>
        <p:blipFill rotWithShape="1">
          <a:blip r:embed="rId4">
            <a:extLst>
              <a:ext uri="{28A0092B-C50C-407E-A947-70E740481C1C}">
                <a14:useLocalDpi xmlns:a14="http://schemas.microsoft.com/office/drawing/2010/main"/>
              </a:ext>
            </a:extLst>
          </a:blip>
          <a:srcRect l="123" t="-15502" r="-13612" b="-18252"/>
          <a:stretch/>
        </p:blipFill>
        <p:spPr>
          <a:xfrm>
            <a:off x="457200" y="6356196"/>
            <a:ext cx="1490546" cy="379142"/>
          </a:xfrm>
          <a:prstGeom prst="rect">
            <a:avLst/>
          </a:prstGeom>
        </p:spPr>
      </p:pic>
      <p:sp>
        <p:nvSpPr>
          <p:cNvPr id="10" name="Rectangle 9">
            <a:extLst>
              <a:ext uri="{FF2B5EF4-FFF2-40B4-BE49-F238E27FC236}">
                <a16:creationId xmlns:a16="http://schemas.microsoft.com/office/drawing/2014/main" id="{8CC26744-AFDC-476D-B1F9-85DE4D23EE77}"/>
              </a:ext>
            </a:extLst>
          </p:cNvPr>
          <p:cNvSpPr/>
          <p:nvPr/>
        </p:nvSpPr>
        <p:spPr>
          <a:xfrm rot="5400000">
            <a:off x="4571585" y="-4571584"/>
            <a:ext cx="3045656" cy="12188825"/>
          </a:xfrm>
          <a:prstGeom prst="rect">
            <a:avLst/>
          </a:prstGeom>
          <a:gradFill>
            <a:gsLst>
              <a:gs pos="0">
                <a:schemeClr val="tx1">
                  <a:alpha val="5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cs typeface="Arial" charset="0"/>
            </a:endParaRPr>
          </a:p>
        </p:txBody>
      </p:sp>
      <p:sp>
        <p:nvSpPr>
          <p:cNvPr id="6" name="Title 1">
            <a:extLst>
              <a:ext uri="{FF2B5EF4-FFF2-40B4-BE49-F238E27FC236}">
                <a16:creationId xmlns:a16="http://schemas.microsoft.com/office/drawing/2014/main" id="{84918E26-4091-42AD-B68A-428D192B472E}"/>
              </a:ext>
            </a:extLst>
          </p:cNvPr>
          <p:cNvSpPr txBox="1">
            <a:spLocks/>
          </p:cNvSpPr>
          <p:nvPr/>
        </p:nvSpPr>
        <p:spPr>
          <a:xfrm>
            <a:off x="457200" y="457200"/>
            <a:ext cx="9454896" cy="39343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r>
              <a:rPr lang="en-US" dirty="0">
                <a:solidFill>
                  <a:schemeClr val="bg1"/>
                </a:solidFill>
                <a:latin typeface="Georgia Bold" panose="02040802050405020203" pitchFamily="18" charset="0"/>
              </a:rPr>
              <a:t>Limits</a:t>
            </a:r>
          </a:p>
        </p:txBody>
      </p:sp>
      <p:grpSp>
        <p:nvGrpSpPr>
          <p:cNvPr id="56" name="Group 55">
            <a:extLst>
              <a:ext uri="{FF2B5EF4-FFF2-40B4-BE49-F238E27FC236}">
                <a16:creationId xmlns:a16="http://schemas.microsoft.com/office/drawing/2014/main" id="{F9139CE9-07E5-4F73-AB7D-2F5520FB053D}"/>
              </a:ext>
            </a:extLst>
          </p:cNvPr>
          <p:cNvGrpSpPr/>
          <p:nvPr/>
        </p:nvGrpSpPr>
        <p:grpSpPr>
          <a:xfrm>
            <a:off x="457198" y="1532415"/>
            <a:ext cx="4130270" cy="4141998"/>
            <a:chOff x="457198" y="1532415"/>
            <a:chExt cx="4130270" cy="4141998"/>
          </a:xfrm>
        </p:grpSpPr>
        <p:grpSp>
          <p:nvGrpSpPr>
            <p:cNvPr id="51" name="Group 50">
              <a:extLst>
                <a:ext uri="{FF2B5EF4-FFF2-40B4-BE49-F238E27FC236}">
                  <a16:creationId xmlns:a16="http://schemas.microsoft.com/office/drawing/2014/main" id="{85A379A9-2F01-4B87-BD83-A346818E28E0}"/>
                </a:ext>
              </a:extLst>
            </p:cNvPr>
            <p:cNvGrpSpPr/>
            <p:nvPr/>
          </p:nvGrpSpPr>
          <p:grpSpPr>
            <a:xfrm>
              <a:off x="457199" y="1532415"/>
              <a:ext cx="4130269" cy="2195026"/>
              <a:chOff x="1312455" y="2107155"/>
              <a:chExt cx="4130269" cy="2195026"/>
            </a:xfrm>
          </p:grpSpPr>
          <p:sp>
            <p:nvSpPr>
              <p:cNvPr id="19" name="Rectangle 18">
                <a:extLst>
                  <a:ext uri="{FF2B5EF4-FFF2-40B4-BE49-F238E27FC236}">
                    <a16:creationId xmlns:a16="http://schemas.microsoft.com/office/drawing/2014/main" id="{0B94BEC0-D5B2-430C-B4EA-398BC3263504}"/>
                  </a:ext>
                </a:extLst>
              </p:cNvPr>
              <p:cNvSpPr/>
              <p:nvPr/>
            </p:nvSpPr>
            <p:spPr>
              <a:xfrm>
                <a:off x="2367939" y="2107155"/>
                <a:ext cx="2019300" cy="377373"/>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b="1" dirty="0">
                    <a:solidFill>
                      <a:srgbClr val="000000"/>
                    </a:solidFill>
                    <a:latin typeface="Arial" panose="020B0604020202020204" pitchFamily="34" charset="0"/>
                    <a:cs typeface="Arial" panose="020B0604020202020204" pitchFamily="34" charset="0"/>
                  </a:rPr>
                  <a:t>Minimum Limit</a:t>
                </a:r>
              </a:p>
            </p:txBody>
          </p:sp>
          <p:grpSp>
            <p:nvGrpSpPr>
              <p:cNvPr id="50" name="Group 49">
                <a:extLst>
                  <a:ext uri="{FF2B5EF4-FFF2-40B4-BE49-F238E27FC236}">
                    <a16:creationId xmlns:a16="http://schemas.microsoft.com/office/drawing/2014/main" id="{898BA71E-F079-4A56-9245-62226C98FF7E}"/>
                  </a:ext>
                </a:extLst>
              </p:cNvPr>
              <p:cNvGrpSpPr/>
              <p:nvPr/>
            </p:nvGrpSpPr>
            <p:grpSpPr>
              <a:xfrm>
                <a:off x="1312455" y="2592813"/>
                <a:ext cx="4130269" cy="1709368"/>
                <a:chOff x="1312455" y="2592813"/>
                <a:chExt cx="4130269" cy="1709368"/>
              </a:xfrm>
            </p:grpSpPr>
            <p:grpSp>
              <p:nvGrpSpPr>
                <p:cNvPr id="21" name="Group 20">
                  <a:extLst>
                    <a:ext uri="{FF2B5EF4-FFF2-40B4-BE49-F238E27FC236}">
                      <a16:creationId xmlns:a16="http://schemas.microsoft.com/office/drawing/2014/main" id="{16BE3BDA-841C-482B-8F17-BCB814E4058B}"/>
                    </a:ext>
                  </a:extLst>
                </p:cNvPr>
                <p:cNvGrpSpPr/>
                <p:nvPr/>
              </p:nvGrpSpPr>
              <p:grpSpPr>
                <a:xfrm>
                  <a:off x="1312455" y="2592813"/>
                  <a:ext cx="4130269" cy="539594"/>
                  <a:chOff x="2407219" y="1961760"/>
                  <a:chExt cx="4130269" cy="731611"/>
                </a:xfrm>
              </p:grpSpPr>
              <p:sp>
                <p:nvSpPr>
                  <p:cNvPr id="15" name="Rectangle 14">
                    <a:extLst>
                      <a:ext uri="{FF2B5EF4-FFF2-40B4-BE49-F238E27FC236}">
                        <a16:creationId xmlns:a16="http://schemas.microsoft.com/office/drawing/2014/main" id="{45AC2BC6-0914-4A2D-9539-8F1B2C769960}"/>
                      </a:ext>
                    </a:extLst>
                  </p:cNvPr>
                  <p:cNvSpPr/>
                  <p:nvPr/>
                </p:nvSpPr>
                <p:spPr>
                  <a:xfrm>
                    <a:off x="4525808" y="1961761"/>
                    <a:ext cx="2011680" cy="731610"/>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$ 15,000</a:t>
                    </a:r>
                  </a:p>
                </p:txBody>
              </p:sp>
              <p:sp>
                <p:nvSpPr>
                  <p:cNvPr id="16" name="Rectangle 15">
                    <a:extLst>
                      <a:ext uri="{FF2B5EF4-FFF2-40B4-BE49-F238E27FC236}">
                        <a16:creationId xmlns:a16="http://schemas.microsoft.com/office/drawing/2014/main" id="{BBDCD9F6-B937-40CC-9815-8D5A44AEEBD2}"/>
                      </a:ext>
                    </a:extLst>
                  </p:cNvPr>
                  <p:cNvSpPr/>
                  <p:nvPr/>
                </p:nvSpPr>
                <p:spPr>
                  <a:xfrm>
                    <a:off x="2407219" y="1961760"/>
                    <a:ext cx="2011680" cy="731610"/>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Insured</a:t>
                    </a:r>
                  </a:p>
                </p:txBody>
              </p:sp>
            </p:grpSp>
            <p:grpSp>
              <p:nvGrpSpPr>
                <p:cNvPr id="20" name="Group 19">
                  <a:extLst>
                    <a:ext uri="{FF2B5EF4-FFF2-40B4-BE49-F238E27FC236}">
                      <a16:creationId xmlns:a16="http://schemas.microsoft.com/office/drawing/2014/main" id="{E306595D-8347-442B-9CE9-56BCD3E0B1F6}"/>
                    </a:ext>
                  </a:extLst>
                </p:cNvPr>
                <p:cNvGrpSpPr/>
                <p:nvPr/>
              </p:nvGrpSpPr>
              <p:grpSpPr>
                <a:xfrm>
                  <a:off x="1312455" y="3177701"/>
                  <a:ext cx="4130269" cy="539593"/>
                  <a:chOff x="2407219" y="2929184"/>
                  <a:chExt cx="4130269" cy="731610"/>
                </a:xfrm>
              </p:grpSpPr>
              <p:sp>
                <p:nvSpPr>
                  <p:cNvPr id="17" name="Rectangle 16">
                    <a:extLst>
                      <a:ext uri="{FF2B5EF4-FFF2-40B4-BE49-F238E27FC236}">
                        <a16:creationId xmlns:a16="http://schemas.microsoft.com/office/drawing/2014/main" id="{C5BE1BE9-FCFA-4F44-BFE7-0E22A7F6A7E7}"/>
                      </a:ext>
                    </a:extLst>
                  </p:cNvPr>
                  <p:cNvSpPr/>
                  <p:nvPr/>
                </p:nvSpPr>
                <p:spPr>
                  <a:xfrm>
                    <a:off x="2407219" y="2929184"/>
                    <a:ext cx="2011680" cy="731610"/>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Spouse</a:t>
                    </a:r>
                  </a:p>
                </p:txBody>
              </p:sp>
              <p:sp>
                <p:nvSpPr>
                  <p:cNvPr id="18" name="Rectangle 17">
                    <a:extLst>
                      <a:ext uri="{FF2B5EF4-FFF2-40B4-BE49-F238E27FC236}">
                        <a16:creationId xmlns:a16="http://schemas.microsoft.com/office/drawing/2014/main" id="{36CEBBA6-2132-4F3A-AA61-EB5122CCC534}"/>
                      </a:ext>
                    </a:extLst>
                  </p:cNvPr>
                  <p:cNvSpPr/>
                  <p:nvPr/>
                </p:nvSpPr>
                <p:spPr>
                  <a:xfrm>
                    <a:off x="4525808" y="2929184"/>
                    <a:ext cx="2011680" cy="731610"/>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$ 15,000</a:t>
                    </a:r>
                  </a:p>
                </p:txBody>
              </p:sp>
            </p:grpSp>
            <p:grpSp>
              <p:nvGrpSpPr>
                <p:cNvPr id="22" name="Group 21">
                  <a:extLst>
                    <a:ext uri="{FF2B5EF4-FFF2-40B4-BE49-F238E27FC236}">
                      <a16:creationId xmlns:a16="http://schemas.microsoft.com/office/drawing/2014/main" id="{31CE6E87-4198-42D7-B800-1A5921D64F9A}"/>
                    </a:ext>
                  </a:extLst>
                </p:cNvPr>
                <p:cNvGrpSpPr/>
                <p:nvPr/>
              </p:nvGrpSpPr>
              <p:grpSpPr>
                <a:xfrm>
                  <a:off x="1312455" y="3762588"/>
                  <a:ext cx="4130269" cy="539593"/>
                  <a:chOff x="2407219" y="2929184"/>
                  <a:chExt cx="4130269" cy="731610"/>
                </a:xfrm>
              </p:grpSpPr>
              <p:sp>
                <p:nvSpPr>
                  <p:cNvPr id="23" name="Rectangle 22">
                    <a:extLst>
                      <a:ext uri="{FF2B5EF4-FFF2-40B4-BE49-F238E27FC236}">
                        <a16:creationId xmlns:a16="http://schemas.microsoft.com/office/drawing/2014/main" id="{34A7FB70-BDA2-4C76-99A7-1FEC185B8D30}"/>
                      </a:ext>
                    </a:extLst>
                  </p:cNvPr>
                  <p:cNvSpPr/>
                  <p:nvPr/>
                </p:nvSpPr>
                <p:spPr>
                  <a:xfrm>
                    <a:off x="2407219" y="2929184"/>
                    <a:ext cx="2011680" cy="731610"/>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Dependent</a:t>
                    </a:r>
                  </a:p>
                </p:txBody>
              </p:sp>
              <p:sp>
                <p:nvSpPr>
                  <p:cNvPr id="24" name="Rectangle 23">
                    <a:extLst>
                      <a:ext uri="{FF2B5EF4-FFF2-40B4-BE49-F238E27FC236}">
                        <a16:creationId xmlns:a16="http://schemas.microsoft.com/office/drawing/2014/main" id="{156BE624-64C7-4753-9065-F1B5AD85ECE1}"/>
                      </a:ext>
                    </a:extLst>
                  </p:cNvPr>
                  <p:cNvSpPr/>
                  <p:nvPr/>
                </p:nvSpPr>
                <p:spPr>
                  <a:xfrm>
                    <a:off x="4525808" y="2929184"/>
                    <a:ext cx="2011680" cy="731610"/>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$ 15,000</a:t>
                    </a:r>
                  </a:p>
                </p:txBody>
              </p:sp>
            </p:grpSp>
          </p:grpSp>
        </p:grpSp>
        <p:grpSp>
          <p:nvGrpSpPr>
            <p:cNvPr id="52" name="Group 51">
              <a:extLst>
                <a:ext uri="{FF2B5EF4-FFF2-40B4-BE49-F238E27FC236}">
                  <a16:creationId xmlns:a16="http://schemas.microsoft.com/office/drawing/2014/main" id="{69DCCACF-914D-48DA-9087-75E254F189B2}"/>
                </a:ext>
              </a:extLst>
            </p:cNvPr>
            <p:cNvGrpSpPr/>
            <p:nvPr/>
          </p:nvGrpSpPr>
          <p:grpSpPr>
            <a:xfrm>
              <a:off x="457198" y="4064273"/>
              <a:ext cx="4130269" cy="1610140"/>
              <a:chOff x="6746101" y="2107155"/>
              <a:chExt cx="4130269" cy="1610140"/>
            </a:xfrm>
          </p:grpSpPr>
          <p:sp>
            <p:nvSpPr>
              <p:cNvPr id="28" name="Rectangle 27">
                <a:extLst>
                  <a:ext uri="{FF2B5EF4-FFF2-40B4-BE49-F238E27FC236}">
                    <a16:creationId xmlns:a16="http://schemas.microsoft.com/office/drawing/2014/main" id="{3D73763D-4809-4702-AC27-223DCCA6E06C}"/>
                  </a:ext>
                </a:extLst>
              </p:cNvPr>
              <p:cNvSpPr/>
              <p:nvPr/>
            </p:nvSpPr>
            <p:spPr>
              <a:xfrm>
                <a:off x="7801585" y="2107155"/>
                <a:ext cx="2019300" cy="377373"/>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b="1" dirty="0">
                    <a:solidFill>
                      <a:srgbClr val="000000"/>
                    </a:solidFill>
                    <a:latin typeface="Arial" panose="020B0604020202020204" pitchFamily="34" charset="0"/>
                    <a:cs typeface="Arial" panose="020B0604020202020204" pitchFamily="34" charset="0"/>
                  </a:rPr>
                  <a:t>Maximum Limit</a:t>
                </a:r>
              </a:p>
            </p:txBody>
          </p:sp>
          <p:grpSp>
            <p:nvGrpSpPr>
              <p:cNvPr id="39" name="Group 38">
                <a:extLst>
                  <a:ext uri="{FF2B5EF4-FFF2-40B4-BE49-F238E27FC236}">
                    <a16:creationId xmlns:a16="http://schemas.microsoft.com/office/drawing/2014/main" id="{1E034B3E-9BE8-4E2B-85FA-41A8653FF191}"/>
                  </a:ext>
                </a:extLst>
              </p:cNvPr>
              <p:cNvGrpSpPr/>
              <p:nvPr/>
            </p:nvGrpSpPr>
            <p:grpSpPr>
              <a:xfrm>
                <a:off x="6746101" y="3177701"/>
                <a:ext cx="4130269" cy="539594"/>
                <a:chOff x="6293419" y="2188365"/>
                <a:chExt cx="4130269" cy="731611"/>
              </a:xfrm>
            </p:grpSpPr>
            <p:sp>
              <p:nvSpPr>
                <p:cNvPr id="37" name="Rectangle 36">
                  <a:extLst>
                    <a:ext uri="{FF2B5EF4-FFF2-40B4-BE49-F238E27FC236}">
                      <a16:creationId xmlns:a16="http://schemas.microsoft.com/office/drawing/2014/main" id="{7A21F2EB-CEA0-45AC-987E-C1F27DF7F208}"/>
                    </a:ext>
                  </a:extLst>
                </p:cNvPr>
                <p:cNvSpPr/>
                <p:nvPr/>
              </p:nvSpPr>
              <p:spPr>
                <a:xfrm>
                  <a:off x="8412008" y="2188366"/>
                  <a:ext cx="2011680" cy="731610"/>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$ 75,000</a:t>
                  </a:r>
                </a:p>
              </p:txBody>
            </p:sp>
            <p:sp>
              <p:nvSpPr>
                <p:cNvPr id="38" name="Rectangle 37">
                  <a:extLst>
                    <a:ext uri="{FF2B5EF4-FFF2-40B4-BE49-F238E27FC236}">
                      <a16:creationId xmlns:a16="http://schemas.microsoft.com/office/drawing/2014/main" id="{A1B2858D-6D4C-4084-A281-70C309FAF368}"/>
                    </a:ext>
                  </a:extLst>
                </p:cNvPr>
                <p:cNvSpPr/>
                <p:nvPr/>
              </p:nvSpPr>
              <p:spPr>
                <a:xfrm>
                  <a:off x="6293419" y="2188365"/>
                  <a:ext cx="2011680" cy="731610"/>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Dependent</a:t>
                  </a:r>
                </a:p>
              </p:txBody>
            </p:sp>
          </p:grpSp>
          <p:sp>
            <p:nvSpPr>
              <p:cNvPr id="40" name="Rectangle 39">
                <a:extLst>
                  <a:ext uri="{FF2B5EF4-FFF2-40B4-BE49-F238E27FC236}">
                    <a16:creationId xmlns:a16="http://schemas.microsoft.com/office/drawing/2014/main" id="{7BFEB48E-4688-4A17-A68B-DC2537BA524E}"/>
                  </a:ext>
                </a:extLst>
              </p:cNvPr>
              <p:cNvSpPr/>
              <p:nvPr/>
            </p:nvSpPr>
            <p:spPr>
              <a:xfrm>
                <a:off x="7805395" y="2592812"/>
                <a:ext cx="2011680" cy="539593"/>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$ 2.5 million</a:t>
                </a:r>
              </a:p>
            </p:txBody>
          </p:sp>
        </p:grpSp>
      </p:grpSp>
      <p:graphicFrame>
        <p:nvGraphicFramePr>
          <p:cNvPr id="53" name="Table 52">
            <a:extLst>
              <a:ext uri="{FF2B5EF4-FFF2-40B4-BE49-F238E27FC236}">
                <a16:creationId xmlns:a16="http://schemas.microsoft.com/office/drawing/2014/main" id="{ABE36DED-82EF-4E71-983E-970B209AABDB}"/>
              </a:ext>
            </a:extLst>
          </p:cNvPr>
          <p:cNvGraphicFramePr>
            <a:graphicFrameLocks noGrp="1"/>
          </p:cNvGraphicFramePr>
          <p:nvPr>
            <p:extLst>
              <p:ext uri="{D42A27DB-BD31-4B8C-83A1-F6EECF244321}">
                <p14:modId xmlns:p14="http://schemas.microsoft.com/office/powerpoint/2010/main" val="805271268"/>
              </p:ext>
            </p:extLst>
          </p:nvPr>
        </p:nvGraphicFramePr>
        <p:xfrm>
          <a:off x="5359813" y="4122795"/>
          <a:ext cx="6594062" cy="1079085"/>
        </p:xfrm>
        <a:graphic>
          <a:graphicData uri="http://schemas.openxmlformats.org/drawingml/2006/table">
            <a:tbl>
              <a:tblPr firstRow="1" bandRow="1">
                <a:tableStyleId>{2D5ABB26-0587-4C30-8999-92F81FD0307C}</a:tableStyleId>
              </a:tblPr>
              <a:tblGrid>
                <a:gridCol w="2657910">
                  <a:extLst>
                    <a:ext uri="{9D8B030D-6E8A-4147-A177-3AD203B41FA5}">
                      <a16:colId xmlns:a16="http://schemas.microsoft.com/office/drawing/2014/main" val="797446782"/>
                    </a:ext>
                  </a:extLst>
                </a:gridCol>
                <a:gridCol w="3936152">
                  <a:extLst>
                    <a:ext uri="{9D8B030D-6E8A-4147-A177-3AD203B41FA5}">
                      <a16:colId xmlns:a16="http://schemas.microsoft.com/office/drawing/2014/main" val="1376032955"/>
                    </a:ext>
                  </a:extLst>
                </a:gridCol>
              </a:tblGrid>
              <a:tr h="492626">
                <a:tc>
                  <a:txBody>
                    <a:bodyPr/>
                    <a:lstStyle/>
                    <a:p>
                      <a:pPr marL="131763" lvl="1" indent="-130175" algn="ctr">
                        <a:spcBef>
                          <a:spcPct val="50000"/>
                        </a:spcBef>
                      </a:pPr>
                      <a:r>
                        <a:rPr lang="en-US" sz="1300" dirty="0">
                          <a:ea typeface="Arial Unicode MS"/>
                        </a:rPr>
                        <a:t>For ages 30 – 50</a:t>
                      </a:r>
                    </a:p>
                  </a:txBody>
                  <a:tcPr marL="51543" marR="51543" marT="27204" marB="27204" anchor="ctr">
                    <a:lnR w="762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28575">
                      <a:solidFill>
                        <a:srgbClr val="FFFFFF"/>
                      </a:solidFill>
                      <a:prstDash val="solid"/>
                    </a:lnB>
                    <a:solidFill>
                      <a:srgbClr val="F2F2F2"/>
                    </a:solidFill>
                  </a:tcPr>
                </a:tc>
                <a:tc>
                  <a:txBody>
                    <a:bodyPr/>
                    <a:lstStyle/>
                    <a:p>
                      <a:pPr marL="57150" lvl="1" indent="0" algn="ctr">
                        <a:spcBef>
                          <a:spcPct val="25000"/>
                        </a:spcBef>
                        <a:buFont typeface="Arial" panose="020B0604020202020204" pitchFamily="34" charset="0"/>
                        <a:buNone/>
                      </a:pPr>
                      <a:r>
                        <a:rPr lang="en-US" sz="1300" dirty="0"/>
                        <a:t>We can offer up to 15 times the annual income.</a:t>
                      </a:r>
                    </a:p>
                  </a:txBody>
                  <a:tcPr marL="51543" marR="51543" marT="27204" marB="27204" anchor="ctr">
                    <a:lnL w="762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w="28575">
                      <a:solidFill>
                        <a:srgbClr val="FFFFFF"/>
                      </a:solidFill>
                      <a:prstDash val="solid"/>
                    </a:lnB>
                    <a:solidFill>
                      <a:srgbClr val="F2F2F2"/>
                    </a:solidFill>
                  </a:tcPr>
                </a:tc>
                <a:extLst>
                  <a:ext uri="{0D108BD9-81ED-4DB2-BD59-A6C34878D82A}">
                    <a16:rowId xmlns:a16="http://schemas.microsoft.com/office/drawing/2014/main" val="1276529428"/>
                  </a:ext>
                </a:extLst>
              </a:tr>
              <a:tr h="586459">
                <a:tc>
                  <a:txBody>
                    <a:bodyPr/>
                    <a:lstStyle/>
                    <a:p>
                      <a:pPr marL="0" lvl="0" indent="-464893" algn="ctr">
                        <a:spcBef>
                          <a:spcPct val="50000"/>
                        </a:spcBef>
                      </a:pPr>
                      <a:r>
                        <a:rPr lang="en-US" sz="1300" dirty="0">
                          <a:ea typeface="Arial Unicode MS"/>
                        </a:rPr>
                        <a:t>For ages above 50</a:t>
                      </a:r>
                    </a:p>
                  </a:txBody>
                  <a:tcPr marL="51543" marR="51543" marT="27204" marB="27204" anchor="ctr">
                    <a:lnR w="76200">
                      <a:solidFill>
                        <a:srgbClr val="FFFFFF"/>
                      </a:solidFill>
                      <a:prstDash val="solid"/>
                    </a:lnR>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tc>
                  <a:txBody>
                    <a:bodyPr/>
                    <a:lstStyle/>
                    <a:p>
                      <a:pPr marL="57150" lvl="1" indent="0" algn="ctr">
                        <a:spcBef>
                          <a:spcPct val="25000"/>
                        </a:spcBef>
                        <a:buFont typeface="Arial" panose="020B0604020202020204" pitchFamily="34" charset="0"/>
                        <a:buNone/>
                      </a:pPr>
                      <a:r>
                        <a:rPr lang="en-US" sz="1300" dirty="0"/>
                        <a:t>We can offer up to 10 times the annual income.</a:t>
                      </a:r>
                    </a:p>
                  </a:txBody>
                  <a:tcPr marL="51543" marR="51543" marT="27204" marB="27204" anchor="ctr">
                    <a:lnL w="76200">
                      <a:solidFill>
                        <a:srgbClr val="FFFFFF"/>
                      </a:solidFill>
                      <a:prstDash val="solid"/>
                    </a:lnL>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390813510"/>
                  </a:ext>
                </a:extLst>
              </a:tr>
            </a:tbl>
          </a:graphicData>
        </a:graphic>
      </p:graphicFrame>
      <p:sp>
        <p:nvSpPr>
          <p:cNvPr id="54" name="Rectangle 53">
            <a:extLst>
              <a:ext uri="{FF2B5EF4-FFF2-40B4-BE49-F238E27FC236}">
                <a16:creationId xmlns:a16="http://schemas.microsoft.com/office/drawing/2014/main" id="{D7AA8CB9-8C2F-4F3E-B481-08A272D5A48F}"/>
              </a:ext>
            </a:extLst>
          </p:cNvPr>
          <p:cNvSpPr/>
          <p:nvPr/>
        </p:nvSpPr>
        <p:spPr>
          <a:xfrm>
            <a:off x="6192257" y="2058362"/>
            <a:ext cx="4929174" cy="377373"/>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b="1" dirty="0">
                <a:solidFill>
                  <a:srgbClr val="000000"/>
                </a:solidFill>
                <a:latin typeface="Arial" panose="020B0604020202020204" pitchFamily="34" charset="0"/>
                <a:cs typeface="Arial" panose="020B0604020202020204" pitchFamily="34" charset="0"/>
              </a:rPr>
              <a:t>Basic Eligibility: </a:t>
            </a:r>
            <a:r>
              <a:rPr lang="en-US" dirty="0">
                <a:solidFill>
                  <a:srgbClr val="000000"/>
                </a:solidFill>
                <a:latin typeface="Arial" panose="020B0604020202020204" pitchFamily="34" charset="0"/>
                <a:cs typeface="Arial" panose="020B0604020202020204" pitchFamily="34" charset="0"/>
              </a:rPr>
              <a:t>10 times the annual income</a:t>
            </a:r>
          </a:p>
        </p:txBody>
      </p:sp>
      <p:graphicFrame>
        <p:nvGraphicFramePr>
          <p:cNvPr id="2" name="Table 1">
            <a:extLst>
              <a:ext uri="{FF2B5EF4-FFF2-40B4-BE49-F238E27FC236}">
                <a16:creationId xmlns:a16="http://schemas.microsoft.com/office/drawing/2014/main" id="{3D6357C4-448D-4B19-B5C5-9EB67A037427}"/>
              </a:ext>
            </a:extLst>
          </p:cNvPr>
          <p:cNvGraphicFramePr>
            <a:graphicFrameLocks noGrp="1"/>
          </p:cNvGraphicFramePr>
          <p:nvPr>
            <p:extLst>
              <p:ext uri="{D42A27DB-BD31-4B8C-83A1-F6EECF244321}">
                <p14:modId xmlns:p14="http://schemas.microsoft.com/office/powerpoint/2010/main" val="1765258918"/>
              </p:ext>
            </p:extLst>
          </p:nvPr>
        </p:nvGraphicFramePr>
        <p:xfrm>
          <a:off x="5359813" y="3627404"/>
          <a:ext cx="6594062" cy="492626"/>
        </p:xfrm>
        <a:graphic>
          <a:graphicData uri="http://schemas.openxmlformats.org/drawingml/2006/table">
            <a:tbl>
              <a:tblPr firstRow="1" bandRow="1">
                <a:tableStyleId>{2D5ABB26-0587-4C30-8999-92F81FD0307C}</a:tableStyleId>
              </a:tblPr>
              <a:tblGrid>
                <a:gridCol w="2657910">
                  <a:extLst>
                    <a:ext uri="{9D8B030D-6E8A-4147-A177-3AD203B41FA5}">
                      <a16:colId xmlns:a16="http://schemas.microsoft.com/office/drawing/2014/main" val="1455257395"/>
                    </a:ext>
                  </a:extLst>
                </a:gridCol>
                <a:gridCol w="3936152">
                  <a:extLst>
                    <a:ext uri="{9D8B030D-6E8A-4147-A177-3AD203B41FA5}">
                      <a16:colId xmlns:a16="http://schemas.microsoft.com/office/drawing/2014/main" val="3172745066"/>
                    </a:ext>
                  </a:extLst>
                </a:gridCol>
              </a:tblGrid>
              <a:tr h="492626">
                <a:tc>
                  <a:txBody>
                    <a:bodyPr/>
                    <a:lstStyle/>
                    <a:p>
                      <a:pPr marL="131763" lvl="1" indent="-130175" algn="ctr">
                        <a:spcBef>
                          <a:spcPct val="50000"/>
                        </a:spcBef>
                      </a:pPr>
                      <a:r>
                        <a:rPr lang="en-US" sz="1300" dirty="0">
                          <a:ea typeface="Arial Unicode MS"/>
                        </a:rPr>
                        <a:t>For ages below 29</a:t>
                      </a:r>
                    </a:p>
                  </a:txBody>
                  <a:tcPr marL="51543" marR="51543" marT="27204" marB="27204" anchor="ctr">
                    <a:lnR w="762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28575">
                      <a:solidFill>
                        <a:srgbClr val="FFFFFF"/>
                      </a:solidFill>
                      <a:prstDash val="solid"/>
                    </a:lnB>
                    <a:solidFill>
                      <a:srgbClr val="F2F2F2"/>
                    </a:solidFill>
                  </a:tcPr>
                </a:tc>
                <a:tc>
                  <a:txBody>
                    <a:bodyPr/>
                    <a:lstStyle/>
                    <a:p>
                      <a:pPr marL="57150" lvl="1" indent="0" algn="ctr">
                        <a:spcBef>
                          <a:spcPct val="25000"/>
                        </a:spcBef>
                        <a:buFont typeface="Arial" panose="020B0604020202020204" pitchFamily="34" charset="0"/>
                        <a:buNone/>
                      </a:pPr>
                      <a:r>
                        <a:rPr lang="en-US" sz="1300" dirty="0"/>
                        <a:t>We can offer up to 10 times the annual income.</a:t>
                      </a:r>
                    </a:p>
                  </a:txBody>
                  <a:tcPr marL="51543" marR="51543" marT="27204" marB="27204" anchor="ctr">
                    <a:lnL w="762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w="28575">
                      <a:solidFill>
                        <a:srgbClr val="FFFFFF"/>
                      </a:solidFill>
                      <a:prstDash val="solid"/>
                    </a:lnB>
                    <a:solidFill>
                      <a:srgbClr val="F2F2F2"/>
                    </a:solidFill>
                  </a:tcPr>
                </a:tc>
                <a:extLst>
                  <a:ext uri="{0D108BD9-81ED-4DB2-BD59-A6C34878D82A}">
                    <a16:rowId xmlns:a16="http://schemas.microsoft.com/office/drawing/2014/main" val="3163678920"/>
                  </a:ext>
                </a:extLst>
              </a:tr>
            </a:tbl>
          </a:graphicData>
        </a:graphic>
      </p:graphicFrame>
      <p:graphicFrame>
        <p:nvGraphicFramePr>
          <p:cNvPr id="3" name="Table 2">
            <a:extLst>
              <a:ext uri="{FF2B5EF4-FFF2-40B4-BE49-F238E27FC236}">
                <a16:creationId xmlns:a16="http://schemas.microsoft.com/office/drawing/2014/main" id="{39AFF085-B189-4D94-BF42-7CE232FD56C8}"/>
              </a:ext>
            </a:extLst>
          </p:cNvPr>
          <p:cNvGraphicFramePr>
            <a:graphicFrameLocks noGrp="1"/>
          </p:cNvGraphicFramePr>
          <p:nvPr>
            <p:extLst>
              <p:ext uri="{D42A27DB-BD31-4B8C-83A1-F6EECF244321}">
                <p14:modId xmlns:p14="http://schemas.microsoft.com/office/powerpoint/2010/main" val="3526307944"/>
              </p:ext>
            </p:extLst>
          </p:nvPr>
        </p:nvGraphicFramePr>
        <p:xfrm>
          <a:off x="5359813" y="2974861"/>
          <a:ext cx="6594062" cy="630283"/>
        </p:xfrm>
        <a:graphic>
          <a:graphicData uri="http://schemas.openxmlformats.org/drawingml/2006/table">
            <a:tbl>
              <a:tblPr firstRow="1" bandRow="1">
                <a:tableStyleId>{2D5ABB26-0587-4C30-8999-92F81FD0307C}</a:tableStyleId>
              </a:tblPr>
              <a:tblGrid>
                <a:gridCol w="2657910">
                  <a:extLst>
                    <a:ext uri="{9D8B030D-6E8A-4147-A177-3AD203B41FA5}">
                      <a16:colId xmlns:a16="http://schemas.microsoft.com/office/drawing/2014/main" val="130216077"/>
                    </a:ext>
                  </a:extLst>
                </a:gridCol>
                <a:gridCol w="3936152">
                  <a:extLst>
                    <a:ext uri="{9D8B030D-6E8A-4147-A177-3AD203B41FA5}">
                      <a16:colId xmlns:a16="http://schemas.microsoft.com/office/drawing/2014/main" val="3140214823"/>
                    </a:ext>
                  </a:extLst>
                </a:gridCol>
              </a:tblGrid>
              <a:tr h="630283">
                <a:tc>
                  <a:txBody>
                    <a:bodyPr/>
                    <a:lstStyle/>
                    <a:p>
                      <a:pPr marL="0" lvl="0" indent="-464893" algn="ctr">
                        <a:spcBef>
                          <a:spcPct val="50000"/>
                        </a:spcBef>
                      </a:pPr>
                      <a:r>
                        <a:rPr lang="en-US" sz="1300" dirty="0">
                          <a:ea typeface="Arial Unicode MS"/>
                        </a:rPr>
                        <a:t>Young applicants, under age 26</a:t>
                      </a:r>
                    </a:p>
                  </a:txBody>
                  <a:tcPr marL="51543" marR="51543" marT="27204" marB="27204" anchor="ctr">
                    <a:lnR w="76200" cap="flat" cmpd="sng" algn="ctr">
                      <a:solidFill>
                        <a:srgbClr val="FFFFFF"/>
                      </a:solidFill>
                      <a:prstDash val="solid"/>
                      <a:round/>
                      <a:headEnd type="none" w="med" len="med"/>
                      <a:tailEnd type="none" w="med" len="med"/>
                    </a:lnR>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tc>
                  <a:txBody>
                    <a:bodyPr/>
                    <a:lstStyle/>
                    <a:p>
                      <a:pPr marL="57150" lvl="1" indent="0" algn="ctr">
                        <a:spcBef>
                          <a:spcPct val="25000"/>
                        </a:spcBef>
                        <a:buFont typeface="Arial" panose="020B0604020202020204" pitchFamily="34" charset="0"/>
                        <a:buNone/>
                      </a:pPr>
                      <a:r>
                        <a:rPr lang="en-US" sz="1300" dirty="0"/>
                        <a:t>We can offer a maximum coverage of $ 250,000.</a:t>
                      </a:r>
                    </a:p>
                  </a:txBody>
                  <a:tcPr marL="51543" marR="51543" marT="27204" marB="27204" anchor="ctr">
                    <a:lnL w="76200" cap="flat" cmpd="sng" algn="ctr">
                      <a:solidFill>
                        <a:srgbClr val="FFFFFF"/>
                      </a:solidFill>
                      <a:prstDash val="solid"/>
                      <a:round/>
                      <a:headEnd type="none" w="med" len="med"/>
                      <a:tailEnd type="none" w="med" len="med"/>
                    </a:lnL>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412013974"/>
                  </a:ext>
                </a:extLst>
              </a:tr>
            </a:tbl>
          </a:graphicData>
        </a:graphic>
      </p:graphicFrame>
    </p:spTree>
    <p:extLst>
      <p:ext uri="{BB962C8B-B14F-4D97-AF65-F5344CB8AC3E}">
        <p14:creationId xmlns:p14="http://schemas.microsoft.com/office/powerpoint/2010/main" val="17664013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p>
            <a:r>
              <a:rPr lang="en-US" dirty="0">
                <a:latin typeface="Georgia Bold" panose="02040802050405020203" pitchFamily="18" charset="0"/>
              </a:rPr>
              <a:t>Conditions</a:t>
            </a:r>
          </a:p>
        </p:txBody>
      </p:sp>
      <p:grpSp>
        <p:nvGrpSpPr>
          <p:cNvPr id="19" name="Group 18">
            <a:extLst>
              <a:ext uri="{FF2B5EF4-FFF2-40B4-BE49-F238E27FC236}">
                <a16:creationId xmlns:a16="http://schemas.microsoft.com/office/drawing/2014/main" id="{21BDF50B-6BD5-46FD-9355-FC0A26DAFDB3}"/>
              </a:ext>
            </a:extLst>
          </p:cNvPr>
          <p:cNvGrpSpPr/>
          <p:nvPr/>
        </p:nvGrpSpPr>
        <p:grpSpPr>
          <a:xfrm>
            <a:off x="1639929" y="1987890"/>
            <a:ext cx="8908966" cy="2831364"/>
            <a:chOff x="1967580" y="1923722"/>
            <a:chExt cx="8908966" cy="2831364"/>
          </a:xfrm>
        </p:grpSpPr>
        <p:grpSp>
          <p:nvGrpSpPr>
            <p:cNvPr id="18" name="Group 17">
              <a:extLst>
                <a:ext uri="{FF2B5EF4-FFF2-40B4-BE49-F238E27FC236}">
                  <a16:creationId xmlns:a16="http://schemas.microsoft.com/office/drawing/2014/main" id="{0ACE756D-AC4A-45FB-8549-540C16D01569}"/>
                </a:ext>
              </a:extLst>
            </p:cNvPr>
            <p:cNvGrpSpPr/>
            <p:nvPr/>
          </p:nvGrpSpPr>
          <p:grpSpPr>
            <a:xfrm>
              <a:off x="1967580" y="1923722"/>
              <a:ext cx="8908966" cy="1066667"/>
              <a:chOff x="1967580" y="1923722"/>
              <a:chExt cx="8908966" cy="1066667"/>
            </a:xfrm>
          </p:grpSpPr>
          <p:sp>
            <p:nvSpPr>
              <p:cNvPr id="6" name="Content Placeholder 2">
                <a:extLst>
                  <a:ext uri="{FF2B5EF4-FFF2-40B4-BE49-F238E27FC236}">
                    <a16:creationId xmlns:a16="http://schemas.microsoft.com/office/drawing/2014/main" id="{69DE737F-1867-4F33-A317-9A2F4557F802}"/>
                  </a:ext>
                </a:extLst>
              </p:cNvPr>
              <p:cNvSpPr txBox="1">
                <a:spLocks/>
              </p:cNvSpPr>
              <p:nvPr/>
            </p:nvSpPr>
            <p:spPr>
              <a:xfrm>
                <a:off x="3506293" y="2091250"/>
                <a:ext cx="7370253" cy="731610"/>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spcAft>
                    <a:spcPts val="300"/>
                  </a:spcAft>
                  <a:buClr>
                    <a:srgbClr val="000000"/>
                  </a:buClr>
                  <a:defRPr/>
                </a:pPr>
                <a:r>
                  <a:rPr lang="en-US" sz="1600" kern="0" dirty="0">
                    <a:solidFill>
                      <a:srgbClr val="000000"/>
                    </a:solidFill>
                    <a:latin typeface="Arial" panose="020B0604020202020204" pitchFamily="34" charset="0"/>
                    <a:ea typeface="+mn-ea"/>
                    <a:cs typeface="Arial" panose="020B0604020202020204" pitchFamily="34" charset="0"/>
                  </a:rPr>
                  <a:t>Coverage for housewives should not exceed that of the breadwinner, maximum limited to $ 250,000</a:t>
                </a:r>
              </a:p>
            </p:txBody>
          </p:sp>
          <p:pic>
            <p:nvPicPr>
              <p:cNvPr id="8" name="Picture 7">
                <a:extLst>
                  <a:ext uri="{FF2B5EF4-FFF2-40B4-BE49-F238E27FC236}">
                    <a16:creationId xmlns:a16="http://schemas.microsoft.com/office/drawing/2014/main" id="{95F71519-0116-4319-9E40-96668E10B6C5}"/>
                  </a:ext>
                </a:extLst>
              </p:cNvPr>
              <p:cNvPicPr>
                <a:picLocks noChangeAspect="1"/>
              </p:cNvPicPr>
              <p:nvPr/>
            </p:nvPicPr>
            <p:blipFill>
              <a:blip r:embed="rId2"/>
              <a:stretch>
                <a:fillRect/>
              </a:stretch>
            </p:blipFill>
            <p:spPr>
              <a:xfrm>
                <a:off x="1967580" y="1923722"/>
                <a:ext cx="809524" cy="1066667"/>
              </a:xfrm>
              <a:prstGeom prst="rect">
                <a:avLst/>
              </a:prstGeom>
            </p:spPr>
          </p:pic>
          <p:grpSp>
            <p:nvGrpSpPr>
              <p:cNvPr id="11" name="Group 10">
                <a:extLst>
                  <a:ext uri="{FF2B5EF4-FFF2-40B4-BE49-F238E27FC236}">
                    <a16:creationId xmlns:a16="http://schemas.microsoft.com/office/drawing/2014/main" id="{4CA53079-99BB-45BB-8FC8-C97FC8AFE175}"/>
                  </a:ext>
                </a:extLst>
              </p:cNvPr>
              <p:cNvGrpSpPr/>
              <p:nvPr/>
            </p:nvGrpSpPr>
            <p:grpSpPr>
              <a:xfrm>
                <a:off x="2873356" y="2091295"/>
                <a:ext cx="501746" cy="731520"/>
                <a:chOff x="4415694" y="2552333"/>
                <a:chExt cx="501746" cy="731520"/>
              </a:xfrm>
            </p:grpSpPr>
            <p:cxnSp>
              <p:nvCxnSpPr>
                <p:cNvPr id="12" name="Straight Connector 11">
                  <a:extLst>
                    <a:ext uri="{FF2B5EF4-FFF2-40B4-BE49-F238E27FC236}">
                      <a16:creationId xmlns:a16="http://schemas.microsoft.com/office/drawing/2014/main" id="{A83C934C-EF43-49B7-AE80-F4E2BBDCF7E8}"/>
                    </a:ext>
                  </a:extLst>
                </p:cNvPr>
                <p:cNvCxnSpPr>
                  <a:cxnSpLocks/>
                </p:cNvCxnSpPr>
                <p:nvPr/>
              </p:nvCxnSpPr>
              <p:spPr>
                <a:xfrm>
                  <a:off x="4917440" y="2552333"/>
                  <a:ext cx="0" cy="731520"/>
                </a:xfrm>
                <a:prstGeom prst="line">
                  <a:avLst/>
                </a:prstGeom>
                <a:noFill/>
                <a:ln w="31750" cap="flat" cmpd="sng" algn="ctr">
                  <a:solidFill>
                    <a:srgbClr val="A4CE4E"/>
                  </a:solidFill>
                  <a:prstDash val="solid"/>
                </a:ln>
                <a:effectLst/>
              </p:spPr>
            </p:cxnSp>
            <p:cxnSp>
              <p:nvCxnSpPr>
                <p:cNvPr id="13" name="Straight Connector 12">
                  <a:extLst>
                    <a:ext uri="{FF2B5EF4-FFF2-40B4-BE49-F238E27FC236}">
                      <a16:creationId xmlns:a16="http://schemas.microsoft.com/office/drawing/2014/main" id="{84BA35E3-2BC5-40F1-B69C-B28D610F262E}"/>
                    </a:ext>
                  </a:extLst>
                </p:cNvPr>
                <p:cNvCxnSpPr>
                  <a:cxnSpLocks/>
                </p:cNvCxnSpPr>
                <p:nvPr/>
              </p:nvCxnSpPr>
              <p:spPr>
                <a:xfrm flipH="1">
                  <a:off x="4415694" y="2918093"/>
                  <a:ext cx="501746" cy="0"/>
                </a:xfrm>
                <a:prstGeom prst="line">
                  <a:avLst/>
                </a:prstGeom>
                <a:noFill/>
                <a:ln w="31750" cap="flat" cmpd="sng" algn="ctr">
                  <a:solidFill>
                    <a:srgbClr val="A4CE4E"/>
                  </a:solidFill>
                  <a:prstDash val="solid"/>
                </a:ln>
                <a:effectLst/>
              </p:spPr>
            </p:cxnSp>
          </p:grpSp>
        </p:grpSp>
        <p:grpSp>
          <p:nvGrpSpPr>
            <p:cNvPr id="17" name="Group 16">
              <a:extLst>
                <a:ext uri="{FF2B5EF4-FFF2-40B4-BE49-F238E27FC236}">
                  <a16:creationId xmlns:a16="http://schemas.microsoft.com/office/drawing/2014/main" id="{ED255F46-6247-40AA-95FD-359D7C24BA6B}"/>
                </a:ext>
              </a:extLst>
            </p:cNvPr>
            <p:cNvGrpSpPr/>
            <p:nvPr/>
          </p:nvGrpSpPr>
          <p:grpSpPr>
            <a:xfrm>
              <a:off x="1967580" y="3688419"/>
              <a:ext cx="8908966" cy="1066667"/>
              <a:chOff x="1967580" y="3688419"/>
              <a:chExt cx="8908966" cy="1066667"/>
            </a:xfrm>
          </p:grpSpPr>
          <p:sp>
            <p:nvSpPr>
              <p:cNvPr id="9" name="Content Placeholder 2">
                <a:extLst>
                  <a:ext uri="{FF2B5EF4-FFF2-40B4-BE49-F238E27FC236}">
                    <a16:creationId xmlns:a16="http://schemas.microsoft.com/office/drawing/2014/main" id="{AAA95B69-8069-4007-B8BF-B38E01722C8E}"/>
                  </a:ext>
                </a:extLst>
              </p:cNvPr>
              <p:cNvSpPr txBox="1">
                <a:spLocks/>
              </p:cNvSpPr>
              <p:nvPr/>
            </p:nvSpPr>
            <p:spPr>
              <a:xfrm>
                <a:off x="3506293" y="3855947"/>
                <a:ext cx="7370253" cy="731610"/>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spcAft>
                    <a:spcPts val="300"/>
                  </a:spcAft>
                  <a:buClr>
                    <a:srgbClr val="000000"/>
                  </a:buClr>
                  <a:defRPr/>
                </a:pPr>
                <a:r>
                  <a:rPr lang="en-US" sz="1600" kern="0" dirty="0">
                    <a:solidFill>
                      <a:srgbClr val="000000"/>
                    </a:solidFill>
                    <a:latin typeface="Arial" panose="020B0604020202020204" pitchFamily="34" charset="0"/>
                    <a:ea typeface="+mn-ea"/>
                    <a:cs typeface="Arial" panose="020B0604020202020204" pitchFamily="34" charset="0"/>
                  </a:rPr>
                  <a:t>Students age 18 and above can be offered maximum $ 100,000 Circle 1</a:t>
                </a:r>
              </a:p>
            </p:txBody>
          </p:sp>
          <p:pic>
            <p:nvPicPr>
              <p:cNvPr id="10" name="Picture 9">
                <a:extLst>
                  <a:ext uri="{FF2B5EF4-FFF2-40B4-BE49-F238E27FC236}">
                    <a16:creationId xmlns:a16="http://schemas.microsoft.com/office/drawing/2014/main" id="{747CC9A6-7F4D-43CE-AFF4-F3E8964A146B}"/>
                  </a:ext>
                </a:extLst>
              </p:cNvPr>
              <p:cNvPicPr>
                <a:picLocks noChangeAspect="1"/>
              </p:cNvPicPr>
              <p:nvPr/>
            </p:nvPicPr>
            <p:blipFill>
              <a:blip r:embed="rId2"/>
              <a:stretch>
                <a:fillRect/>
              </a:stretch>
            </p:blipFill>
            <p:spPr>
              <a:xfrm>
                <a:off x="1967580" y="3688419"/>
                <a:ext cx="809524" cy="1066667"/>
              </a:xfrm>
              <a:prstGeom prst="rect">
                <a:avLst/>
              </a:prstGeom>
            </p:spPr>
          </p:pic>
          <p:grpSp>
            <p:nvGrpSpPr>
              <p:cNvPr id="14" name="Group 13">
                <a:extLst>
                  <a:ext uri="{FF2B5EF4-FFF2-40B4-BE49-F238E27FC236}">
                    <a16:creationId xmlns:a16="http://schemas.microsoft.com/office/drawing/2014/main" id="{A633C06D-3D36-4AF6-A909-29F20E4B8EF4}"/>
                  </a:ext>
                </a:extLst>
              </p:cNvPr>
              <p:cNvGrpSpPr/>
              <p:nvPr/>
            </p:nvGrpSpPr>
            <p:grpSpPr>
              <a:xfrm>
                <a:off x="2890825" y="3855992"/>
                <a:ext cx="501746" cy="731520"/>
                <a:chOff x="4415694" y="2552333"/>
                <a:chExt cx="501746" cy="731520"/>
              </a:xfrm>
            </p:grpSpPr>
            <p:cxnSp>
              <p:nvCxnSpPr>
                <p:cNvPr id="15" name="Straight Connector 14">
                  <a:extLst>
                    <a:ext uri="{FF2B5EF4-FFF2-40B4-BE49-F238E27FC236}">
                      <a16:creationId xmlns:a16="http://schemas.microsoft.com/office/drawing/2014/main" id="{487AC6A1-A453-47EA-B7FB-929DFA5457CB}"/>
                    </a:ext>
                  </a:extLst>
                </p:cNvPr>
                <p:cNvCxnSpPr>
                  <a:cxnSpLocks/>
                </p:cNvCxnSpPr>
                <p:nvPr/>
              </p:nvCxnSpPr>
              <p:spPr>
                <a:xfrm>
                  <a:off x="4917440" y="2552333"/>
                  <a:ext cx="0" cy="731520"/>
                </a:xfrm>
                <a:prstGeom prst="line">
                  <a:avLst/>
                </a:prstGeom>
                <a:noFill/>
                <a:ln w="31750" cap="flat" cmpd="sng" algn="ctr">
                  <a:solidFill>
                    <a:srgbClr val="A4CE4E"/>
                  </a:solidFill>
                  <a:prstDash val="solid"/>
                </a:ln>
                <a:effectLst/>
              </p:spPr>
            </p:cxnSp>
            <p:cxnSp>
              <p:nvCxnSpPr>
                <p:cNvPr id="16" name="Straight Connector 15">
                  <a:extLst>
                    <a:ext uri="{FF2B5EF4-FFF2-40B4-BE49-F238E27FC236}">
                      <a16:creationId xmlns:a16="http://schemas.microsoft.com/office/drawing/2014/main" id="{7DFFB332-E125-467B-A415-7599C5AF1F7B}"/>
                    </a:ext>
                  </a:extLst>
                </p:cNvPr>
                <p:cNvCxnSpPr>
                  <a:cxnSpLocks/>
                </p:cNvCxnSpPr>
                <p:nvPr/>
              </p:nvCxnSpPr>
              <p:spPr>
                <a:xfrm flipH="1">
                  <a:off x="4415694" y="2918093"/>
                  <a:ext cx="501746" cy="0"/>
                </a:xfrm>
                <a:prstGeom prst="line">
                  <a:avLst/>
                </a:prstGeom>
                <a:noFill/>
                <a:ln w="31750" cap="flat" cmpd="sng" algn="ctr">
                  <a:solidFill>
                    <a:srgbClr val="A4CE4E"/>
                  </a:solidFill>
                  <a:prstDash val="solid"/>
                </a:ln>
                <a:effectLst/>
              </p:spPr>
            </p:cxnSp>
          </p:grpSp>
        </p:grpSp>
      </p:grpSp>
    </p:spTree>
    <p:extLst>
      <p:ext uri="{BB962C8B-B14F-4D97-AF65-F5344CB8AC3E}">
        <p14:creationId xmlns:p14="http://schemas.microsoft.com/office/powerpoint/2010/main" val="2586171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454896" cy="473242"/>
          </a:xfrm>
        </p:spPr>
        <p:txBody>
          <a:bodyPr vert="horz" lIns="0" tIns="0" rIns="0" bIns="0" rtlCol="0" anchor="t">
            <a:noAutofit/>
          </a:bodyPr>
          <a:lstStyle/>
          <a:p>
            <a:r>
              <a:rPr lang="en-US" dirty="0">
                <a:latin typeface="Georgia Bold" panose="02040802050405020203" pitchFamily="18" charset="0"/>
              </a:rPr>
              <a:t>Occupational Classification</a:t>
            </a:r>
          </a:p>
        </p:txBody>
      </p:sp>
      <p:grpSp>
        <p:nvGrpSpPr>
          <p:cNvPr id="46" name="Group 45">
            <a:extLst>
              <a:ext uri="{FF2B5EF4-FFF2-40B4-BE49-F238E27FC236}">
                <a16:creationId xmlns:a16="http://schemas.microsoft.com/office/drawing/2014/main" id="{86356E42-17A4-4DF9-ADE6-2FFA1C5A5A16}"/>
              </a:ext>
            </a:extLst>
          </p:cNvPr>
          <p:cNvGrpSpPr/>
          <p:nvPr/>
        </p:nvGrpSpPr>
        <p:grpSpPr>
          <a:xfrm>
            <a:off x="1389976" y="1763541"/>
            <a:ext cx="9408873" cy="3256691"/>
            <a:chOff x="1282520" y="1506869"/>
            <a:chExt cx="9408873" cy="3256691"/>
          </a:xfrm>
        </p:grpSpPr>
        <p:cxnSp>
          <p:nvCxnSpPr>
            <p:cNvPr id="5" name="Connector: Elbow 4">
              <a:extLst>
                <a:ext uri="{FF2B5EF4-FFF2-40B4-BE49-F238E27FC236}">
                  <a16:creationId xmlns:a16="http://schemas.microsoft.com/office/drawing/2014/main" id="{8D724E33-B2B9-4E7E-982C-2D9E0060FFFA}"/>
                </a:ext>
              </a:extLst>
            </p:cNvPr>
            <p:cNvCxnSpPr>
              <a:cxnSpLocks/>
              <a:stCxn id="6" idx="2"/>
              <a:endCxn id="7" idx="0"/>
            </p:cNvCxnSpPr>
            <p:nvPr/>
          </p:nvCxnSpPr>
          <p:spPr>
            <a:xfrm rot="5400000">
              <a:off x="3614783" y="871522"/>
              <a:ext cx="920729" cy="3809217"/>
            </a:xfrm>
            <a:prstGeom prst="bentConnector3">
              <a:avLst/>
            </a:prstGeom>
            <a:ln w="25400" cmpd="sng">
              <a:solidFill>
                <a:srgbClr val="75787B"/>
              </a:solidFill>
              <a:tailEnd type="triangle"/>
            </a:ln>
          </p:spPr>
          <p:style>
            <a:lnRef idx="1">
              <a:schemeClr val="accent1"/>
            </a:lnRef>
            <a:fillRef idx="0">
              <a:schemeClr val="accent1"/>
            </a:fillRef>
            <a:effectRef idx="0">
              <a:schemeClr val="accent1"/>
            </a:effectRef>
            <a:fontRef idx="minor">
              <a:schemeClr val="tx1"/>
            </a:fontRef>
          </p:style>
        </p:cxnSp>
        <p:sp>
          <p:nvSpPr>
            <p:cNvPr id="6" name="Title 3">
              <a:extLst>
                <a:ext uri="{FF2B5EF4-FFF2-40B4-BE49-F238E27FC236}">
                  <a16:creationId xmlns:a16="http://schemas.microsoft.com/office/drawing/2014/main" id="{EBAC82F6-CC0F-4883-A250-F11EBB036EBB}"/>
                </a:ext>
              </a:extLst>
            </p:cNvPr>
            <p:cNvSpPr txBox="1">
              <a:spLocks/>
            </p:cNvSpPr>
            <p:nvPr/>
          </p:nvSpPr>
          <p:spPr>
            <a:xfrm>
              <a:off x="4435590" y="1506869"/>
              <a:ext cx="3088330" cy="808897"/>
            </a:xfrm>
            <a:prstGeom prst="rect">
              <a:avLst/>
            </a:prstGeom>
            <a:solidFill>
              <a:srgbClr val="0090DA">
                <a:alpha val="90000"/>
              </a:srgbClr>
            </a:solidFill>
          </p:spPr>
          <p:txBody>
            <a:bodyPr vert="horz" lIns="0" tIns="0" rIns="0" bIns="0" rtlCol="0" anchor="ctr">
              <a:noAutofit/>
            </a:bodyPr>
            <a:lstStyle>
              <a:lvl1pPr algn="l" defTabSz="1282830" rtl="0" eaLnBrk="1" latinLnBrk="0" hangingPunct="1">
                <a:lnSpc>
                  <a:spcPct val="100000"/>
                </a:lnSpc>
                <a:spcBef>
                  <a:spcPct val="0"/>
                </a:spcBef>
                <a:buNone/>
                <a:defRPr sz="4500" kern="1200" spc="-64">
                  <a:solidFill>
                    <a:schemeClr val="tx1"/>
                  </a:solidFill>
                  <a:latin typeface="+mn-lt"/>
                  <a:ea typeface="+mj-ea"/>
                  <a:cs typeface="+mj-cs"/>
                </a:defRPr>
              </a:lvl1pPr>
            </a:lstStyle>
            <a:p>
              <a:pPr lvl="0" algn="ctr" defTabSz="567701">
                <a:lnSpc>
                  <a:spcPct val="90000"/>
                </a:lnSpc>
                <a:defRPr/>
              </a:pPr>
              <a:r>
                <a:rPr lang="en-US" sz="1600" b="1" spc="0" dirty="0">
                  <a:solidFill>
                    <a:srgbClr val="FFFFFF"/>
                  </a:solidFill>
                  <a:latin typeface="Arial" panose="020B0604020202020204" pitchFamily="34" charset="0"/>
                  <a:ea typeface="Arial" charset="0"/>
                  <a:cs typeface="Arial" panose="020B0604020202020204" pitchFamily="34" charset="0"/>
                </a:rPr>
                <a:t>Occupational Classification</a:t>
              </a:r>
            </a:p>
          </p:txBody>
        </p:sp>
        <p:cxnSp>
          <p:nvCxnSpPr>
            <p:cNvPr id="16" name="Connector: Elbow 15">
              <a:extLst>
                <a:ext uri="{FF2B5EF4-FFF2-40B4-BE49-F238E27FC236}">
                  <a16:creationId xmlns:a16="http://schemas.microsoft.com/office/drawing/2014/main" id="{997BA1BB-3BAB-4886-A58D-6B8C48ADB5C0}"/>
                </a:ext>
              </a:extLst>
            </p:cNvPr>
            <p:cNvCxnSpPr>
              <a:cxnSpLocks/>
              <a:stCxn id="6" idx="2"/>
              <a:endCxn id="11" idx="0"/>
            </p:cNvCxnSpPr>
            <p:nvPr/>
          </p:nvCxnSpPr>
          <p:spPr>
            <a:xfrm rot="5400000">
              <a:off x="4932520" y="2189259"/>
              <a:ext cx="920729" cy="1173743"/>
            </a:xfrm>
            <a:prstGeom prst="bentConnector3">
              <a:avLst>
                <a:gd name="adj1" fmla="val 50000"/>
              </a:avLst>
            </a:prstGeom>
            <a:ln w="25400" cmpd="sng">
              <a:solidFill>
                <a:srgbClr val="75787B"/>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or: Elbow 18">
              <a:extLst>
                <a:ext uri="{FF2B5EF4-FFF2-40B4-BE49-F238E27FC236}">
                  <a16:creationId xmlns:a16="http://schemas.microsoft.com/office/drawing/2014/main" id="{E2A62346-6ED0-46C9-AFBE-EE032EA89337}"/>
                </a:ext>
              </a:extLst>
            </p:cNvPr>
            <p:cNvCxnSpPr>
              <a:cxnSpLocks/>
              <a:stCxn id="6" idx="2"/>
              <a:endCxn id="14" idx="0"/>
            </p:cNvCxnSpPr>
            <p:nvPr/>
          </p:nvCxnSpPr>
          <p:spPr>
            <a:xfrm rot="16200000" flipH="1">
              <a:off x="6250257" y="2045264"/>
              <a:ext cx="920729" cy="1461732"/>
            </a:xfrm>
            <a:prstGeom prst="bentConnector3">
              <a:avLst>
                <a:gd name="adj1" fmla="val 50000"/>
              </a:avLst>
            </a:prstGeom>
            <a:ln w="25400" cmpd="sng">
              <a:solidFill>
                <a:srgbClr val="75787B"/>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1A91223B-1B82-4E4B-99EC-101E46B17F2A}"/>
                </a:ext>
              </a:extLst>
            </p:cNvPr>
            <p:cNvCxnSpPr>
              <a:cxnSpLocks/>
              <a:stCxn id="6" idx="2"/>
              <a:endCxn id="15" idx="0"/>
            </p:cNvCxnSpPr>
            <p:nvPr/>
          </p:nvCxnSpPr>
          <p:spPr>
            <a:xfrm rot="16200000" flipH="1">
              <a:off x="7427892" y="867629"/>
              <a:ext cx="920729" cy="3817002"/>
            </a:xfrm>
            <a:prstGeom prst="bentConnector3">
              <a:avLst>
                <a:gd name="adj1" fmla="val 50000"/>
              </a:avLst>
            </a:prstGeom>
            <a:ln w="25400" cmpd="sng">
              <a:solidFill>
                <a:srgbClr val="75787B"/>
              </a:solidFill>
              <a:tailEnd type="triangle"/>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95262B7A-9FD5-403E-94A8-9BE7E96D710A}"/>
                </a:ext>
              </a:extLst>
            </p:cNvPr>
            <p:cNvGrpSpPr/>
            <p:nvPr/>
          </p:nvGrpSpPr>
          <p:grpSpPr>
            <a:xfrm>
              <a:off x="1282520" y="3236495"/>
              <a:ext cx="1776036" cy="1214060"/>
              <a:chOff x="1282520" y="3236495"/>
              <a:chExt cx="1776036" cy="1214060"/>
            </a:xfrm>
          </p:grpSpPr>
          <p:sp>
            <p:nvSpPr>
              <p:cNvPr id="7" name="Title 3">
                <a:extLst>
                  <a:ext uri="{FF2B5EF4-FFF2-40B4-BE49-F238E27FC236}">
                    <a16:creationId xmlns:a16="http://schemas.microsoft.com/office/drawing/2014/main" id="{D7A18957-03D5-4C24-9125-FE2D66F7202D}"/>
                  </a:ext>
                </a:extLst>
              </p:cNvPr>
              <p:cNvSpPr txBox="1">
                <a:spLocks/>
              </p:cNvSpPr>
              <p:nvPr/>
            </p:nvSpPr>
            <p:spPr>
              <a:xfrm>
                <a:off x="1282520" y="3236495"/>
                <a:ext cx="1776036" cy="808897"/>
              </a:xfrm>
              <a:prstGeom prst="rect">
                <a:avLst/>
              </a:prstGeom>
              <a:solidFill>
                <a:srgbClr val="0061A0">
                  <a:alpha val="90000"/>
                </a:srgbClr>
              </a:solidFill>
            </p:spPr>
            <p:txBody>
              <a:bodyPr vert="horz" lIns="0" tIns="0" rIns="0" bIns="0" rtlCol="0" anchor="ctr">
                <a:noAutofit/>
              </a:bodyPr>
              <a:lstStyle>
                <a:lvl1pPr algn="l" defTabSz="1282830" rtl="0" eaLnBrk="1" latinLnBrk="0" hangingPunct="1">
                  <a:lnSpc>
                    <a:spcPct val="100000"/>
                  </a:lnSpc>
                  <a:spcBef>
                    <a:spcPct val="0"/>
                  </a:spcBef>
                  <a:buNone/>
                  <a:defRPr sz="4500" kern="1200" spc="-64">
                    <a:solidFill>
                      <a:schemeClr val="tx1"/>
                    </a:solidFill>
                    <a:latin typeface="+mn-lt"/>
                    <a:ea typeface="+mj-ea"/>
                    <a:cs typeface="+mj-cs"/>
                  </a:defRPr>
                </a:lvl1pPr>
              </a:lstStyle>
              <a:p>
                <a:pPr lvl="0" algn="ctr" defTabSz="567701">
                  <a:lnSpc>
                    <a:spcPct val="90000"/>
                  </a:lnSpc>
                  <a:defRPr/>
                </a:pPr>
                <a:r>
                  <a:rPr lang="en-US" sz="1600" b="1" spc="0" dirty="0">
                    <a:solidFill>
                      <a:srgbClr val="FFFFFF"/>
                    </a:solidFill>
                    <a:latin typeface="Arial" panose="020B0604020202020204" pitchFamily="34" charset="0"/>
                    <a:ea typeface="Arial" charset="0"/>
                    <a:cs typeface="Arial" panose="020B0604020202020204" pitchFamily="34" charset="0"/>
                  </a:rPr>
                  <a:t>Class A</a:t>
                </a:r>
                <a:endParaRPr lang="en-US" sz="1600" spc="0" dirty="0">
                  <a:solidFill>
                    <a:srgbClr val="FFFFFF"/>
                  </a:solidFill>
                  <a:latin typeface="Arial" panose="020B0604020202020204" pitchFamily="34" charset="0"/>
                  <a:ea typeface="Arial" charset="0"/>
                  <a:cs typeface="Arial" panose="020B0604020202020204" pitchFamily="34" charset="0"/>
                </a:endParaRPr>
              </a:p>
            </p:txBody>
          </p:sp>
          <p:sp>
            <p:nvSpPr>
              <p:cNvPr id="25" name="Rectangle 24">
                <a:extLst>
                  <a:ext uri="{FF2B5EF4-FFF2-40B4-BE49-F238E27FC236}">
                    <a16:creationId xmlns:a16="http://schemas.microsoft.com/office/drawing/2014/main" id="{F6BB188D-9224-45B2-B637-A0E05DD6F91B}"/>
                  </a:ext>
                </a:extLst>
              </p:cNvPr>
              <p:cNvSpPr/>
              <p:nvPr/>
            </p:nvSpPr>
            <p:spPr>
              <a:xfrm>
                <a:off x="1292990" y="4112001"/>
                <a:ext cx="1755096" cy="338554"/>
              </a:xfrm>
              <a:prstGeom prst="rect">
                <a:avLst/>
              </a:prstGeom>
            </p:spPr>
            <p:txBody>
              <a:bodyPr wrap="none">
                <a:spAutoFit/>
              </a:bodyPr>
              <a:lstStyle/>
              <a:p>
                <a:pPr algn="ctr"/>
                <a:r>
                  <a:rPr lang="en-US" altLang="en-US" sz="1600" dirty="0">
                    <a:latin typeface="Arial" panose="020B0604020202020204" pitchFamily="34" charset="0"/>
                    <a:cs typeface="Arial" panose="020B0604020202020204" pitchFamily="34" charset="0"/>
                  </a:rPr>
                  <a:t>Office duties only</a:t>
                </a:r>
                <a:endParaRPr lang="en-US" sz="1600" dirty="0">
                  <a:latin typeface="Arial" panose="020B0604020202020204" pitchFamily="34" charset="0"/>
                  <a:cs typeface="Arial" panose="020B0604020202020204" pitchFamily="34" charset="0"/>
                </a:endParaRPr>
              </a:p>
            </p:txBody>
          </p:sp>
        </p:grpSp>
        <p:grpSp>
          <p:nvGrpSpPr>
            <p:cNvPr id="42" name="Group 41">
              <a:extLst>
                <a:ext uri="{FF2B5EF4-FFF2-40B4-BE49-F238E27FC236}">
                  <a16:creationId xmlns:a16="http://schemas.microsoft.com/office/drawing/2014/main" id="{8AECA804-B805-4F7D-BF0C-3C4577F6C44E}"/>
                </a:ext>
              </a:extLst>
            </p:cNvPr>
            <p:cNvGrpSpPr/>
            <p:nvPr/>
          </p:nvGrpSpPr>
          <p:grpSpPr>
            <a:xfrm>
              <a:off x="3631173" y="3236495"/>
              <a:ext cx="2349679" cy="1527065"/>
              <a:chOff x="3632439" y="3236495"/>
              <a:chExt cx="2349679" cy="1527065"/>
            </a:xfrm>
          </p:grpSpPr>
          <p:sp>
            <p:nvSpPr>
              <p:cNvPr id="11" name="Title 3">
                <a:extLst>
                  <a:ext uri="{FF2B5EF4-FFF2-40B4-BE49-F238E27FC236}">
                    <a16:creationId xmlns:a16="http://schemas.microsoft.com/office/drawing/2014/main" id="{12A47E39-9B37-4794-900D-CDF8BF7CCFB6}"/>
                  </a:ext>
                </a:extLst>
              </p:cNvPr>
              <p:cNvSpPr txBox="1">
                <a:spLocks/>
              </p:cNvSpPr>
              <p:nvPr/>
            </p:nvSpPr>
            <p:spPr>
              <a:xfrm>
                <a:off x="3919260" y="3236495"/>
                <a:ext cx="1776036" cy="808897"/>
              </a:xfrm>
              <a:prstGeom prst="rect">
                <a:avLst/>
              </a:prstGeom>
              <a:solidFill>
                <a:srgbClr val="0061A0">
                  <a:alpha val="90000"/>
                </a:srgbClr>
              </a:solidFill>
            </p:spPr>
            <p:txBody>
              <a:bodyPr vert="horz" lIns="0" tIns="0" rIns="0" bIns="0" rtlCol="0" anchor="ctr">
                <a:noAutofit/>
              </a:bodyPr>
              <a:lstStyle>
                <a:lvl1pPr algn="l" defTabSz="1282830" rtl="0" eaLnBrk="1" latinLnBrk="0" hangingPunct="1">
                  <a:lnSpc>
                    <a:spcPct val="100000"/>
                  </a:lnSpc>
                  <a:spcBef>
                    <a:spcPct val="0"/>
                  </a:spcBef>
                  <a:buNone/>
                  <a:defRPr sz="4500" kern="1200" spc="-64">
                    <a:solidFill>
                      <a:schemeClr val="tx1"/>
                    </a:solidFill>
                    <a:latin typeface="+mn-lt"/>
                    <a:ea typeface="+mj-ea"/>
                    <a:cs typeface="+mj-cs"/>
                  </a:defRPr>
                </a:lvl1pPr>
              </a:lstStyle>
              <a:p>
                <a:pPr lvl="0" algn="ctr" defTabSz="567701">
                  <a:lnSpc>
                    <a:spcPct val="90000"/>
                  </a:lnSpc>
                  <a:defRPr/>
                </a:pPr>
                <a:r>
                  <a:rPr lang="en-US" sz="1600" b="1" spc="0" dirty="0">
                    <a:solidFill>
                      <a:srgbClr val="FFFFFF"/>
                    </a:solidFill>
                    <a:latin typeface="Arial" panose="020B0604020202020204" pitchFamily="34" charset="0"/>
                    <a:ea typeface="Arial" charset="0"/>
                    <a:cs typeface="Arial" panose="020B0604020202020204" pitchFamily="34" charset="0"/>
                  </a:rPr>
                  <a:t>Class B</a:t>
                </a:r>
                <a:endParaRPr lang="en-US" sz="1600" spc="0" dirty="0">
                  <a:solidFill>
                    <a:srgbClr val="FFFFFF"/>
                  </a:solidFill>
                  <a:latin typeface="Arial" panose="020B0604020202020204" pitchFamily="34" charset="0"/>
                  <a:ea typeface="Arial" charset="0"/>
                  <a:cs typeface="Arial" panose="020B0604020202020204" pitchFamily="34" charset="0"/>
                </a:endParaRPr>
              </a:p>
            </p:txBody>
          </p:sp>
          <p:sp>
            <p:nvSpPr>
              <p:cNvPr id="26" name="Rectangle 25">
                <a:extLst>
                  <a:ext uri="{FF2B5EF4-FFF2-40B4-BE49-F238E27FC236}">
                    <a16:creationId xmlns:a16="http://schemas.microsoft.com/office/drawing/2014/main" id="{91A65048-F1FE-4CFA-9CE1-B230BB9EF6C5}"/>
                  </a:ext>
                </a:extLst>
              </p:cNvPr>
              <p:cNvSpPr/>
              <p:nvPr/>
            </p:nvSpPr>
            <p:spPr>
              <a:xfrm>
                <a:off x="3632439" y="4178785"/>
                <a:ext cx="2349679" cy="584775"/>
              </a:xfrm>
              <a:prstGeom prst="rect">
                <a:avLst/>
              </a:prstGeom>
            </p:spPr>
            <p:txBody>
              <a:bodyPr wrap="square">
                <a:spAutoFit/>
              </a:bodyPr>
              <a:lstStyle/>
              <a:p>
                <a:pPr algn="ctr"/>
                <a:r>
                  <a:rPr lang="en-US" altLang="en-US" sz="1600" dirty="0">
                    <a:latin typeface="Arial" panose="020B0604020202020204" pitchFamily="34" charset="0"/>
                    <a:cs typeface="Arial" panose="020B0604020202020204" pitchFamily="34" charset="0"/>
                  </a:rPr>
                  <a:t>With limited exposure to occupational hazards</a:t>
                </a:r>
                <a:endParaRPr lang="en-US" sz="1600" dirty="0">
                  <a:latin typeface="Arial" panose="020B0604020202020204" pitchFamily="34" charset="0"/>
                  <a:cs typeface="Arial" panose="020B0604020202020204" pitchFamily="34" charset="0"/>
                </a:endParaRPr>
              </a:p>
            </p:txBody>
          </p:sp>
        </p:grpSp>
        <p:grpSp>
          <p:nvGrpSpPr>
            <p:cNvPr id="39" name="Group 38">
              <a:extLst>
                <a:ext uri="{FF2B5EF4-FFF2-40B4-BE49-F238E27FC236}">
                  <a16:creationId xmlns:a16="http://schemas.microsoft.com/office/drawing/2014/main" id="{6C28E860-AB3B-46A4-8CD8-155444D874D8}"/>
                </a:ext>
              </a:extLst>
            </p:cNvPr>
            <p:cNvGrpSpPr/>
            <p:nvPr/>
          </p:nvGrpSpPr>
          <p:grpSpPr>
            <a:xfrm>
              <a:off x="6553469" y="3236495"/>
              <a:ext cx="1776036" cy="1296232"/>
              <a:chOff x="6493879" y="3236495"/>
              <a:chExt cx="1776036" cy="1296232"/>
            </a:xfrm>
          </p:grpSpPr>
          <p:sp>
            <p:nvSpPr>
              <p:cNvPr id="14" name="Title 3">
                <a:extLst>
                  <a:ext uri="{FF2B5EF4-FFF2-40B4-BE49-F238E27FC236}">
                    <a16:creationId xmlns:a16="http://schemas.microsoft.com/office/drawing/2014/main" id="{3D87D2DE-2A11-4617-AAE2-B18AF8E0E73A}"/>
                  </a:ext>
                </a:extLst>
              </p:cNvPr>
              <p:cNvSpPr txBox="1">
                <a:spLocks/>
              </p:cNvSpPr>
              <p:nvPr/>
            </p:nvSpPr>
            <p:spPr>
              <a:xfrm>
                <a:off x="6493879" y="3236495"/>
                <a:ext cx="1776036" cy="808897"/>
              </a:xfrm>
              <a:prstGeom prst="rect">
                <a:avLst/>
              </a:prstGeom>
              <a:solidFill>
                <a:srgbClr val="0061A0">
                  <a:alpha val="90000"/>
                </a:srgbClr>
              </a:solidFill>
            </p:spPr>
            <p:txBody>
              <a:bodyPr vert="horz" lIns="0" tIns="0" rIns="0" bIns="0" rtlCol="0" anchor="ctr">
                <a:noAutofit/>
              </a:bodyPr>
              <a:lstStyle>
                <a:lvl1pPr algn="l" defTabSz="1282830" rtl="0" eaLnBrk="1" latinLnBrk="0" hangingPunct="1">
                  <a:lnSpc>
                    <a:spcPct val="100000"/>
                  </a:lnSpc>
                  <a:spcBef>
                    <a:spcPct val="0"/>
                  </a:spcBef>
                  <a:buNone/>
                  <a:defRPr sz="4500" kern="1200" spc="-64">
                    <a:solidFill>
                      <a:schemeClr val="tx1"/>
                    </a:solidFill>
                    <a:latin typeface="+mn-lt"/>
                    <a:ea typeface="+mj-ea"/>
                    <a:cs typeface="+mj-cs"/>
                  </a:defRPr>
                </a:lvl1pPr>
              </a:lstStyle>
              <a:p>
                <a:pPr lvl="0" algn="ctr" defTabSz="567701">
                  <a:lnSpc>
                    <a:spcPct val="90000"/>
                  </a:lnSpc>
                  <a:defRPr/>
                </a:pPr>
                <a:r>
                  <a:rPr lang="en-US" sz="1600" b="1" spc="0" dirty="0">
                    <a:solidFill>
                      <a:srgbClr val="FFFFFF"/>
                    </a:solidFill>
                    <a:latin typeface="Arial" panose="020B0604020202020204" pitchFamily="34" charset="0"/>
                    <a:ea typeface="Arial" charset="0"/>
                    <a:cs typeface="Arial" panose="020B0604020202020204" pitchFamily="34" charset="0"/>
                  </a:rPr>
                  <a:t>Class C</a:t>
                </a:r>
                <a:endParaRPr lang="en-US" sz="1600" spc="0" dirty="0">
                  <a:solidFill>
                    <a:srgbClr val="FFFFFF"/>
                  </a:solidFill>
                  <a:latin typeface="Arial" panose="020B0604020202020204" pitchFamily="34" charset="0"/>
                  <a:ea typeface="Arial" charset="0"/>
                  <a:cs typeface="Arial" panose="020B0604020202020204" pitchFamily="34" charset="0"/>
                </a:endParaRPr>
              </a:p>
            </p:txBody>
          </p:sp>
          <p:sp>
            <p:nvSpPr>
              <p:cNvPr id="27" name="Rectangle 26">
                <a:extLst>
                  <a:ext uri="{FF2B5EF4-FFF2-40B4-BE49-F238E27FC236}">
                    <a16:creationId xmlns:a16="http://schemas.microsoft.com/office/drawing/2014/main" id="{87FFA9D7-2272-4BFF-BD6C-27E29A711948}"/>
                  </a:ext>
                </a:extLst>
              </p:cNvPr>
              <p:cNvSpPr/>
              <p:nvPr/>
            </p:nvSpPr>
            <p:spPr>
              <a:xfrm>
                <a:off x="6504349" y="4194173"/>
                <a:ext cx="1755096" cy="338554"/>
              </a:xfrm>
              <a:prstGeom prst="rect">
                <a:avLst/>
              </a:prstGeom>
            </p:spPr>
            <p:txBody>
              <a:bodyPr wrap="square">
                <a:spAutoFit/>
              </a:bodyPr>
              <a:lstStyle/>
              <a:p>
                <a:pPr algn="ctr"/>
                <a:r>
                  <a:rPr lang="en-US" altLang="en-US" sz="1600" dirty="0">
                    <a:latin typeface="Arial" panose="020B0604020202020204" pitchFamily="34" charset="0"/>
                    <a:cs typeface="Arial" panose="020B0604020202020204" pitchFamily="34" charset="0"/>
                  </a:rPr>
                  <a:t>Skilled workers</a:t>
                </a:r>
                <a:endParaRPr lang="en-US" sz="1600" dirty="0">
                  <a:latin typeface="Arial" panose="020B0604020202020204" pitchFamily="34" charset="0"/>
                  <a:cs typeface="Arial" panose="020B0604020202020204" pitchFamily="34" charset="0"/>
                </a:endParaRPr>
              </a:p>
            </p:txBody>
          </p:sp>
        </p:grpSp>
        <p:grpSp>
          <p:nvGrpSpPr>
            <p:cNvPr id="36" name="Group 35">
              <a:extLst>
                <a:ext uri="{FF2B5EF4-FFF2-40B4-BE49-F238E27FC236}">
                  <a16:creationId xmlns:a16="http://schemas.microsoft.com/office/drawing/2014/main" id="{932FD6B9-0EAC-4E6C-A182-82F9C9DCEAC3}"/>
                </a:ext>
              </a:extLst>
            </p:cNvPr>
            <p:cNvGrpSpPr/>
            <p:nvPr/>
          </p:nvGrpSpPr>
          <p:grpSpPr>
            <a:xfrm>
              <a:off x="8902121" y="3236495"/>
              <a:ext cx="1789272" cy="1311980"/>
              <a:chOff x="8902121" y="3236495"/>
              <a:chExt cx="1789272" cy="1311980"/>
            </a:xfrm>
          </p:grpSpPr>
          <p:sp>
            <p:nvSpPr>
              <p:cNvPr id="15" name="Title 3">
                <a:extLst>
                  <a:ext uri="{FF2B5EF4-FFF2-40B4-BE49-F238E27FC236}">
                    <a16:creationId xmlns:a16="http://schemas.microsoft.com/office/drawing/2014/main" id="{A868003E-3D9A-4F27-B605-C2D011409AA2}"/>
                  </a:ext>
                </a:extLst>
              </p:cNvPr>
              <p:cNvSpPr txBox="1">
                <a:spLocks/>
              </p:cNvSpPr>
              <p:nvPr/>
            </p:nvSpPr>
            <p:spPr>
              <a:xfrm>
                <a:off x="8908739" y="3236495"/>
                <a:ext cx="1776036" cy="808897"/>
              </a:xfrm>
              <a:prstGeom prst="rect">
                <a:avLst/>
              </a:prstGeom>
              <a:solidFill>
                <a:srgbClr val="0061A0">
                  <a:alpha val="90000"/>
                </a:srgbClr>
              </a:solidFill>
            </p:spPr>
            <p:txBody>
              <a:bodyPr vert="horz" lIns="0" tIns="0" rIns="0" bIns="0" rtlCol="0" anchor="ctr">
                <a:noAutofit/>
              </a:bodyPr>
              <a:lstStyle>
                <a:lvl1pPr algn="l" defTabSz="1282830" rtl="0" eaLnBrk="1" latinLnBrk="0" hangingPunct="1">
                  <a:lnSpc>
                    <a:spcPct val="100000"/>
                  </a:lnSpc>
                  <a:spcBef>
                    <a:spcPct val="0"/>
                  </a:spcBef>
                  <a:buNone/>
                  <a:defRPr sz="4500" kern="1200" spc="-64">
                    <a:solidFill>
                      <a:schemeClr val="tx1"/>
                    </a:solidFill>
                    <a:latin typeface="+mn-lt"/>
                    <a:ea typeface="+mj-ea"/>
                    <a:cs typeface="+mj-cs"/>
                  </a:defRPr>
                </a:lvl1pPr>
              </a:lstStyle>
              <a:p>
                <a:pPr lvl="0" algn="ctr" defTabSz="567701">
                  <a:lnSpc>
                    <a:spcPct val="90000"/>
                  </a:lnSpc>
                  <a:defRPr/>
                </a:pPr>
                <a:r>
                  <a:rPr lang="en-US" sz="1600" b="1" spc="0" dirty="0">
                    <a:solidFill>
                      <a:srgbClr val="FFFFFF"/>
                    </a:solidFill>
                    <a:latin typeface="Arial" panose="020B0604020202020204" pitchFamily="34" charset="0"/>
                    <a:ea typeface="Arial" charset="0"/>
                    <a:cs typeface="Arial" panose="020B0604020202020204" pitchFamily="34" charset="0"/>
                  </a:rPr>
                  <a:t>Class D</a:t>
                </a:r>
                <a:endParaRPr lang="en-US" sz="1600" spc="0" dirty="0">
                  <a:solidFill>
                    <a:srgbClr val="FFFFFF"/>
                  </a:solidFill>
                  <a:latin typeface="Arial" panose="020B0604020202020204" pitchFamily="34" charset="0"/>
                  <a:ea typeface="Arial" charset="0"/>
                  <a:cs typeface="Arial" panose="020B0604020202020204" pitchFamily="34" charset="0"/>
                </a:endParaRPr>
              </a:p>
            </p:txBody>
          </p:sp>
          <p:sp>
            <p:nvSpPr>
              <p:cNvPr id="28" name="Rectangle 27">
                <a:extLst>
                  <a:ext uri="{FF2B5EF4-FFF2-40B4-BE49-F238E27FC236}">
                    <a16:creationId xmlns:a16="http://schemas.microsoft.com/office/drawing/2014/main" id="{32C6DC5A-A528-4AC6-9D2C-6181DA01F9BF}"/>
                  </a:ext>
                </a:extLst>
              </p:cNvPr>
              <p:cNvSpPr/>
              <p:nvPr/>
            </p:nvSpPr>
            <p:spPr>
              <a:xfrm>
                <a:off x="8902121" y="4209921"/>
                <a:ext cx="1789272" cy="338554"/>
              </a:xfrm>
              <a:prstGeom prst="rect">
                <a:avLst/>
              </a:prstGeom>
            </p:spPr>
            <p:txBody>
              <a:bodyPr wrap="none">
                <a:spAutoFit/>
              </a:bodyPr>
              <a:lstStyle/>
              <a:p>
                <a:pPr algn="ctr"/>
                <a:r>
                  <a:rPr lang="en-US" altLang="en-US" sz="1600" dirty="0">
                    <a:latin typeface="Arial" panose="020B0604020202020204" pitchFamily="34" charset="0"/>
                    <a:cs typeface="Arial" panose="020B0604020202020204" pitchFamily="34" charset="0"/>
                  </a:rPr>
                  <a:t>Unskilled workers</a:t>
                </a:r>
                <a:endParaRPr lang="en-US" sz="1600" dirty="0">
                  <a:latin typeface="Arial" panose="020B0604020202020204" pitchFamily="34" charset="0"/>
                  <a:cs typeface="Arial" panose="020B0604020202020204" pitchFamily="34" charset="0"/>
                </a:endParaRPr>
              </a:p>
            </p:txBody>
          </p:sp>
        </p:grpSp>
      </p:grpSp>
    </p:spTree>
    <p:extLst>
      <p:ext uri="{BB962C8B-B14F-4D97-AF65-F5344CB8AC3E}">
        <p14:creationId xmlns:p14="http://schemas.microsoft.com/office/powerpoint/2010/main" val="1756038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p>
            <a:r>
              <a:rPr lang="en-US" dirty="0">
                <a:latin typeface="Georgia Bold" panose="02040802050405020203" pitchFamily="18" charset="0"/>
              </a:rPr>
              <a:t>Beneficiaries</a:t>
            </a:r>
          </a:p>
        </p:txBody>
      </p:sp>
      <p:grpSp>
        <p:nvGrpSpPr>
          <p:cNvPr id="24" name="Group 23">
            <a:extLst>
              <a:ext uri="{FF2B5EF4-FFF2-40B4-BE49-F238E27FC236}">
                <a16:creationId xmlns:a16="http://schemas.microsoft.com/office/drawing/2014/main" id="{41161FD2-D649-4E8B-9E01-29EC3BACC16C}"/>
              </a:ext>
            </a:extLst>
          </p:cNvPr>
          <p:cNvGrpSpPr/>
          <p:nvPr/>
        </p:nvGrpSpPr>
        <p:grpSpPr>
          <a:xfrm>
            <a:off x="1707060" y="1460014"/>
            <a:ext cx="8774704" cy="4480560"/>
            <a:chOff x="417421" y="1460014"/>
            <a:chExt cx="8774704" cy="4480560"/>
          </a:xfrm>
        </p:grpSpPr>
        <p:pic>
          <p:nvPicPr>
            <p:cNvPr id="5" name="Picture 4" descr="A close up of a necklace&#10;&#10;Description automatically generated">
              <a:extLst>
                <a:ext uri="{FF2B5EF4-FFF2-40B4-BE49-F238E27FC236}">
                  <a16:creationId xmlns:a16="http://schemas.microsoft.com/office/drawing/2014/main" id="{6F20AD0A-6714-4B84-BD49-7B398013CAD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7421" y="1460014"/>
              <a:ext cx="4043114" cy="4480560"/>
            </a:xfrm>
            <a:prstGeom prst="rect">
              <a:avLst/>
            </a:prstGeom>
          </p:spPr>
        </p:pic>
        <p:sp>
          <p:nvSpPr>
            <p:cNvPr id="12" name="Rectangle 11">
              <a:extLst>
                <a:ext uri="{FF2B5EF4-FFF2-40B4-BE49-F238E27FC236}">
                  <a16:creationId xmlns:a16="http://schemas.microsoft.com/office/drawing/2014/main" id="{2CD98948-6565-4573-8164-2493E95030E4}"/>
                </a:ext>
              </a:extLst>
            </p:cNvPr>
            <p:cNvSpPr/>
            <p:nvPr/>
          </p:nvSpPr>
          <p:spPr>
            <a:xfrm>
              <a:off x="1106779" y="3483837"/>
              <a:ext cx="1620957"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Beneficiaries</a:t>
              </a:r>
            </a:p>
          </p:txBody>
        </p:sp>
        <p:grpSp>
          <p:nvGrpSpPr>
            <p:cNvPr id="22" name="Group 21">
              <a:extLst>
                <a:ext uri="{FF2B5EF4-FFF2-40B4-BE49-F238E27FC236}">
                  <a16:creationId xmlns:a16="http://schemas.microsoft.com/office/drawing/2014/main" id="{74BA50CC-15D8-4046-AF96-F630000A4987}"/>
                </a:ext>
              </a:extLst>
            </p:cNvPr>
            <p:cNvGrpSpPr/>
            <p:nvPr/>
          </p:nvGrpSpPr>
          <p:grpSpPr>
            <a:xfrm>
              <a:off x="2752528" y="1592453"/>
              <a:ext cx="6439597" cy="502920"/>
              <a:chOff x="2752528" y="1592453"/>
              <a:chExt cx="6439597" cy="502920"/>
            </a:xfrm>
          </p:grpSpPr>
          <p:sp>
            <p:nvSpPr>
              <p:cNvPr id="7" name="Rectangle 6">
                <a:extLst>
                  <a:ext uri="{FF2B5EF4-FFF2-40B4-BE49-F238E27FC236}">
                    <a16:creationId xmlns:a16="http://schemas.microsoft.com/office/drawing/2014/main" id="{BDC222EA-4509-408F-9C5C-DD510E68A758}"/>
                  </a:ext>
                </a:extLst>
              </p:cNvPr>
              <p:cNvSpPr/>
              <p:nvPr/>
            </p:nvSpPr>
            <p:spPr>
              <a:xfrm>
                <a:off x="3428184" y="1672641"/>
                <a:ext cx="5763941" cy="307777"/>
              </a:xfrm>
              <a:prstGeom prst="rect">
                <a:avLst/>
              </a:prstGeom>
            </p:spPr>
            <p:txBody>
              <a:bodyPr wrap="square" lIns="0">
                <a:noAutofit/>
              </a:bodyPr>
              <a:lstStyle/>
              <a:p>
                <a:pPr marL="200025" lvl="2">
                  <a:spcBef>
                    <a:spcPts val="600"/>
                  </a:spcBef>
                  <a:tabLst>
                    <a:tab pos="1201738" algn="l"/>
                  </a:tabLst>
                  <a:defRPr/>
                </a:pPr>
                <a:r>
                  <a:rPr lang="en-US" sz="1400" kern="0" dirty="0">
                    <a:solidFill>
                      <a:srgbClr val="000000"/>
                    </a:solidFill>
                    <a:latin typeface="Arial" panose="020B0604020202020204" pitchFamily="34" charset="0"/>
                    <a:cs typeface="Arial" panose="020B0604020202020204" pitchFamily="34" charset="0"/>
                  </a:rPr>
                  <a:t>First Blood Relatives (father, mother, brothers, sisters, and children)</a:t>
                </a:r>
                <a:endParaRPr kumimoji="0" lang="en-US"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15" name="Picture 14" descr="A close up of a logo&#10;&#10;Description automatically generated">
                <a:extLst>
                  <a:ext uri="{FF2B5EF4-FFF2-40B4-BE49-F238E27FC236}">
                    <a16:creationId xmlns:a16="http://schemas.microsoft.com/office/drawing/2014/main" id="{B5F21382-5D44-4310-9937-24646F84174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752528" y="1592453"/>
                <a:ext cx="502920" cy="502920"/>
              </a:xfrm>
              <a:prstGeom prst="rect">
                <a:avLst/>
              </a:prstGeom>
            </p:spPr>
          </p:pic>
        </p:grpSp>
        <p:grpSp>
          <p:nvGrpSpPr>
            <p:cNvPr id="23" name="Group 22">
              <a:extLst>
                <a:ext uri="{FF2B5EF4-FFF2-40B4-BE49-F238E27FC236}">
                  <a16:creationId xmlns:a16="http://schemas.microsoft.com/office/drawing/2014/main" id="{65200D1B-D5B9-49E8-AB1D-4C7FDAC94F23}"/>
                </a:ext>
              </a:extLst>
            </p:cNvPr>
            <p:cNvGrpSpPr/>
            <p:nvPr/>
          </p:nvGrpSpPr>
          <p:grpSpPr>
            <a:xfrm>
              <a:off x="3801011" y="3411053"/>
              <a:ext cx="5391114" cy="548640"/>
              <a:chOff x="3801011" y="3411053"/>
              <a:chExt cx="5391114" cy="548640"/>
            </a:xfrm>
          </p:grpSpPr>
          <p:sp>
            <p:nvSpPr>
              <p:cNvPr id="8" name="Rectangle 7">
                <a:extLst>
                  <a:ext uri="{FF2B5EF4-FFF2-40B4-BE49-F238E27FC236}">
                    <a16:creationId xmlns:a16="http://schemas.microsoft.com/office/drawing/2014/main" id="{FB7B8DDB-6A0F-471F-82F2-FC1E73C5EDAC}"/>
                  </a:ext>
                </a:extLst>
              </p:cNvPr>
              <p:cNvSpPr/>
              <p:nvPr/>
            </p:nvSpPr>
            <p:spPr>
              <a:xfrm>
                <a:off x="4437586" y="3520406"/>
                <a:ext cx="4754539" cy="307777"/>
              </a:xfrm>
              <a:prstGeom prst="rect">
                <a:avLst/>
              </a:prstGeom>
            </p:spPr>
            <p:txBody>
              <a:bodyPr wrap="square" lIns="0">
                <a:spAutoFit/>
              </a:bodyPr>
              <a:lstStyle/>
              <a:p>
                <a:pPr marL="200025" lvl="2">
                  <a:spcBef>
                    <a:spcPts val="600"/>
                  </a:spcBef>
                  <a:tabLst>
                    <a:tab pos="1201738" algn="l"/>
                  </a:tabLst>
                  <a:defRPr/>
                </a:pPr>
                <a:r>
                  <a:rPr lang="en-US" sz="1400" kern="0" dirty="0">
                    <a:solidFill>
                      <a:srgbClr val="000000"/>
                    </a:solidFill>
                    <a:latin typeface="Arial" panose="020B0604020202020204" pitchFamily="34" charset="0"/>
                    <a:cs typeface="Arial" panose="020B0604020202020204" pitchFamily="34" charset="0"/>
                  </a:rPr>
                  <a:t>Marriage Partners</a:t>
                </a:r>
                <a:endParaRPr kumimoji="0" lang="en-US" sz="14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pic>
            <p:nvPicPr>
              <p:cNvPr id="18" name="Picture 17" descr="A close up of a logo&#10;&#10;Description automatically generated">
                <a:extLst>
                  <a:ext uri="{FF2B5EF4-FFF2-40B4-BE49-F238E27FC236}">
                    <a16:creationId xmlns:a16="http://schemas.microsoft.com/office/drawing/2014/main" id="{14AC0BA4-C8AC-4E66-A3F2-E101B60E3D5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801011" y="3411053"/>
                <a:ext cx="548640" cy="548640"/>
              </a:xfrm>
              <a:prstGeom prst="rect">
                <a:avLst/>
              </a:prstGeom>
            </p:spPr>
          </p:pic>
        </p:grpSp>
        <p:grpSp>
          <p:nvGrpSpPr>
            <p:cNvPr id="21" name="Group 20">
              <a:extLst>
                <a:ext uri="{FF2B5EF4-FFF2-40B4-BE49-F238E27FC236}">
                  <a16:creationId xmlns:a16="http://schemas.microsoft.com/office/drawing/2014/main" id="{11FCA5C0-46BF-471F-8D29-FF78AF2D0299}"/>
                </a:ext>
              </a:extLst>
            </p:cNvPr>
            <p:cNvGrpSpPr/>
            <p:nvPr/>
          </p:nvGrpSpPr>
          <p:grpSpPr>
            <a:xfrm>
              <a:off x="2722380" y="5265547"/>
              <a:ext cx="6469745" cy="600528"/>
              <a:chOff x="2722380" y="5265547"/>
              <a:chExt cx="6469745" cy="600528"/>
            </a:xfrm>
          </p:grpSpPr>
          <p:sp>
            <p:nvSpPr>
              <p:cNvPr id="6" name="Rectangle 5">
                <a:extLst>
                  <a:ext uri="{FF2B5EF4-FFF2-40B4-BE49-F238E27FC236}">
                    <a16:creationId xmlns:a16="http://schemas.microsoft.com/office/drawing/2014/main" id="{61A6F8B2-EA13-4E0C-A101-215E9E219A52}"/>
                  </a:ext>
                </a:extLst>
              </p:cNvPr>
              <p:cNvSpPr/>
              <p:nvPr/>
            </p:nvSpPr>
            <p:spPr>
              <a:xfrm>
                <a:off x="3444227" y="5268505"/>
                <a:ext cx="5747898" cy="597570"/>
              </a:xfrm>
              <a:prstGeom prst="rect">
                <a:avLst/>
              </a:prstGeom>
            </p:spPr>
            <p:txBody>
              <a:bodyPr wrap="square" lIns="0" anchor="ctr">
                <a:noAutofit/>
              </a:bodyPr>
              <a:lstStyle/>
              <a:p>
                <a:pPr marL="200025" lvl="2">
                  <a:spcBef>
                    <a:spcPts val="600"/>
                  </a:spcBef>
                  <a:tabLst>
                    <a:tab pos="1201738" algn="l"/>
                  </a:tabLst>
                  <a:defRPr/>
                </a:pPr>
                <a:r>
                  <a:rPr lang="en-US" sz="1400" kern="0" dirty="0">
                    <a:solidFill>
                      <a:srgbClr val="000000"/>
                    </a:solidFill>
                    <a:latin typeface="Arial" panose="020B0604020202020204" pitchFamily="34" charset="0"/>
                    <a:cs typeface="Arial" panose="020B0604020202020204" pitchFamily="34" charset="0"/>
                  </a:rPr>
                  <a:t>Employer can be beneficiary for a maximum of $ 15,000 ADD and PTD. Excess of this amount should be paid to the blood relatives.</a:t>
                </a:r>
                <a:endParaRPr kumimoji="0" lang="en-US" sz="1600" b="0" i="0" u="none" strike="noStrike" kern="0" cap="none" spc="0" normalizeH="0" baseline="0" noProof="0" dirty="0">
                  <a:ln>
                    <a:noFill/>
                  </a:ln>
                  <a:solidFill>
                    <a:srgbClr val="000000"/>
                  </a:solidFill>
                  <a:effectLst/>
                  <a:uLnTx/>
                  <a:uFillTx/>
                  <a:latin typeface="Arial"/>
                </a:endParaRPr>
              </a:p>
            </p:txBody>
          </p:sp>
          <p:pic>
            <p:nvPicPr>
              <p:cNvPr id="20" name="Picture 19" descr="A picture containing drawing&#10;&#10;Description automatically generated">
                <a:extLst>
                  <a:ext uri="{FF2B5EF4-FFF2-40B4-BE49-F238E27FC236}">
                    <a16:creationId xmlns:a16="http://schemas.microsoft.com/office/drawing/2014/main" id="{8EB16315-B6E0-4483-810A-B1CBC39739B0}"/>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722380" y="5265547"/>
                <a:ext cx="548640" cy="548640"/>
              </a:xfrm>
              <a:prstGeom prst="rect">
                <a:avLst/>
              </a:prstGeom>
            </p:spPr>
          </p:pic>
        </p:grpSp>
      </p:grpSp>
    </p:spTree>
    <p:extLst>
      <p:ext uri="{BB962C8B-B14F-4D97-AF65-F5344CB8AC3E}">
        <p14:creationId xmlns:p14="http://schemas.microsoft.com/office/powerpoint/2010/main" val="238377535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p>
            <a:r>
              <a:rPr lang="en-US" dirty="0">
                <a:latin typeface="Georgia Bold" panose="02040802050405020203" pitchFamily="18" charset="0"/>
              </a:rPr>
              <a:t>Financial Requirements for Jumbo Cases</a:t>
            </a:r>
          </a:p>
        </p:txBody>
      </p:sp>
      <p:graphicFrame>
        <p:nvGraphicFramePr>
          <p:cNvPr id="5" name="Table 4">
            <a:extLst>
              <a:ext uri="{FF2B5EF4-FFF2-40B4-BE49-F238E27FC236}">
                <a16:creationId xmlns:a16="http://schemas.microsoft.com/office/drawing/2014/main" id="{609B572E-003A-41F6-A318-2506F07E78B1}"/>
              </a:ext>
            </a:extLst>
          </p:cNvPr>
          <p:cNvGraphicFramePr>
            <a:graphicFrameLocks noGrp="1"/>
          </p:cNvGraphicFramePr>
          <p:nvPr>
            <p:extLst>
              <p:ext uri="{D42A27DB-BD31-4B8C-83A1-F6EECF244321}">
                <p14:modId xmlns:p14="http://schemas.microsoft.com/office/powerpoint/2010/main" val="265535016"/>
              </p:ext>
            </p:extLst>
          </p:nvPr>
        </p:nvGraphicFramePr>
        <p:xfrm>
          <a:off x="1112714" y="1611267"/>
          <a:ext cx="9963396" cy="4067640"/>
        </p:xfrm>
        <a:graphic>
          <a:graphicData uri="http://schemas.openxmlformats.org/drawingml/2006/table">
            <a:tbl>
              <a:tblPr firstRow="1" bandRow="1">
                <a:tableStyleId>{2D5ABB26-0587-4C30-8999-92F81FD0307C}</a:tableStyleId>
              </a:tblPr>
              <a:tblGrid>
                <a:gridCol w="2279229">
                  <a:extLst>
                    <a:ext uri="{9D8B030D-6E8A-4147-A177-3AD203B41FA5}">
                      <a16:colId xmlns:a16="http://schemas.microsoft.com/office/drawing/2014/main" val="797446782"/>
                    </a:ext>
                  </a:extLst>
                </a:gridCol>
                <a:gridCol w="3240505">
                  <a:extLst>
                    <a:ext uri="{9D8B030D-6E8A-4147-A177-3AD203B41FA5}">
                      <a16:colId xmlns:a16="http://schemas.microsoft.com/office/drawing/2014/main" val="1376032955"/>
                    </a:ext>
                  </a:extLst>
                </a:gridCol>
                <a:gridCol w="4443662">
                  <a:extLst>
                    <a:ext uri="{9D8B030D-6E8A-4147-A177-3AD203B41FA5}">
                      <a16:colId xmlns:a16="http://schemas.microsoft.com/office/drawing/2014/main" val="1283472202"/>
                    </a:ext>
                  </a:extLst>
                </a:gridCol>
              </a:tblGrid>
              <a:tr h="442232">
                <a:tc>
                  <a:txBody>
                    <a:bodyPr/>
                    <a:lstStyle/>
                    <a:p>
                      <a:pPr marR="51435" algn="ctr">
                        <a:lnSpc>
                          <a:spcPct val="100000"/>
                        </a:lnSpc>
                        <a:spcBef>
                          <a:spcPts val="5"/>
                        </a:spcBef>
                      </a:pPr>
                      <a:r>
                        <a:rPr lang="en-GB" sz="1800" b="1" dirty="0">
                          <a:solidFill>
                            <a:schemeClr val="bg1"/>
                          </a:solidFill>
                          <a:latin typeface="Arial" panose="020B0604020202020204" pitchFamily="34" charset="0"/>
                          <a:cs typeface="Arial" panose="020B0604020202020204" pitchFamily="34" charset="0"/>
                        </a:rPr>
                        <a:t>Mode</a:t>
                      </a:r>
                    </a:p>
                  </a:txBody>
                  <a:tcPr marL="0" marR="0" marT="5079" marB="0" anchor="ctr">
                    <a:lnR w="76200">
                      <a:solidFill>
                        <a:srgbClr val="FFFFFF"/>
                      </a:solidFill>
                      <a:prstDash val="solid"/>
                    </a:lnR>
                    <a:lnB w="38100" cap="flat" cmpd="sng" algn="ctr">
                      <a:solidFill>
                        <a:srgbClr val="FFFFFF"/>
                      </a:solidFill>
                      <a:prstDash val="solid"/>
                      <a:round/>
                      <a:headEnd type="none" w="med" len="med"/>
                      <a:tailEnd type="none" w="med" len="med"/>
                    </a:lnB>
                    <a:solidFill>
                      <a:srgbClr val="0090DA"/>
                    </a:solidFill>
                  </a:tcPr>
                </a:tc>
                <a:tc>
                  <a:txBody>
                    <a:bodyPr/>
                    <a:lstStyle/>
                    <a:p>
                      <a:pPr marL="282575" marR="521334" indent="0" algn="ctr">
                        <a:lnSpc>
                          <a:spcPct val="100000"/>
                        </a:lnSpc>
                        <a:buFont typeface="Arial" panose="020B0604020202020204" pitchFamily="34" charset="0"/>
                        <a:buNone/>
                      </a:pPr>
                      <a:endParaRPr lang="en-GB" sz="1800" b="1" kern="1200" dirty="0">
                        <a:solidFill>
                          <a:schemeClr val="bg1"/>
                        </a:solidFill>
                        <a:latin typeface="Arial" panose="020B0604020202020204" pitchFamily="34" charset="0"/>
                        <a:ea typeface="+mn-ea"/>
                        <a:cs typeface="Arial" panose="020B0604020202020204" pitchFamily="34" charset="0"/>
                      </a:endParaRPr>
                    </a:p>
                  </a:txBody>
                  <a:tcPr marL="0" marR="0" marT="1693" marB="0" anchor="ctr">
                    <a:lnL w="76200">
                      <a:solidFill>
                        <a:srgbClr val="FFFFFF"/>
                      </a:solidFill>
                      <a:prstDash val="solid"/>
                    </a:lnL>
                    <a:lnR w="76200" cap="flat" cmpd="sng" algn="ctr">
                      <a:solidFill>
                        <a:srgbClr val="FFFFFF"/>
                      </a:solidFill>
                      <a:prstDash val="solid"/>
                      <a:round/>
                      <a:headEnd type="none" w="med" len="med"/>
                      <a:tailEnd type="none" w="med" len="med"/>
                    </a:lnR>
                    <a:lnB w="38100" cap="flat" cmpd="sng" algn="ctr">
                      <a:solidFill>
                        <a:srgbClr val="FFFFFF"/>
                      </a:solidFill>
                      <a:prstDash val="solid"/>
                      <a:round/>
                      <a:headEnd type="none" w="med" len="med"/>
                      <a:tailEnd type="none" w="med" len="med"/>
                    </a:lnB>
                    <a:solidFill>
                      <a:srgbClr val="0090DA"/>
                    </a:solidFill>
                  </a:tcPr>
                </a:tc>
                <a:tc>
                  <a:txBody>
                    <a:bodyPr/>
                    <a:lstStyle/>
                    <a:p>
                      <a:pPr marL="282575" marR="521334" indent="0" algn="ctr">
                        <a:lnSpc>
                          <a:spcPct val="100000"/>
                        </a:lnSpc>
                        <a:buFont typeface="Arial" panose="020B0604020202020204" pitchFamily="34" charset="0"/>
                        <a:buNone/>
                      </a:pPr>
                      <a:r>
                        <a:rPr lang="en-GB" sz="1800" b="1" kern="1200" dirty="0">
                          <a:solidFill>
                            <a:schemeClr val="bg1"/>
                          </a:solidFill>
                          <a:latin typeface="Arial" panose="020B0604020202020204" pitchFamily="34" charset="0"/>
                          <a:ea typeface="+mn-ea"/>
                          <a:cs typeface="Arial" panose="020B0604020202020204" pitchFamily="34" charset="0"/>
                        </a:rPr>
                        <a:t>Financial Requirements</a:t>
                      </a:r>
                    </a:p>
                  </a:txBody>
                  <a:tcPr marL="0" marR="0" marT="1693" marB="0" anchor="ctr">
                    <a:lnL w="76200">
                      <a:solidFill>
                        <a:srgbClr val="FFFFFF"/>
                      </a:solidFill>
                      <a:prstDash val="solid"/>
                    </a:lnL>
                    <a:lnB w="38100" cap="flat" cmpd="sng" algn="ctr">
                      <a:solidFill>
                        <a:srgbClr val="FFFFFF"/>
                      </a:solidFill>
                      <a:prstDash val="solid"/>
                      <a:round/>
                      <a:headEnd type="none" w="med" len="med"/>
                      <a:tailEnd type="none" w="med" len="med"/>
                    </a:lnB>
                    <a:solidFill>
                      <a:srgbClr val="0090DA"/>
                    </a:solidFill>
                  </a:tcPr>
                </a:tc>
                <a:extLst>
                  <a:ext uri="{0D108BD9-81ED-4DB2-BD59-A6C34878D82A}">
                    <a16:rowId xmlns:a16="http://schemas.microsoft.com/office/drawing/2014/main" val="4160844816"/>
                  </a:ext>
                </a:extLst>
              </a:tr>
              <a:tr h="725024">
                <a:tc>
                  <a:txBody>
                    <a:bodyPr/>
                    <a:lstStyle/>
                    <a:p>
                      <a:pPr marL="131763" lvl="1" indent="-130175" algn="ctr">
                        <a:spcBef>
                          <a:spcPct val="50000"/>
                        </a:spcBef>
                      </a:pPr>
                      <a:r>
                        <a:rPr lang="en-US" sz="1600" dirty="0">
                          <a:latin typeface="Arial" panose="020B0604020202020204" pitchFamily="34" charset="0"/>
                          <a:ea typeface="Arial Unicode MS"/>
                          <a:cs typeface="Arial" panose="020B0604020202020204" pitchFamily="34" charset="0"/>
                        </a:rPr>
                        <a:t>Annual Mode</a:t>
                      </a:r>
                    </a:p>
                  </a:txBody>
                  <a:tcPr marL="51543" marR="51543" marT="27204" marB="27204" anchor="ctr">
                    <a:lnR w="762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28575">
                      <a:solidFill>
                        <a:srgbClr val="FFFFFF"/>
                      </a:solidFill>
                      <a:prstDash val="solid"/>
                    </a:lnB>
                    <a:solidFill>
                      <a:srgbClr val="F2F2F2"/>
                    </a:solidFill>
                  </a:tcPr>
                </a:tc>
                <a:tc>
                  <a:txBody>
                    <a:bodyPr/>
                    <a:lstStyle/>
                    <a:p>
                      <a:pPr marL="57150" lvl="1" indent="0" algn="ctr">
                        <a:spcBef>
                          <a:spcPct val="25000"/>
                        </a:spcBef>
                        <a:buFont typeface="Arial" panose="020B0604020202020204" pitchFamily="34" charset="0"/>
                        <a:buNone/>
                      </a:pPr>
                      <a:r>
                        <a:rPr lang="en-US" sz="1600" dirty="0">
                          <a:latin typeface="Arial" panose="020B0604020202020204" pitchFamily="34" charset="0"/>
                          <a:cs typeface="Arial" panose="020B0604020202020204" pitchFamily="34" charset="0"/>
                        </a:rPr>
                        <a:t>$ 1 million - $ 1,999,999</a:t>
                      </a:r>
                    </a:p>
                  </a:txBody>
                  <a:tcPr marL="51543" marR="51543" marT="27204" marB="27204"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28575">
                      <a:solidFill>
                        <a:srgbClr val="FFFFFF"/>
                      </a:solidFill>
                      <a:prstDash val="solid"/>
                    </a:lnB>
                    <a:solidFill>
                      <a:srgbClr val="F2F2F2"/>
                    </a:solidFill>
                  </a:tcPr>
                </a:tc>
                <a:tc>
                  <a:txBody>
                    <a:bodyPr/>
                    <a:lstStyle/>
                    <a:p>
                      <a:pPr marL="57150" lvl="1" indent="0" algn="l">
                        <a:spcBef>
                          <a:spcPct val="25000"/>
                        </a:spcBef>
                        <a:buFont typeface="Arial" panose="020B0604020202020204" pitchFamily="34" charset="0"/>
                        <a:buNone/>
                      </a:pPr>
                      <a:r>
                        <a:rPr lang="en-US" sz="1600" dirty="0">
                          <a:latin typeface="Arial" panose="020B0604020202020204" pitchFamily="34" charset="0"/>
                          <a:cs typeface="Arial" panose="020B0604020202020204" pitchFamily="34" charset="0"/>
                        </a:rPr>
                        <a:t>Financial Statement and Travel Questionnaire</a:t>
                      </a:r>
                    </a:p>
                  </a:txBody>
                  <a:tcPr marL="51543" marR="51543" marT="27204" marB="27204" anchor="ctr">
                    <a:lnL w="762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276529428"/>
                  </a:ext>
                </a:extLst>
              </a:tr>
              <a:tr h="1054036">
                <a:tc>
                  <a:txBody>
                    <a:bodyPr/>
                    <a:lstStyle/>
                    <a:p>
                      <a:pPr marL="0" marR="0" lvl="0" indent="-464893" algn="ctr" defTabSz="914400" rtl="0" eaLnBrk="1" fontAlgn="auto" latinLnBrk="0" hangingPunct="1">
                        <a:lnSpc>
                          <a:spcPct val="100000"/>
                        </a:lnSpc>
                        <a:spcBef>
                          <a:spcPct val="50000"/>
                        </a:spcBef>
                        <a:spcAft>
                          <a:spcPts val="0"/>
                        </a:spcAft>
                        <a:buClrTx/>
                        <a:buSzTx/>
                        <a:buFontTx/>
                        <a:buNone/>
                        <a:tabLst/>
                        <a:defRPr/>
                      </a:pPr>
                      <a:r>
                        <a:rPr lang="en-US" sz="1600" dirty="0">
                          <a:latin typeface="Arial" panose="020B0604020202020204" pitchFamily="34" charset="0"/>
                          <a:ea typeface="Arial Unicode MS"/>
                          <a:cs typeface="Arial" panose="020B0604020202020204" pitchFamily="34" charset="0"/>
                        </a:rPr>
                        <a:t>Annual Mode</a:t>
                      </a:r>
                    </a:p>
                  </a:txBody>
                  <a:tcPr marL="51543" marR="51543" marT="27204" marB="27204" anchor="ctr">
                    <a:lnR w="76200">
                      <a:solidFill>
                        <a:srgbClr val="FFFFFF"/>
                      </a:solidFill>
                      <a:prstDash val="solid"/>
                    </a:lnR>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tc>
                  <a:txBody>
                    <a:bodyPr/>
                    <a:lstStyle/>
                    <a:p>
                      <a:pPr marL="57150" lvl="1" indent="0" algn="ctr">
                        <a:spcBef>
                          <a:spcPct val="25000"/>
                        </a:spcBef>
                        <a:buFont typeface="Arial" panose="020B0604020202020204" pitchFamily="34" charset="0"/>
                        <a:buNone/>
                      </a:pPr>
                      <a:r>
                        <a:rPr lang="en-US" sz="1600" dirty="0">
                          <a:latin typeface="Arial" panose="020B0604020202020204" pitchFamily="34" charset="0"/>
                          <a:cs typeface="Arial" panose="020B0604020202020204" pitchFamily="34" charset="0"/>
                        </a:rPr>
                        <a:t>$ 2 million and above</a:t>
                      </a:r>
                    </a:p>
                  </a:txBody>
                  <a:tcPr marL="51543" marR="51543" marT="27204" marB="27204" anchor="ctr">
                    <a:lnL w="76200">
                      <a:solidFill>
                        <a:srgbClr val="FFFFFF"/>
                      </a:solidFill>
                      <a:prstDash val="solid"/>
                    </a:lnL>
                    <a:lnR w="76200" cap="flat" cmpd="sng" algn="ctr">
                      <a:solidFill>
                        <a:srgbClr val="FFFFFF"/>
                      </a:solidFill>
                      <a:prstDash val="solid"/>
                      <a:round/>
                      <a:headEnd type="none" w="med" len="med"/>
                      <a:tailEnd type="none" w="med" len="med"/>
                    </a:lnR>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tc>
                  <a:txBody>
                    <a:bodyPr/>
                    <a:lstStyle/>
                    <a:p>
                      <a:pPr marL="57150" lvl="1" indent="0" algn="l">
                        <a:spcBef>
                          <a:spcPct val="25000"/>
                        </a:spcBef>
                        <a:buFont typeface="Arial" panose="020B0604020202020204" pitchFamily="34" charset="0"/>
                        <a:buNone/>
                      </a:pPr>
                      <a:r>
                        <a:rPr lang="en-US" sz="1600" dirty="0">
                          <a:latin typeface="Arial" panose="020B0604020202020204" pitchFamily="34" charset="0"/>
                          <a:cs typeface="Arial" panose="020B0604020202020204" pitchFamily="34" charset="0"/>
                        </a:rPr>
                        <a:t>Financial Statement, Travel Questionnaire, and Audit Report for the past two years</a:t>
                      </a:r>
                    </a:p>
                  </a:txBody>
                  <a:tcPr marL="51543" marR="51543" marT="27204" marB="27204" anchor="ctr">
                    <a:lnL w="76200">
                      <a:solidFill>
                        <a:srgbClr val="FFFFFF"/>
                      </a:solidFill>
                      <a:prstDash val="solid"/>
                    </a:lnL>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390813510"/>
                  </a:ext>
                </a:extLst>
              </a:tr>
              <a:tr h="775227">
                <a:tc>
                  <a:txBody>
                    <a:bodyPr/>
                    <a:lstStyle/>
                    <a:p>
                      <a:pPr marL="0" lvl="0" indent="-464893" algn="ctr">
                        <a:spcBef>
                          <a:spcPct val="50000"/>
                        </a:spcBef>
                      </a:pPr>
                      <a:r>
                        <a:rPr lang="en-US" sz="1600" dirty="0">
                          <a:latin typeface="Arial" panose="020B0604020202020204" pitchFamily="34" charset="0"/>
                          <a:ea typeface="Arial Unicode MS"/>
                          <a:cs typeface="Arial" panose="020B0604020202020204" pitchFamily="34" charset="0"/>
                        </a:rPr>
                        <a:t>Single Premium</a:t>
                      </a:r>
                    </a:p>
                  </a:txBody>
                  <a:tcPr marL="51543" marR="51543" marT="27204" marB="27204" anchor="ctr">
                    <a:lnR w="76200" cap="flat" cmpd="sng" algn="ctr">
                      <a:solidFill>
                        <a:srgbClr val="FFFFFF"/>
                      </a:solidFill>
                      <a:prstDash val="solid"/>
                      <a:round/>
                      <a:headEnd type="none" w="med" len="med"/>
                      <a:tailEnd type="none" w="med" len="med"/>
                    </a:lnR>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tc>
                  <a:txBody>
                    <a:bodyPr/>
                    <a:lstStyle/>
                    <a:p>
                      <a:pPr marL="57150" lvl="1" indent="0" algn="ctr">
                        <a:spcBef>
                          <a:spcPct val="25000"/>
                        </a:spcBef>
                        <a:buFont typeface="Arial" panose="020B0604020202020204" pitchFamily="34" charset="0"/>
                        <a:buNone/>
                      </a:pPr>
                      <a:r>
                        <a:rPr lang="en-US" sz="1600" dirty="0">
                          <a:latin typeface="Arial" panose="020B0604020202020204" pitchFamily="34" charset="0"/>
                          <a:cs typeface="Arial" panose="020B0604020202020204" pitchFamily="34" charset="0"/>
                        </a:rPr>
                        <a:t>$ 500,000 - $ 1,999,999</a:t>
                      </a:r>
                    </a:p>
                  </a:txBody>
                  <a:tcPr marL="51543" marR="51543" marT="27204" marB="27204"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tc>
                  <a:txBody>
                    <a:bodyPr/>
                    <a:lstStyle/>
                    <a:p>
                      <a:pPr marL="57150" marR="0" lvl="1" indent="0" algn="l" defTabSz="914400" rtl="0" eaLnBrk="1" fontAlgn="auto" latinLnBrk="0" hangingPunct="1">
                        <a:lnSpc>
                          <a:spcPct val="100000"/>
                        </a:lnSpc>
                        <a:spcBef>
                          <a:spcPct val="25000"/>
                        </a:spcBef>
                        <a:spcAft>
                          <a:spcPts val="0"/>
                        </a:spcAft>
                        <a:buClrTx/>
                        <a:buSzTx/>
                        <a:buFont typeface="Arial" panose="020B0604020202020204" pitchFamily="34" charset="0"/>
                        <a:buNone/>
                        <a:tabLst/>
                        <a:defRPr/>
                      </a:pPr>
                      <a:r>
                        <a:rPr lang="en-US" sz="1600" dirty="0">
                          <a:latin typeface="Arial" panose="020B0604020202020204" pitchFamily="34" charset="0"/>
                          <a:cs typeface="Arial" panose="020B0604020202020204" pitchFamily="34" charset="0"/>
                        </a:rPr>
                        <a:t>Financial Statement and Travel Questionnaire</a:t>
                      </a:r>
                    </a:p>
                  </a:txBody>
                  <a:tcPr marL="51543" marR="51543" marT="27204" marB="27204" anchor="ctr">
                    <a:lnL w="76200" cap="flat" cmpd="sng" algn="ctr">
                      <a:solidFill>
                        <a:srgbClr val="FFFFFF"/>
                      </a:solidFill>
                      <a:prstDash val="solid"/>
                      <a:round/>
                      <a:headEnd type="none" w="med" len="med"/>
                      <a:tailEnd type="none" w="med" len="med"/>
                    </a:lnL>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41500394"/>
                  </a:ext>
                </a:extLst>
              </a:tr>
              <a:tr h="1071121">
                <a:tc>
                  <a:txBody>
                    <a:bodyPr/>
                    <a:lstStyle/>
                    <a:p>
                      <a:pPr marL="0" lvl="0" indent="-464893" algn="ctr">
                        <a:spcBef>
                          <a:spcPct val="50000"/>
                        </a:spcBef>
                      </a:pPr>
                      <a:r>
                        <a:rPr lang="en-US" sz="1600" dirty="0">
                          <a:latin typeface="Arial" panose="020B0604020202020204" pitchFamily="34" charset="0"/>
                          <a:ea typeface="Arial Unicode MS"/>
                          <a:cs typeface="Arial" panose="020B0604020202020204" pitchFamily="34" charset="0"/>
                        </a:rPr>
                        <a:t>Single Premium</a:t>
                      </a:r>
                    </a:p>
                  </a:txBody>
                  <a:tcPr marL="51543" marR="51543" marT="27204" marB="27204" anchor="ctr">
                    <a:lnR w="76200" cap="flat" cmpd="sng" algn="ctr">
                      <a:solidFill>
                        <a:srgbClr val="FFFFFF"/>
                      </a:solidFill>
                      <a:prstDash val="solid"/>
                      <a:round/>
                      <a:headEnd type="none" w="med" len="med"/>
                      <a:tailEnd type="none" w="med" len="med"/>
                    </a:lnR>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tc>
                  <a:txBody>
                    <a:bodyPr/>
                    <a:lstStyle/>
                    <a:p>
                      <a:pPr marL="57150" lvl="1" indent="0" algn="ctr">
                        <a:spcBef>
                          <a:spcPct val="25000"/>
                        </a:spcBef>
                        <a:buFont typeface="Arial" panose="020B0604020202020204" pitchFamily="34" charset="0"/>
                        <a:buNone/>
                      </a:pPr>
                      <a:r>
                        <a:rPr lang="en-US" sz="1600" dirty="0">
                          <a:latin typeface="Arial" panose="020B0604020202020204" pitchFamily="34" charset="0"/>
                          <a:cs typeface="Arial" panose="020B0604020202020204" pitchFamily="34" charset="0"/>
                        </a:rPr>
                        <a:t>$ 2 million and above</a:t>
                      </a:r>
                    </a:p>
                  </a:txBody>
                  <a:tcPr marL="51543" marR="51543" marT="27204" marB="27204"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tc>
                  <a:txBody>
                    <a:bodyPr/>
                    <a:lstStyle/>
                    <a:p>
                      <a:pPr marL="57150" marR="0" lvl="1" indent="0" algn="l" defTabSz="914400" rtl="0" eaLnBrk="1" fontAlgn="auto" latinLnBrk="0" hangingPunct="1">
                        <a:lnSpc>
                          <a:spcPct val="100000"/>
                        </a:lnSpc>
                        <a:spcBef>
                          <a:spcPct val="25000"/>
                        </a:spcBef>
                        <a:spcAft>
                          <a:spcPts val="0"/>
                        </a:spcAft>
                        <a:buClrTx/>
                        <a:buSzTx/>
                        <a:buFont typeface="Arial" panose="020B0604020202020204" pitchFamily="34" charset="0"/>
                        <a:buNone/>
                        <a:tabLst/>
                        <a:defRPr/>
                      </a:pPr>
                      <a:r>
                        <a:rPr lang="en-US" sz="1600" dirty="0">
                          <a:latin typeface="Arial" panose="020B0604020202020204" pitchFamily="34" charset="0"/>
                          <a:cs typeface="Arial" panose="020B0604020202020204" pitchFamily="34" charset="0"/>
                        </a:rPr>
                        <a:t>Financial Statement, Travel Questionnaire, and Audit Report for the past two years</a:t>
                      </a:r>
                    </a:p>
                  </a:txBody>
                  <a:tcPr marL="51543" marR="51543" marT="27204" marB="27204" anchor="ctr">
                    <a:lnL w="76200" cap="flat" cmpd="sng" algn="ctr">
                      <a:solidFill>
                        <a:srgbClr val="FFFFFF"/>
                      </a:solidFill>
                      <a:prstDash val="solid"/>
                      <a:round/>
                      <a:headEnd type="none" w="med" len="med"/>
                      <a:tailEnd type="none" w="med" len="med"/>
                    </a:lnL>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57905630"/>
                  </a:ext>
                </a:extLst>
              </a:tr>
            </a:tbl>
          </a:graphicData>
        </a:graphic>
      </p:graphicFrame>
    </p:spTree>
    <p:extLst>
      <p:ext uri="{BB962C8B-B14F-4D97-AF65-F5344CB8AC3E}">
        <p14:creationId xmlns:p14="http://schemas.microsoft.com/office/powerpoint/2010/main" val="57411782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BF9E468-99D8-4A96-815D-F99B84734231}"/>
              </a:ext>
            </a:extLst>
          </p:cNvPr>
          <p:cNvSpPr>
            <a:spLocks noGrp="1"/>
          </p:cNvSpPr>
          <p:nvPr>
            <p:ph type="ctrTitle"/>
          </p:nvPr>
        </p:nvSpPr>
        <p:spPr/>
        <p:txBody>
          <a:bodyPr/>
          <a:lstStyle/>
          <a:p>
            <a:r>
              <a:rPr lang="en-US" sz="3800" dirty="0"/>
              <a:t>Selling Point</a:t>
            </a:r>
            <a:br>
              <a:rPr lang="en-US" sz="3800" dirty="0"/>
            </a:br>
            <a:br>
              <a:rPr lang="en-US" sz="3800" dirty="0"/>
            </a:br>
            <a:r>
              <a:rPr lang="en-US" sz="3800" b="0" dirty="0"/>
              <a:t>Circle 1 can be sold as a standalone benefit.</a:t>
            </a:r>
            <a:endParaRPr lang="en-US" sz="3800" dirty="0"/>
          </a:p>
        </p:txBody>
      </p:sp>
      <p:pic>
        <p:nvPicPr>
          <p:cNvPr id="9" name="Picture Placeholder 8" descr="A group of people sitting at a table&#10;&#10;Description automatically generated">
            <a:extLst>
              <a:ext uri="{FF2B5EF4-FFF2-40B4-BE49-F238E27FC236}">
                <a16:creationId xmlns:a16="http://schemas.microsoft.com/office/drawing/2014/main" id="{1F309DDB-204E-4E90-90F7-EFDD21343398}"/>
              </a:ext>
            </a:extLst>
          </p:cNvPr>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l="17284" r="17284"/>
          <a:stretch>
            <a:fillRect/>
          </a:stretch>
        </p:blipFill>
        <p:spPr/>
      </p:pic>
    </p:spTree>
    <p:extLst>
      <p:ext uri="{BB962C8B-B14F-4D97-AF65-F5344CB8AC3E}">
        <p14:creationId xmlns:p14="http://schemas.microsoft.com/office/powerpoint/2010/main" val="25296282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p>
            <a:r>
              <a:rPr lang="en-US" dirty="0">
                <a:latin typeface="Georgia Bold" panose="02040802050405020203" pitchFamily="18" charset="0"/>
              </a:rPr>
              <a:t>Circle 2 - Accident Weekly Income (AWI)</a:t>
            </a:r>
          </a:p>
        </p:txBody>
      </p:sp>
      <p:grpSp>
        <p:nvGrpSpPr>
          <p:cNvPr id="54" name="Group 53">
            <a:extLst>
              <a:ext uri="{FF2B5EF4-FFF2-40B4-BE49-F238E27FC236}">
                <a16:creationId xmlns:a16="http://schemas.microsoft.com/office/drawing/2014/main" id="{BE569F49-010C-4944-85EB-6F2C306A74C5}"/>
              </a:ext>
            </a:extLst>
          </p:cNvPr>
          <p:cNvGrpSpPr/>
          <p:nvPr/>
        </p:nvGrpSpPr>
        <p:grpSpPr>
          <a:xfrm>
            <a:off x="643254" y="1640052"/>
            <a:ext cx="10902316" cy="4046192"/>
            <a:chOff x="325317" y="1640052"/>
            <a:chExt cx="10902316" cy="4046192"/>
          </a:xfrm>
        </p:grpSpPr>
        <p:grpSp>
          <p:nvGrpSpPr>
            <p:cNvPr id="40" name="Group 39">
              <a:extLst>
                <a:ext uri="{FF2B5EF4-FFF2-40B4-BE49-F238E27FC236}">
                  <a16:creationId xmlns:a16="http://schemas.microsoft.com/office/drawing/2014/main" id="{9E477018-33F0-4153-B098-FDFA4093090A}"/>
                </a:ext>
              </a:extLst>
            </p:cNvPr>
            <p:cNvGrpSpPr/>
            <p:nvPr/>
          </p:nvGrpSpPr>
          <p:grpSpPr>
            <a:xfrm>
              <a:off x="325317" y="1640052"/>
              <a:ext cx="10902316" cy="4046192"/>
              <a:chOff x="325317" y="1640052"/>
              <a:chExt cx="10902316" cy="4046192"/>
            </a:xfrm>
          </p:grpSpPr>
          <p:sp>
            <p:nvSpPr>
              <p:cNvPr id="22" name="Content Placeholder 2">
                <a:extLst>
                  <a:ext uri="{FF2B5EF4-FFF2-40B4-BE49-F238E27FC236}">
                    <a16:creationId xmlns:a16="http://schemas.microsoft.com/office/drawing/2014/main" id="{681CB488-B1F4-4903-987C-BEA05B4F5942}"/>
                  </a:ext>
                </a:extLst>
              </p:cNvPr>
              <p:cNvSpPr txBox="1">
                <a:spLocks/>
              </p:cNvSpPr>
              <p:nvPr/>
            </p:nvSpPr>
            <p:spPr>
              <a:xfrm>
                <a:off x="4292357" y="1640052"/>
                <a:ext cx="6740404" cy="731610"/>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spcAft>
                    <a:spcPts val="300"/>
                  </a:spcAft>
                  <a:buClr>
                    <a:srgbClr val="000000"/>
                  </a:buClr>
                  <a:defRPr/>
                </a:pPr>
                <a:r>
                  <a:rPr lang="en-US" sz="1600" kern="0" dirty="0">
                    <a:solidFill>
                      <a:srgbClr val="000000"/>
                    </a:solidFill>
                    <a:latin typeface="Arial" panose="020B0604020202020204" pitchFamily="34" charset="0"/>
                    <a:ea typeface="+mn-ea"/>
                    <a:cs typeface="Arial" panose="020B0604020202020204" pitchFamily="34" charset="0"/>
                  </a:rPr>
                  <a:t>Replaces lost income by giving a weekly income payable from day one of disability up to two full years</a:t>
                </a:r>
              </a:p>
            </p:txBody>
          </p:sp>
          <p:sp>
            <p:nvSpPr>
              <p:cNvPr id="21" name="Content Placeholder 2">
                <a:extLst>
                  <a:ext uri="{FF2B5EF4-FFF2-40B4-BE49-F238E27FC236}">
                    <a16:creationId xmlns:a16="http://schemas.microsoft.com/office/drawing/2014/main" id="{3B853E85-2D2C-4427-9236-C9C80606191D}"/>
                  </a:ext>
                </a:extLst>
              </p:cNvPr>
              <p:cNvSpPr txBox="1">
                <a:spLocks/>
              </p:cNvSpPr>
              <p:nvPr/>
            </p:nvSpPr>
            <p:spPr>
              <a:xfrm>
                <a:off x="4292357" y="3203875"/>
                <a:ext cx="6935276" cy="731610"/>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spcAft>
                    <a:spcPts val="300"/>
                  </a:spcAft>
                  <a:buClr>
                    <a:srgbClr val="000000"/>
                  </a:buClr>
                  <a:defRPr/>
                </a:pPr>
                <a:r>
                  <a:rPr lang="en-US" sz="1600" kern="0" dirty="0">
                    <a:solidFill>
                      <a:srgbClr val="000000"/>
                    </a:solidFill>
                    <a:latin typeface="Arial" panose="020B0604020202020204" pitchFamily="34" charset="0"/>
                    <a:cs typeface="Arial" panose="020B0604020202020204" pitchFamily="34" charset="0"/>
                  </a:rPr>
                  <a:t>Available for employed persons only (that is, this benefit cannot be offered for housewives, students and so on)</a:t>
                </a:r>
                <a:endParaRPr lang="en-US" sz="1600" kern="0" dirty="0">
                  <a:solidFill>
                    <a:srgbClr val="000000"/>
                  </a:solidFill>
                  <a:latin typeface="Arial" panose="020B0604020202020204" pitchFamily="34" charset="0"/>
                  <a:ea typeface="+mn-ea"/>
                  <a:cs typeface="Arial" panose="020B0604020202020204" pitchFamily="34" charset="0"/>
                </a:endParaRPr>
              </a:p>
            </p:txBody>
          </p:sp>
          <p:sp>
            <p:nvSpPr>
              <p:cNvPr id="19" name="Content Placeholder 2">
                <a:extLst>
                  <a:ext uri="{FF2B5EF4-FFF2-40B4-BE49-F238E27FC236}">
                    <a16:creationId xmlns:a16="http://schemas.microsoft.com/office/drawing/2014/main" id="{CEA1F959-BE7F-46F9-842A-7AF50732C797}"/>
                  </a:ext>
                </a:extLst>
              </p:cNvPr>
              <p:cNvSpPr txBox="1">
                <a:spLocks/>
              </p:cNvSpPr>
              <p:nvPr/>
            </p:nvSpPr>
            <p:spPr>
              <a:xfrm>
                <a:off x="4292357" y="4951693"/>
                <a:ext cx="6935276" cy="731610"/>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90DA"/>
                  </a:buClr>
                </a:pPr>
                <a:r>
                  <a:rPr lang="en-US" sz="1600" dirty="0">
                    <a:solidFill>
                      <a:schemeClr val="tx1"/>
                    </a:solidFill>
                    <a:latin typeface="Arial" panose="020B0604020202020204" pitchFamily="34" charset="0"/>
                    <a:cs typeface="Arial" panose="020B0604020202020204" pitchFamily="34" charset="0"/>
                  </a:rPr>
                  <a:t>Can be offered with </a:t>
                </a:r>
                <a:r>
                  <a:rPr lang="en-US" sz="1600" b="1" dirty="0">
                    <a:solidFill>
                      <a:schemeClr val="tx1"/>
                    </a:solidFill>
                    <a:latin typeface="Arial" panose="020B0604020202020204" pitchFamily="34" charset="0"/>
                    <a:cs typeface="Arial" panose="020B0604020202020204" pitchFamily="34" charset="0"/>
                  </a:rPr>
                  <a:t>Circle 1</a:t>
                </a:r>
                <a:r>
                  <a:rPr lang="en-US" sz="1600" dirty="0">
                    <a:solidFill>
                      <a:schemeClr val="tx1"/>
                    </a:solidFill>
                    <a:latin typeface="Arial" panose="020B0604020202020204" pitchFamily="34" charset="0"/>
                    <a:cs typeface="Arial" panose="020B0604020202020204" pitchFamily="34" charset="0"/>
                  </a:rPr>
                  <a:t> </a:t>
                </a:r>
                <a:r>
                  <a:rPr lang="en-US" sz="1600" b="1" dirty="0">
                    <a:solidFill>
                      <a:schemeClr val="tx1"/>
                    </a:solidFill>
                    <a:latin typeface="Arial" panose="020B0604020202020204" pitchFamily="34" charset="0"/>
                    <a:cs typeface="Arial" panose="020B0604020202020204" pitchFamily="34" charset="0"/>
                  </a:rPr>
                  <a:t>only </a:t>
                </a:r>
                <a:r>
                  <a:rPr lang="en-US" sz="1600" dirty="0">
                    <a:solidFill>
                      <a:schemeClr val="tx1"/>
                    </a:solidFill>
                    <a:latin typeface="Arial" panose="020B0604020202020204" pitchFamily="34" charset="0"/>
                    <a:cs typeface="Arial" panose="020B0604020202020204" pitchFamily="34" charset="0"/>
                  </a:rPr>
                  <a:t>and</a:t>
                </a:r>
                <a:r>
                  <a:rPr lang="en-US" sz="1600" b="1" dirty="0">
                    <a:solidFill>
                      <a:schemeClr val="tx1"/>
                    </a:solidFill>
                    <a:latin typeface="Arial" panose="020B0604020202020204" pitchFamily="34" charset="0"/>
                    <a:cs typeface="Arial" panose="020B0604020202020204" pitchFamily="34" charset="0"/>
                  </a:rPr>
                  <a:t> c</a:t>
                </a:r>
                <a:r>
                  <a:rPr lang="en-US" sz="1600" dirty="0">
                    <a:solidFill>
                      <a:schemeClr val="tx1"/>
                    </a:solidFill>
                    <a:latin typeface="Arial" panose="020B0604020202020204" pitchFamily="34" charset="0"/>
                    <a:cs typeface="Arial" panose="020B0604020202020204" pitchFamily="34" charset="0"/>
                  </a:rPr>
                  <a:t>annot be offered on a single premium basis</a:t>
                </a:r>
              </a:p>
            </p:txBody>
          </p:sp>
          <p:grpSp>
            <p:nvGrpSpPr>
              <p:cNvPr id="9" name="Group 8">
                <a:extLst>
                  <a:ext uri="{FF2B5EF4-FFF2-40B4-BE49-F238E27FC236}">
                    <a16:creationId xmlns:a16="http://schemas.microsoft.com/office/drawing/2014/main" id="{2DE164D9-113E-4F66-B74A-02D35CA7B078}"/>
                  </a:ext>
                </a:extLst>
              </p:cNvPr>
              <p:cNvGrpSpPr/>
              <p:nvPr/>
            </p:nvGrpSpPr>
            <p:grpSpPr>
              <a:xfrm>
                <a:off x="325317" y="1963765"/>
                <a:ext cx="2470519" cy="2840355"/>
                <a:chOff x="457200" y="1823085"/>
                <a:chExt cx="2470519" cy="2840355"/>
              </a:xfrm>
            </p:grpSpPr>
            <p:grpSp>
              <p:nvGrpSpPr>
                <p:cNvPr id="12" name="Group 11">
                  <a:extLst>
                    <a:ext uri="{FF2B5EF4-FFF2-40B4-BE49-F238E27FC236}">
                      <a16:creationId xmlns:a16="http://schemas.microsoft.com/office/drawing/2014/main" id="{3D2B986F-1359-47DB-BA99-4CC52C72CC3A}"/>
                    </a:ext>
                  </a:extLst>
                </p:cNvPr>
                <p:cNvGrpSpPr/>
                <p:nvPr/>
              </p:nvGrpSpPr>
              <p:grpSpPr>
                <a:xfrm>
                  <a:off x="457200" y="2194560"/>
                  <a:ext cx="2470519" cy="2468880"/>
                  <a:chOff x="596976" y="1499372"/>
                  <a:chExt cx="2470519" cy="2468880"/>
                </a:xfrm>
              </p:grpSpPr>
              <p:pic>
                <p:nvPicPr>
                  <p:cNvPr id="16" name="Picture 15" descr="A close up of a logo&#10;&#10;Description automatically generated">
                    <a:extLst>
                      <a:ext uri="{FF2B5EF4-FFF2-40B4-BE49-F238E27FC236}">
                        <a16:creationId xmlns:a16="http://schemas.microsoft.com/office/drawing/2014/main" id="{31ECF14B-137B-488E-A64F-E4FD33D8EA4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6976" y="1499372"/>
                    <a:ext cx="2470519" cy="2468880"/>
                  </a:xfrm>
                  <a:prstGeom prst="rect">
                    <a:avLst/>
                  </a:prstGeom>
                </p:spPr>
              </p:pic>
              <p:sp>
                <p:nvSpPr>
                  <p:cNvPr id="17" name="Rectangle 16">
                    <a:extLst>
                      <a:ext uri="{FF2B5EF4-FFF2-40B4-BE49-F238E27FC236}">
                        <a16:creationId xmlns:a16="http://schemas.microsoft.com/office/drawing/2014/main" id="{2394CAF3-B852-4D17-A91B-1476E0129BE6}"/>
                      </a:ext>
                    </a:extLst>
                  </p:cNvPr>
                  <p:cNvSpPr/>
                  <p:nvPr/>
                </p:nvSpPr>
                <p:spPr>
                  <a:xfrm>
                    <a:off x="1360884" y="2502980"/>
                    <a:ext cx="942703" cy="461665"/>
                  </a:xfrm>
                  <a:prstGeom prst="rect">
                    <a:avLst/>
                  </a:prstGeom>
                </p:spPr>
                <p:txBody>
                  <a:bodyPr wrap="square">
                    <a:spAutoFit/>
                  </a:bodyPr>
                  <a:lstStyle/>
                  <a:p>
                    <a:pPr algn="ctr"/>
                    <a:r>
                      <a:rPr lang="en-US" altLang="en-US" sz="1200" b="1" dirty="0">
                        <a:latin typeface="Arial" panose="020B0604020202020204" pitchFamily="34" charset="0"/>
                        <a:cs typeface="Arial" panose="020B0604020202020204" pitchFamily="34" charset="0"/>
                      </a:rPr>
                      <a:t>Circles of Protection</a:t>
                    </a:r>
                    <a:endParaRPr lang="en-US" sz="1200" dirty="0">
                      <a:latin typeface="Arial" panose="020B0604020202020204" pitchFamily="34" charset="0"/>
                      <a:cs typeface="Arial" panose="020B0604020202020204" pitchFamily="34" charset="0"/>
                    </a:endParaRPr>
                  </a:p>
                </p:txBody>
              </p:sp>
            </p:grpSp>
            <p:sp>
              <p:nvSpPr>
                <p:cNvPr id="11" name="Rectangle 10">
                  <a:extLst>
                    <a:ext uri="{FF2B5EF4-FFF2-40B4-BE49-F238E27FC236}">
                      <a16:creationId xmlns:a16="http://schemas.microsoft.com/office/drawing/2014/main" id="{5DDD5E30-7FAD-47E3-8446-AD591B4257A5}"/>
                    </a:ext>
                  </a:extLst>
                </p:cNvPr>
                <p:cNvSpPr/>
                <p:nvPr/>
              </p:nvSpPr>
              <p:spPr>
                <a:xfrm>
                  <a:off x="611401" y="1823085"/>
                  <a:ext cx="926857" cy="338554"/>
                </a:xfrm>
                <a:prstGeom prst="rect">
                  <a:avLst/>
                </a:prstGeom>
              </p:spPr>
              <p:txBody>
                <a:bodyPr wrap="none">
                  <a:spAutoFit/>
                </a:bodyPr>
                <a:lstStyle/>
                <a:p>
                  <a:pPr algn="ctr"/>
                  <a:r>
                    <a:rPr lang="en-US" sz="1600" b="1" dirty="0">
                      <a:latin typeface="Arial" panose="020B0604020202020204" pitchFamily="34" charset="0"/>
                      <a:cs typeface="Arial" panose="020B0604020202020204" pitchFamily="34" charset="0"/>
                    </a:rPr>
                    <a:t>Circle 2</a:t>
                  </a:r>
                </a:p>
              </p:txBody>
            </p:sp>
          </p:grpSp>
          <p:pic>
            <p:nvPicPr>
              <p:cNvPr id="25" name="Picture 24" descr="A picture containing drawing&#10;&#10;Description automatically generated">
                <a:extLst>
                  <a:ext uri="{FF2B5EF4-FFF2-40B4-BE49-F238E27FC236}">
                    <a16:creationId xmlns:a16="http://schemas.microsoft.com/office/drawing/2014/main" id="{38A53D74-E9E2-4BB3-B63F-92ED3735830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56156" y="1640052"/>
                <a:ext cx="731520" cy="731520"/>
              </a:xfrm>
              <a:prstGeom prst="rect">
                <a:avLst/>
              </a:prstGeom>
            </p:spPr>
          </p:pic>
          <p:grpSp>
            <p:nvGrpSpPr>
              <p:cNvPr id="32" name="Group 31">
                <a:extLst>
                  <a:ext uri="{FF2B5EF4-FFF2-40B4-BE49-F238E27FC236}">
                    <a16:creationId xmlns:a16="http://schemas.microsoft.com/office/drawing/2014/main" id="{7C45A68F-1D12-4417-9D43-74D52BAF0EA5}"/>
                  </a:ext>
                </a:extLst>
              </p:cNvPr>
              <p:cNvGrpSpPr>
                <a:grpSpLocks noChangeAspect="1"/>
              </p:cNvGrpSpPr>
              <p:nvPr/>
            </p:nvGrpSpPr>
            <p:grpSpPr>
              <a:xfrm>
                <a:off x="3418466" y="3152243"/>
                <a:ext cx="822740" cy="731520"/>
                <a:chOff x="5561012" y="2559726"/>
                <a:chExt cx="1097655" cy="975954"/>
              </a:xfrm>
            </p:grpSpPr>
            <p:pic>
              <p:nvPicPr>
                <p:cNvPr id="33" name="Picture 32" descr="A picture containing drawing&#10;&#10;Description automatically generated">
                  <a:extLst>
                    <a:ext uri="{FF2B5EF4-FFF2-40B4-BE49-F238E27FC236}">
                      <a16:creationId xmlns:a16="http://schemas.microsoft.com/office/drawing/2014/main" id="{B4337ABF-1556-48AE-AD34-FEACFA35BCD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61012" y="2895600"/>
                  <a:ext cx="640080" cy="640080"/>
                </a:xfrm>
                <a:prstGeom prst="rect">
                  <a:avLst/>
                </a:prstGeom>
              </p:spPr>
            </p:pic>
            <p:pic>
              <p:nvPicPr>
                <p:cNvPr id="34" name="Picture 33" descr="A screenshot of a cell phone&#10;&#10;Description automatically generated">
                  <a:extLst>
                    <a:ext uri="{FF2B5EF4-FFF2-40B4-BE49-F238E27FC236}">
                      <a16:creationId xmlns:a16="http://schemas.microsoft.com/office/drawing/2014/main" id="{EB2ED49C-5400-404A-A2B1-444E3E5DA6B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018587" y="2559726"/>
                  <a:ext cx="640080" cy="640080"/>
                </a:xfrm>
                <a:prstGeom prst="rect">
                  <a:avLst/>
                </a:prstGeom>
              </p:spPr>
            </p:pic>
          </p:grpSp>
          <p:pic>
            <p:nvPicPr>
              <p:cNvPr id="37" name="Picture 36" descr="A close up of a logo&#10;&#10;Description automatically generated">
                <a:extLst>
                  <a:ext uri="{FF2B5EF4-FFF2-40B4-BE49-F238E27FC236}">
                    <a16:creationId xmlns:a16="http://schemas.microsoft.com/office/drawing/2014/main" id="{E59463AA-12AB-48E6-8200-F873D28A396B}"/>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56156" y="4954724"/>
                <a:ext cx="731520" cy="731520"/>
              </a:xfrm>
              <a:prstGeom prst="rect">
                <a:avLst/>
              </a:prstGeom>
            </p:spPr>
          </p:pic>
        </p:grpSp>
        <p:cxnSp>
          <p:nvCxnSpPr>
            <p:cNvPr id="48" name="Connector: Elbow 47">
              <a:extLst>
                <a:ext uri="{FF2B5EF4-FFF2-40B4-BE49-F238E27FC236}">
                  <a16:creationId xmlns:a16="http://schemas.microsoft.com/office/drawing/2014/main" id="{610283B6-ECD0-4E32-B882-00F000D2E1B5}"/>
                </a:ext>
              </a:extLst>
            </p:cNvPr>
            <p:cNvCxnSpPr>
              <a:cxnSpLocks/>
            </p:cNvCxnSpPr>
            <p:nvPr/>
          </p:nvCxnSpPr>
          <p:spPr>
            <a:xfrm rot="5400000" flipH="1" flipV="1">
              <a:off x="2261479" y="1304912"/>
              <a:ext cx="493776" cy="1895579"/>
            </a:xfrm>
            <a:prstGeom prst="bentConnector2">
              <a:avLst/>
            </a:prstGeom>
            <a:ln w="28575" cmpd="sng">
              <a:solidFill>
                <a:srgbClr val="00AC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9" name="Connector: Elbow 29">
              <a:extLst>
                <a:ext uri="{FF2B5EF4-FFF2-40B4-BE49-F238E27FC236}">
                  <a16:creationId xmlns:a16="http://schemas.microsoft.com/office/drawing/2014/main" id="{C07C863A-F03F-44F7-9309-DD9C53F68D82}"/>
                </a:ext>
              </a:extLst>
            </p:cNvPr>
            <p:cNvCxnSpPr>
              <a:cxnSpLocks/>
            </p:cNvCxnSpPr>
            <p:nvPr/>
          </p:nvCxnSpPr>
          <p:spPr>
            <a:xfrm flipV="1">
              <a:off x="2604619" y="3569680"/>
              <a:ext cx="797805" cy="1"/>
            </a:xfrm>
            <a:prstGeom prst="straightConnector1">
              <a:avLst/>
            </a:prstGeom>
            <a:ln w="28575" cmpd="sng">
              <a:solidFill>
                <a:srgbClr val="00AC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0" name="Connector: Elbow 49">
              <a:extLst>
                <a:ext uri="{FF2B5EF4-FFF2-40B4-BE49-F238E27FC236}">
                  <a16:creationId xmlns:a16="http://schemas.microsoft.com/office/drawing/2014/main" id="{DE584031-B6F0-45AF-9FA5-3BC928F7FD68}"/>
                </a:ext>
              </a:extLst>
            </p:cNvPr>
            <p:cNvCxnSpPr>
              <a:cxnSpLocks/>
            </p:cNvCxnSpPr>
            <p:nvPr/>
          </p:nvCxnSpPr>
          <p:spPr>
            <a:xfrm rot="16200000" flipH="1">
              <a:off x="2160895" y="4025223"/>
              <a:ext cx="694944" cy="1895579"/>
            </a:xfrm>
            <a:prstGeom prst="bentConnector2">
              <a:avLst/>
            </a:prstGeom>
            <a:ln w="28575" cmpd="sng">
              <a:solidFill>
                <a:srgbClr val="00ACA0"/>
              </a:solidFill>
              <a:headEnd type="oval"/>
              <a:tailEnd type="ova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40327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p>
            <a:r>
              <a:rPr lang="en-US" dirty="0">
                <a:latin typeface="Georgia Bold" panose="02040802050405020203" pitchFamily="18" charset="0"/>
              </a:rPr>
              <a:t>Accident and Health (A&amp;H)</a:t>
            </a:r>
          </a:p>
        </p:txBody>
      </p:sp>
      <p:grpSp>
        <p:nvGrpSpPr>
          <p:cNvPr id="60" name="Group 59">
            <a:extLst>
              <a:ext uri="{FF2B5EF4-FFF2-40B4-BE49-F238E27FC236}">
                <a16:creationId xmlns:a16="http://schemas.microsoft.com/office/drawing/2014/main" id="{080F580E-C2AB-4205-844B-F0507DAB6FD7}"/>
              </a:ext>
            </a:extLst>
          </p:cNvPr>
          <p:cNvGrpSpPr/>
          <p:nvPr/>
        </p:nvGrpSpPr>
        <p:grpSpPr>
          <a:xfrm>
            <a:off x="2349937" y="2068166"/>
            <a:ext cx="7488950" cy="2972697"/>
            <a:chOff x="1547530" y="3328559"/>
            <a:chExt cx="7488950" cy="2695869"/>
          </a:xfrm>
        </p:grpSpPr>
        <p:grpSp>
          <p:nvGrpSpPr>
            <p:cNvPr id="57" name="Group 56">
              <a:extLst>
                <a:ext uri="{FF2B5EF4-FFF2-40B4-BE49-F238E27FC236}">
                  <a16:creationId xmlns:a16="http://schemas.microsoft.com/office/drawing/2014/main" id="{48A2B837-EC2D-4224-9F1D-906530BF3C0D}"/>
                </a:ext>
              </a:extLst>
            </p:cNvPr>
            <p:cNvGrpSpPr/>
            <p:nvPr/>
          </p:nvGrpSpPr>
          <p:grpSpPr>
            <a:xfrm>
              <a:off x="1547530" y="3328559"/>
              <a:ext cx="7488950" cy="640080"/>
              <a:chOff x="1547530" y="3271165"/>
              <a:chExt cx="7488950" cy="640080"/>
            </a:xfrm>
          </p:grpSpPr>
          <p:sp>
            <p:nvSpPr>
              <p:cNvPr id="30" name="Rectangle 29">
                <a:extLst>
                  <a:ext uri="{FF2B5EF4-FFF2-40B4-BE49-F238E27FC236}">
                    <a16:creationId xmlns:a16="http://schemas.microsoft.com/office/drawing/2014/main" id="{22572C25-B580-4498-8DDE-B1B6EAB15A7A}"/>
                  </a:ext>
                </a:extLst>
              </p:cNvPr>
              <p:cNvSpPr/>
              <p:nvPr/>
            </p:nvSpPr>
            <p:spPr>
              <a:xfrm>
                <a:off x="2358113" y="3421928"/>
                <a:ext cx="6381442" cy="338554"/>
              </a:xfrm>
              <a:prstGeom prst="rect">
                <a:avLst/>
              </a:prstGeom>
            </p:spPr>
            <p:txBody>
              <a:bodyPr wrap="square">
                <a:spAutoFit/>
              </a:bodyPr>
              <a:lstStyle/>
              <a:p>
                <a:pPr lvl="0">
                  <a:defRPr/>
                </a:pPr>
                <a:r>
                  <a:rPr lang="en-US" sz="1600" kern="0" dirty="0">
                    <a:solidFill>
                      <a:srgbClr val="000000"/>
                    </a:solidFill>
                    <a:latin typeface="Arial" panose="020B0604020202020204" pitchFamily="34" charset="0"/>
                    <a:cs typeface="Arial" panose="020B0604020202020204" pitchFamily="34" charset="0"/>
                  </a:rPr>
                  <a:t>Our products are always on the cutting edge.</a:t>
                </a:r>
                <a:endPar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31" name="Shape 107">
                <a:extLst>
                  <a:ext uri="{FF2B5EF4-FFF2-40B4-BE49-F238E27FC236}">
                    <a16:creationId xmlns:a16="http://schemas.microsoft.com/office/drawing/2014/main" id="{1F960E21-52BF-4190-A788-45B158E68BDA}"/>
                  </a:ext>
                </a:extLst>
              </p:cNvPr>
              <p:cNvSpPr>
                <a:spLocks noChangeArrowheads="1"/>
              </p:cNvSpPr>
              <p:nvPr/>
            </p:nvSpPr>
            <p:spPr bwMode="auto">
              <a:xfrm rot="5400000">
                <a:off x="8716734" y="3530880"/>
                <a:ext cx="518842" cy="120650"/>
              </a:xfrm>
              <a:prstGeom prst="rect">
                <a:avLst/>
              </a:prstGeom>
              <a:solidFill>
                <a:srgbClr val="0090DA"/>
              </a:solidFill>
              <a:ln>
                <a:noFill/>
              </a:ln>
            </p:spPr>
            <p:txBody>
              <a:bodyPr lIns="45719" tIns="45719" rIns="45719" bIns="45719" anchor="ctr"/>
              <a:lstStyle>
                <a:lvl1pPr defTabSz="685800" eaLnBrk="0" hangingPunct="0">
                  <a:lnSpc>
                    <a:spcPct val="90000"/>
                  </a:lnSpc>
                  <a:spcBef>
                    <a:spcPts val="600"/>
                  </a:spcBef>
                  <a:defRPr sz="1600">
                    <a:solidFill>
                      <a:schemeClr val="tx1"/>
                    </a:solidFill>
                    <a:latin typeface="Arial" panose="020B0604020202020204" pitchFamily="34" charset="0"/>
                  </a:defRPr>
                </a:lvl1pPr>
                <a:lvl2pPr marL="742950" indent="-285750" defTabSz="685800" eaLnBrk="0" hangingPunct="0">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2pPr>
                <a:lvl3pPr marL="11430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3pPr>
                <a:lvl4pPr marL="16002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4pPr>
                <a:lvl5pPr marL="20574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marL="0" marR="0" lvl="0" indent="0" algn="ctr" defTabSz="6858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cs typeface="Arial" panose="020B0604020202020204" pitchFamily="34" charset="0"/>
                  <a:sym typeface="Arial" panose="020B0604020202020204" pitchFamily="34" charset="0"/>
                </a:endParaRPr>
              </a:p>
            </p:txBody>
          </p:sp>
          <p:pic>
            <p:nvPicPr>
              <p:cNvPr id="44" name="Picture 43" descr="A picture containing drawing&#10;&#10;Description automatically generated">
                <a:extLst>
                  <a:ext uri="{FF2B5EF4-FFF2-40B4-BE49-F238E27FC236}">
                    <a16:creationId xmlns:a16="http://schemas.microsoft.com/office/drawing/2014/main" id="{D6498DCE-0655-4205-B708-422102AA4827}"/>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547530" y="3271165"/>
                <a:ext cx="640080" cy="640080"/>
              </a:xfrm>
              <a:prstGeom prst="rect">
                <a:avLst/>
              </a:prstGeom>
            </p:spPr>
          </p:pic>
        </p:grpSp>
        <p:grpSp>
          <p:nvGrpSpPr>
            <p:cNvPr id="58" name="Group 57">
              <a:extLst>
                <a:ext uri="{FF2B5EF4-FFF2-40B4-BE49-F238E27FC236}">
                  <a16:creationId xmlns:a16="http://schemas.microsoft.com/office/drawing/2014/main" id="{2280CD4D-9D19-4F24-A731-2378763E3F30}"/>
                </a:ext>
              </a:extLst>
            </p:cNvPr>
            <p:cNvGrpSpPr/>
            <p:nvPr/>
          </p:nvGrpSpPr>
          <p:grpSpPr>
            <a:xfrm>
              <a:off x="1547530" y="4356454"/>
              <a:ext cx="7488945" cy="640080"/>
              <a:chOff x="1547530" y="4186701"/>
              <a:chExt cx="7488945" cy="640080"/>
            </a:xfrm>
          </p:grpSpPr>
          <p:sp>
            <p:nvSpPr>
              <p:cNvPr id="19" name="Rectangle 18">
                <a:extLst>
                  <a:ext uri="{FF2B5EF4-FFF2-40B4-BE49-F238E27FC236}">
                    <a16:creationId xmlns:a16="http://schemas.microsoft.com/office/drawing/2014/main" id="{112DADFF-F6D2-408A-8747-D133F1ABAE7D}"/>
                  </a:ext>
                </a:extLst>
              </p:cNvPr>
              <p:cNvSpPr/>
              <p:nvPr/>
            </p:nvSpPr>
            <p:spPr>
              <a:xfrm>
                <a:off x="2358112" y="4337464"/>
                <a:ext cx="6381442" cy="338554"/>
              </a:xfrm>
              <a:prstGeom prst="rect">
                <a:avLst/>
              </a:prstGeom>
            </p:spPr>
            <p:txBody>
              <a:bodyPr wrap="square">
                <a:spAutoFit/>
              </a:bodyPr>
              <a:lstStyle/>
              <a:p>
                <a:pPr lvl="0">
                  <a:defRPr/>
                </a:pPr>
                <a:r>
                  <a:rPr lang="en-US" sz="1600" kern="0" dirty="0">
                    <a:solidFill>
                      <a:srgbClr val="000000"/>
                    </a:solidFill>
                    <a:latin typeface="Arial" panose="020B0604020202020204" pitchFamily="34" charset="0"/>
                    <a:cs typeface="Arial" panose="020B0604020202020204" pitchFamily="34" charset="0"/>
                  </a:rPr>
                  <a:t>It is an inexpensive product that covers in case of death or accident.</a:t>
                </a:r>
                <a:endPar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0" name="Shape 107">
                <a:extLst>
                  <a:ext uri="{FF2B5EF4-FFF2-40B4-BE49-F238E27FC236}">
                    <a16:creationId xmlns:a16="http://schemas.microsoft.com/office/drawing/2014/main" id="{6513C50A-67E2-4CBD-A767-B2ED0EB2D4AA}"/>
                  </a:ext>
                </a:extLst>
              </p:cNvPr>
              <p:cNvSpPr>
                <a:spLocks noChangeArrowheads="1"/>
              </p:cNvSpPr>
              <p:nvPr/>
            </p:nvSpPr>
            <p:spPr bwMode="auto">
              <a:xfrm rot="5400000">
                <a:off x="8716729" y="4446416"/>
                <a:ext cx="518842" cy="120650"/>
              </a:xfrm>
              <a:prstGeom prst="rect">
                <a:avLst/>
              </a:prstGeom>
              <a:solidFill>
                <a:srgbClr val="A4CE4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685800" eaLnBrk="0" hangingPunct="0">
                  <a:lnSpc>
                    <a:spcPct val="90000"/>
                  </a:lnSpc>
                  <a:spcBef>
                    <a:spcPts val="600"/>
                  </a:spcBef>
                  <a:defRPr sz="1600">
                    <a:solidFill>
                      <a:schemeClr val="tx1"/>
                    </a:solidFill>
                    <a:latin typeface="Arial" panose="020B0604020202020204" pitchFamily="34" charset="0"/>
                  </a:defRPr>
                </a:lvl1pPr>
                <a:lvl2pPr marL="742950" indent="-285750" defTabSz="685800" eaLnBrk="0" hangingPunct="0">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2pPr>
                <a:lvl3pPr marL="11430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3pPr>
                <a:lvl4pPr marL="16002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4pPr>
                <a:lvl5pPr marL="20574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marL="0" marR="0" lvl="0" indent="0" algn="ctr" defTabSz="6858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cs typeface="Arial" panose="020B0604020202020204" pitchFamily="34" charset="0"/>
                  <a:sym typeface="Arial" panose="020B0604020202020204" pitchFamily="34" charset="0"/>
                </a:endParaRPr>
              </a:p>
            </p:txBody>
          </p:sp>
          <p:pic>
            <p:nvPicPr>
              <p:cNvPr id="51" name="Picture 50" descr="A close up of a logo&#10;&#10;Description automatically generated">
                <a:extLst>
                  <a:ext uri="{FF2B5EF4-FFF2-40B4-BE49-F238E27FC236}">
                    <a16:creationId xmlns:a16="http://schemas.microsoft.com/office/drawing/2014/main" id="{366A1E3F-03BE-4D41-A231-C42BF4167F4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547530" y="4186701"/>
                <a:ext cx="640080" cy="640080"/>
              </a:xfrm>
              <a:prstGeom prst="rect">
                <a:avLst/>
              </a:prstGeom>
            </p:spPr>
          </p:pic>
        </p:grpSp>
        <p:grpSp>
          <p:nvGrpSpPr>
            <p:cNvPr id="59" name="Group 58">
              <a:extLst>
                <a:ext uri="{FF2B5EF4-FFF2-40B4-BE49-F238E27FC236}">
                  <a16:creationId xmlns:a16="http://schemas.microsoft.com/office/drawing/2014/main" id="{D533BC88-3282-415D-BC80-86C2B9291C8D}"/>
                </a:ext>
              </a:extLst>
            </p:cNvPr>
            <p:cNvGrpSpPr/>
            <p:nvPr/>
          </p:nvGrpSpPr>
          <p:grpSpPr>
            <a:xfrm>
              <a:off x="1547530" y="5384348"/>
              <a:ext cx="7488950" cy="640080"/>
              <a:chOff x="1547530" y="5226083"/>
              <a:chExt cx="7488950" cy="640080"/>
            </a:xfrm>
          </p:grpSpPr>
          <p:sp>
            <p:nvSpPr>
              <p:cNvPr id="24" name="Rectangle 23">
                <a:extLst>
                  <a:ext uri="{FF2B5EF4-FFF2-40B4-BE49-F238E27FC236}">
                    <a16:creationId xmlns:a16="http://schemas.microsoft.com/office/drawing/2014/main" id="{F652EBF4-7495-405D-96D6-EF1BFF9812A5}"/>
                  </a:ext>
                </a:extLst>
              </p:cNvPr>
              <p:cNvSpPr/>
              <p:nvPr/>
            </p:nvSpPr>
            <p:spPr>
              <a:xfrm>
                <a:off x="2358113" y="5253736"/>
                <a:ext cx="6029750" cy="584775"/>
              </a:xfrm>
              <a:prstGeom prst="rect">
                <a:avLst/>
              </a:prstGeom>
            </p:spPr>
            <p:txBody>
              <a:bodyPr wrap="square">
                <a:spAutoFit/>
              </a:bodyPr>
              <a:lstStyle/>
              <a:p>
                <a:pPr lvl="0">
                  <a:defRPr/>
                </a:pPr>
                <a:r>
                  <a:rPr lang="en-US" sz="1600" kern="0" dirty="0">
                    <a:solidFill>
                      <a:srgbClr val="000000"/>
                    </a:solidFill>
                    <a:latin typeface="Arial" panose="020B0604020202020204" pitchFamily="34" charset="0"/>
                    <a:cs typeface="Arial" panose="020B0604020202020204" pitchFamily="34" charset="0"/>
                  </a:rPr>
                  <a:t>For as little as a dinner, the coverage comes from the largest insurance company in the world.</a:t>
                </a:r>
                <a:endPar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5" name="Shape 107">
                <a:extLst>
                  <a:ext uri="{FF2B5EF4-FFF2-40B4-BE49-F238E27FC236}">
                    <a16:creationId xmlns:a16="http://schemas.microsoft.com/office/drawing/2014/main" id="{3CCABAA7-7997-4372-B608-CA980254D95A}"/>
                  </a:ext>
                </a:extLst>
              </p:cNvPr>
              <p:cNvSpPr>
                <a:spLocks noChangeArrowheads="1"/>
              </p:cNvSpPr>
              <p:nvPr/>
            </p:nvSpPr>
            <p:spPr bwMode="auto">
              <a:xfrm rot="5400000">
                <a:off x="8716734" y="5485798"/>
                <a:ext cx="518842" cy="120650"/>
              </a:xfrm>
              <a:prstGeom prst="rect">
                <a:avLst/>
              </a:prstGeom>
              <a:solidFill>
                <a:srgbClr val="0090DA"/>
              </a:solidFill>
              <a:ln>
                <a:noFill/>
              </a:ln>
            </p:spPr>
            <p:txBody>
              <a:bodyPr lIns="45719" tIns="45719" rIns="45719" bIns="45719" anchor="ctr"/>
              <a:lstStyle>
                <a:lvl1pPr defTabSz="685800" eaLnBrk="0" hangingPunct="0">
                  <a:lnSpc>
                    <a:spcPct val="90000"/>
                  </a:lnSpc>
                  <a:spcBef>
                    <a:spcPts val="600"/>
                  </a:spcBef>
                  <a:defRPr sz="1600">
                    <a:solidFill>
                      <a:schemeClr val="tx1"/>
                    </a:solidFill>
                    <a:latin typeface="Arial" panose="020B0604020202020204" pitchFamily="34" charset="0"/>
                  </a:defRPr>
                </a:lvl1pPr>
                <a:lvl2pPr marL="742950" indent="-285750" defTabSz="685800" eaLnBrk="0" hangingPunct="0">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2pPr>
                <a:lvl3pPr marL="11430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3pPr>
                <a:lvl4pPr marL="16002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4pPr>
                <a:lvl5pPr marL="20574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marL="0" marR="0" lvl="0" indent="0" algn="ctr" defTabSz="6858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cs typeface="Arial" panose="020B0604020202020204" pitchFamily="34" charset="0"/>
                  <a:sym typeface="Arial" panose="020B0604020202020204" pitchFamily="34" charset="0"/>
                </a:endParaRPr>
              </a:p>
            </p:txBody>
          </p:sp>
          <p:pic>
            <p:nvPicPr>
              <p:cNvPr id="55" name="Picture 54" descr="A picture containing drawing&#10;&#10;Description automatically generated">
                <a:extLst>
                  <a:ext uri="{FF2B5EF4-FFF2-40B4-BE49-F238E27FC236}">
                    <a16:creationId xmlns:a16="http://schemas.microsoft.com/office/drawing/2014/main" id="{3AEBC394-054A-4880-8AA8-E9F3F4E149DD}"/>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547530" y="5226083"/>
                <a:ext cx="640080" cy="640080"/>
              </a:xfrm>
              <a:prstGeom prst="rect">
                <a:avLst/>
              </a:prstGeom>
            </p:spPr>
          </p:pic>
        </p:grpSp>
      </p:grpSp>
    </p:spTree>
    <p:extLst>
      <p:ext uri="{BB962C8B-B14F-4D97-AF65-F5344CB8AC3E}">
        <p14:creationId xmlns:p14="http://schemas.microsoft.com/office/powerpoint/2010/main" val="18079945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p>
            <a:r>
              <a:rPr lang="en-US" dirty="0">
                <a:latin typeface="Georgia Bold" panose="02040802050405020203" pitchFamily="18" charset="0"/>
              </a:rPr>
              <a:t>Conditions</a:t>
            </a:r>
          </a:p>
        </p:txBody>
      </p:sp>
      <p:grpSp>
        <p:nvGrpSpPr>
          <p:cNvPr id="27" name="Group 26">
            <a:extLst>
              <a:ext uri="{FF2B5EF4-FFF2-40B4-BE49-F238E27FC236}">
                <a16:creationId xmlns:a16="http://schemas.microsoft.com/office/drawing/2014/main" id="{877E7D33-30E5-4141-B9A6-504D63144FAC}"/>
              </a:ext>
            </a:extLst>
          </p:cNvPr>
          <p:cNvGrpSpPr/>
          <p:nvPr/>
        </p:nvGrpSpPr>
        <p:grpSpPr>
          <a:xfrm>
            <a:off x="2222060" y="1394336"/>
            <a:ext cx="7744704" cy="3309588"/>
            <a:chOff x="2222060" y="1249958"/>
            <a:chExt cx="7744704" cy="3309588"/>
          </a:xfrm>
        </p:grpSpPr>
        <p:grpSp>
          <p:nvGrpSpPr>
            <p:cNvPr id="6" name="Group 5">
              <a:extLst>
                <a:ext uri="{FF2B5EF4-FFF2-40B4-BE49-F238E27FC236}">
                  <a16:creationId xmlns:a16="http://schemas.microsoft.com/office/drawing/2014/main" id="{D79518A7-E35F-4EDB-9767-BBFCAF59EC16}"/>
                </a:ext>
              </a:extLst>
            </p:cNvPr>
            <p:cNvGrpSpPr/>
            <p:nvPr/>
          </p:nvGrpSpPr>
          <p:grpSpPr>
            <a:xfrm>
              <a:off x="2222060" y="1249958"/>
              <a:ext cx="7744704" cy="1066667"/>
              <a:chOff x="1967580" y="1923722"/>
              <a:chExt cx="7744704" cy="1066667"/>
            </a:xfrm>
          </p:grpSpPr>
          <p:sp>
            <p:nvSpPr>
              <p:cNvPr id="13" name="Content Placeholder 2">
                <a:extLst>
                  <a:ext uri="{FF2B5EF4-FFF2-40B4-BE49-F238E27FC236}">
                    <a16:creationId xmlns:a16="http://schemas.microsoft.com/office/drawing/2014/main" id="{0E6DC7F4-CF48-4279-99AA-4B406D4F9A4C}"/>
                  </a:ext>
                </a:extLst>
              </p:cNvPr>
              <p:cNvSpPr txBox="1">
                <a:spLocks/>
              </p:cNvSpPr>
              <p:nvPr/>
            </p:nvSpPr>
            <p:spPr>
              <a:xfrm>
                <a:off x="3506294" y="2091250"/>
                <a:ext cx="6205990" cy="731610"/>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spcAft>
                    <a:spcPts val="300"/>
                  </a:spcAft>
                  <a:buClr>
                    <a:srgbClr val="000000"/>
                  </a:buClr>
                  <a:defRPr/>
                </a:pPr>
                <a:r>
                  <a:rPr lang="en-US" sz="1600" kern="0" dirty="0">
                    <a:solidFill>
                      <a:srgbClr val="000000"/>
                    </a:solidFill>
                    <a:latin typeface="Arial" panose="020B0604020202020204" pitchFamily="34" charset="0"/>
                    <a:ea typeface="+mn-ea"/>
                    <a:cs typeface="Arial" panose="020B0604020202020204" pitchFamily="34" charset="0"/>
                  </a:rPr>
                  <a:t>Age between 18 -66</a:t>
                </a:r>
              </a:p>
            </p:txBody>
          </p:sp>
          <p:pic>
            <p:nvPicPr>
              <p:cNvPr id="14" name="Picture 13">
                <a:extLst>
                  <a:ext uri="{FF2B5EF4-FFF2-40B4-BE49-F238E27FC236}">
                    <a16:creationId xmlns:a16="http://schemas.microsoft.com/office/drawing/2014/main" id="{20990960-A674-4815-9DF6-15F0D1798FB4}"/>
                  </a:ext>
                </a:extLst>
              </p:cNvPr>
              <p:cNvPicPr>
                <a:picLocks noChangeAspect="1"/>
              </p:cNvPicPr>
              <p:nvPr/>
            </p:nvPicPr>
            <p:blipFill>
              <a:blip r:embed="rId2"/>
              <a:stretch>
                <a:fillRect/>
              </a:stretch>
            </p:blipFill>
            <p:spPr>
              <a:xfrm>
                <a:off x="1967580" y="1923722"/>
                <a:ext cx="809524" cy="1066667"/>
              </a:xfrm>
              <a:prstGeom prst="rect">
                <a:avLst/>
              </a:prstGeom>
            </p:spPr>
          </p:pic>
          <p:grpSp>
            <p:nvGrpSpPr>
              <p:cNvPr id="15" name="Group 14">
                <a:extLst>
                  <a:ext uri="{FF2B5EF4-FFF2-40B4-BE49-F238E27FC236}">
                    <a16:creationId xmlns:a16="http://schemas.microsoft.com/office/drawing/2014/main" id="{A18611E0-3C3F-4B4A-9FDD-81504E50883F}"/>
                  </a:ext>
                </a:extLst>
              </p:cNvPr>
              <p:cNvGrpSpPr/>
              <p:nvPr/>
            </p:nvGrpSpPr>
            <p:grpSpPr>
              <a:xfrm>
                <a:off x="2873356" y="2091295"/>
                <a:ext cx="501746" cy="731520"/>
                <a:chOff x="4415694" y="2552333"/>
                <a:chExt cx="501746" cy="731520"/>
              </a:xfrm>
            </p:grpSpPr>
            <p:cxnSp>
              <p:nvCxnSpPr>
                <p:cNvPr id="16" name="Straight Connector 15">
                  <a:extLst>
                    <a:ext uri="{FF2B5EF4-FFF2-40B4-BE49-F238E27FC236}">
                      <a16:creationId xmlns:a16="http://schemas.microsoft.com/office/drawing/2014/main" id="{6C60AD4E-864E-4970-8143-FE2CFC352D15}"/>
                    </a:ext>
                  </a:extLst>
                </p:cNvPr>
                <p:cNvCxnSpPr>
                  <a:cxnSpLocks/>
                </p:cNvCxnSpPr>
                <p:nvPr/>
              </p:nvCxnSpPr>
              <p:spPr>
                <a:xfrm>
                  <a:off x="4917440" y="2552333"/>
                  <a:ext cx="0" cy="731520"/>
                </a:xfrm>
                <a:prstGeom prst="line">
                  <a:avLst/>
                </a:prstGeom>
                <a:noFill/>
                <a:ln w="31750" cap="flat" cmpd="sng" algn="ctr">
                  <a:solidFill>
                    <a:srgbClr val="A4CE4E"/>
                  </a:solidFill>
                  <a:prstDash val="solid"/>
                </a:ln>
                <a:effectLst/>
              </p:spPr>
            </p:cxnSp>
            <p:cxnSp>
              <p:nvCxnSpPr>
                <p:cNvPr id="17" name="Straight Connector 16">
                  <a:extLst>
                    <a:ext uri="{FF2B5EF4-FFF2-40B4-BE49-F238E27FC236}">
                      <a16:creationId xmlns:a16="http://schemas.microsoft.com/office/drawing/2014/main" id="{BA3A0F56-3A52-4560-80CD-6D9A7FB5275F}"/>
                    </a:ext>
                  </a:extLst>
                </p:cNvPr>
                <p:cNvCxnSpPr>
                  <a:cxnSpLocks/>
                </p:cNvCxnSpPr>
                <p:nvPr/>
              </p:nvCxnSpPr>
              <p:spPr>
                <a:xfrm flipH="1">
                  <a:off x="4415694" y="2918093"/>
                  <a:ext cx="501746" cy="0"/>
                </a:xfrm>
                <a:prstGeom prst="line">
                  <a:avLst/>
                </a:prstGeom>
                <a:noFill/>
                <a:ln w="31750" cap="flat" cmpd="sng" algn="ctr">
                  <a:solidFill>
                    <a:srgbClr val="A4CE4E"/>
                  </a:solidFill>
                  <a:prstDash val="solid"/>
                </a:ln>
                <a:effectLst/>
              </p:spPr>
            </p:cxnSp>
          </p:grpSp>
        </p:grpSp>
        <p:grpSp>
          <p:nvGrpSpPr>
            <p:cNvPr id="7" name="Group 6">
              <a:extLst>
                <a:ext uri="{FF2B5EF4-FFF2-40B4-BE49-F238E27FC236}">
                  <a16:creationId xmlns:a16="http://schemas.microsoft.com/office/drawing/2014/main" id="{8B20C8AD-EA44-4F54-AA5D-7C2A2DD024FD}"/>
                </a:ext>
              </a:extLst>
            </p:cNvPr>
            <p:cNvGrpSpPr/>
            <p:nvPr/>
          </p:nvGrpSpPr>
          <p:grpSpPr>
            <a:xfrm>
              <a:off x="2222060" y="2371419"/>
              <a:ext cx="7744704" cy="1066667"/>
              <a:chOff x="1967580" y="3688419"/>
              <a:chExt cx="7744704" cy="1066667"/>
            </a:xfrm>
          </p:grpSpPr>
          <p:sp>
            <p:nvSpPr>
              <p:cNvPr id="8" name="Content Placeholder 2">
                <a:extLst>
                  <a:ext uri="{FF2B5EF4-FFF2-40B4-BE49-F238E27FC236}">
                    <a16:creationId xmlns:a16="http://schemas.microsoft.com/office/drawing/2014/main" id="{6C4D3DDB-FF45-47AA-AFC7-E63850F28DBE}"/>
                  </a:ext>
                </a:extLst>
              </p:cNvPr>
              <p:cNvSpPr txBox="1">
                <a:spLocks/>
              </p:cNvSpPr>
              <p:nvPr/>
            </p:nvSpPr>
            <p:spPr>
              <a:xfrm>
                <a:off x="3506294" y="3855947"/>
                <a:ext cx="6205990" cy="731610"/>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spcAft>
                    <a:spcPts val="300"/>
                  </a:spcAft>
                  <a:buClr>
                    <a:srgbClr val="000000"/>
                  </a:buClr>
                  <a:defRPr/>
                </a:pPr>
                <a:r>
                  <a:rPr lang="en-US" sz="1600" kern="0" dirty="0">
                    <a:solidFill>
                      <a:srgbClr val="000000"/>
                    </a:solidFill>
                    <a:latin typeface="Arial" panose="020B0604020202020204" pitchFamily="34" charset="0"/>
                    <a:ea typeface="+mn-ea"/>
                    <a:cs typeface="Arial" panose="020B0604020202020204" pitchFamily="34" charset="0"/>
                  </a:rPr>
                  <a:t>Occupational Classification A,B,C,D</a:t>
                </a:r>
              </a:p>
            </p:txBody>
          </p:sp>
          <p:pic>
            <p:nvPicPr>
              <p:cNvPr id="9" name="Picture 8">
                <a:extLst>
                  <a:ext uri="{FF2B5EF4-FFF2-40B4-BE49-F238E27FC236}">
                    <a16:creationId xmlns:a16="http://schemas.microsoft.com/office/drawing/2014/main" id="{4013E86D-A3EC-46B7-A043-2CB66B4F7749}"/>
                  </a:ext>
                </a:extLst>
              </p:cNvPr>
              <p:cNvPicPr>
                <a:picLocks noChangeAspect="1"/>
              </p:cNvPicPr>
              <p:nvPr/>
            </p:nvPicPr>
            <p:blipFill>
              <a:blip r:embed="rId2"/>
              <a:stretch>
                <a:fillRect/>
              </a:stretch>
            </p:blipFill>
            <p:spPr>
              <a:xfrm>
                <a:off x="1967580" y="3688419"/>
                <a:ext cx="809524" cy="1066667"/>
              </a:xfrm>
              <a:prstGeom prst="rect">
                <a:avLst/>
              </a:prstGeom>
            </p:spPr>
          </p:pic>
          <p:grpSp>
            <p:nvGrpSpPr>
              <p:cNvPr id="10" name="Group 9">
                <a:extLst>
                  <a:ext uri="{FF2B5EF4-FFF2-40B4-BE49-F238E27FC236}">
                    <a16:creationId xmlns:a16="http://schemas.microsoft.com/office/drawing/2014/main" id="{CCA73BB3-788F-47FC-8E4D-AD6BD505AACE}"/>
                  </a:ext>
                </a:extLst>
              </p:cNvPr>
              <p:cNvGrpSpPr/>
              <p:nvPr/>
            </p:nvGrpSpPr>
            <p:grpSpPr>
              <a:xfrm>
                <a:off x="2890825" y="3855992"/>
                <a:ext cx="501746" cy="731520"/>
                <a:chOff x="4415694" y="2552333"/>
                <a:chExt cx="501746" cy="731520"/>
              </a:xfrm>
            </p:grpSpPr>
            <p:cxnSp>
              <p:nvCxnSpPr>
                <p:cNvPr id="11" name="Straight Connector 10">
                  <a:extLst>
                    <a:ext uri="{FF2B5EF4-FFF2-40B4-BE49-F238E27FC236}">
                      <a16:creationId xmlns:a16="http://schemas.microsoft.com/office/drawing/2014/main" id="{C4806802-25B8-4606-BBC1-549A86BF9A4E}"/>
                    </a:ext>
                  </a:extLst>
                </p:cNvPr>
                <p:cNvCxnSpPr>
                  <a:cxnSpLocks/>
                </p:cNvCxnSpPr>
                <p:nvPr/>
              </p:nvCxnSpPr>
              <p:spPr>
                <a:xfrm>
                  <a:off x="4917440" y="2552333"/>
                  <a:ext cx="0" cy="731520"/>
                </a:xfrm>
                <a:prstGeom prst="line">
                  <a:avLst/>
                </a:prstGeom>
                <a:noFill/>
                <a:ln w="31750" cap="flat" cmpd="sng" algn="ctr">
                  <a:solidFill>
                    <a:srgbClr val="A4CE4E"/>
                  </a:solidFill>
                  <a:prstDash val="solid"/>
                </a:ln>
                <a:effectLst/>
              </p:spPr>
            </p:cxnSp>
            <p:cxnSp>
              <p:nvCxnSpPr>
                <p:cNvPr id="12" name="Straight Connector 11">
                  <a:extLst>
                    <a:ext uri="{FF2B5EF4-FFF2-40B4-BE49-F238E27FC236}">
                      <a16:creationId xmlns:a16="http://schemas.microsoft.com/office/drawing/2014/main" id="{FC90FCD8-28F0-4AC3-9967-56A755363B7E}"/>
                    </a:ext>
                  </a:extLst>
                </p:cNvPr>
                <p:cNvCxnSpPr>
                  <a:cxnSpLocks/>
                </p:cNvCxnSpPr>
                <p:nvPr/>
              </p:nvCxnSpPr>
              <p:spPr>
                <a:xfrm flipH="1">
                  <a:off x="4415694" y="2918093"/>
                  <a:ext cx="501746" cy="0"/>
                </a:xfrm>
                <a:prstGeom prst="line">
                  <a:avLst/>
                </a:prstGeom>
                <a:noFill/>
                <a:ln w="31750" cap="flat" cmpd="sng" algn="ctr">
                  <a:solidFill>
                    <a:srgbClr val="A4CE4E"/>
                  </a:solidFill>
                  <a:prstDash val="solid"/>
                </a:ln>
                <a:effectLst/>
              </p:spPr>
            </p:cxnSp>
          </p:grpSp>
        </p:grpSp>
        <p:grpSp>
          <p:nvGrpSpPr>
            <p:cNvPr id="18" name="Group 17">
              <a:extLst>
                <a:ext uri="{FF2B5EF4-FFF2-40B4-BE49-F238E27FC236}">
                  <a16:creationId xmlns:a16="http://schemas.microsoft.com/office/drawing/2014/main" id="{67D872A7-C2E9-43B3-8088-AE03B4D94F1D}"/>
                </a:ext>
              </a:extLst>
            </p:cNvPr>
            <p:cNvGrpSpPr/>
            <p:nvPr/>
          </p:nvGrpSpPr>
          <p:grpSpPr>
            <a:xfrm>
              <a:off x="2222060" y="3492879"/>
              <a:ext cx="7744704" cy="1066667"/>
              <a:chOff x="1967580" y="3688419"/>
              <a:chExt cx="7744704" cy="1066667"/>
            </a:xfrm>
          </p:grpSpPr>
          <p:sp>
            <p:nvSpPr>
              <p:cNvPr id="19" name="Content Placeholder 2">
                <a:extLst>
                  <a:ext uri="{FF2B5EF4-FFF2-40B4-BE49-F238E27FC236}">
                    <a16:creationId xmlns:a16="http://schemas.microsoft.com/office/drawing/2014/main" id="{2F7F7D8D-B8E9-4C6E-9825-F0108A0897F6}"/>
                  </a:ext>
                </a:extLst>
              </p:cNvPr>
              <p:cNvSpPr txBox="1">
                <a:spLocks/>
              </p:cNvSpPr>
              <p:nvPr/>
            </p:nvSpPr>
            <p:spPr>
              <a:xfrm>
                <a:off x="3506294" y="3855947"/>
                <a:ext cx="6205990" cy="731610"/>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spcAft>
                    <a:spcPts val="300"/>
                  </a:spcAft>
                  <a:buClr>
                    <a:srgbClr val="000000"/>
                  </a:buClr>
                  <a:defRPr/>
                </a:pPr>
                <a:r>
                  <a:rPr lang="en-US" sz="1600" kern="0" dirty="0">
                    <a:solidFill>
                      <a:srgbClr val="000000"/>
                    </a:solidFill>
                    <a:latin typeface="Arial" panose="020B0604020202020204" pitchFamily="34" charset="0"/>
                    <a:ea typeface="+mn-ea"/>
                    <a:cs typeface="Arial" panose="020B0604020202020204" pitchFamily="34" charset="0"/>
                  </a:rPr>
                  <a:t>Not to exceed 7.5 per 1000 of Circle 1 and 75% of weekly income</a:t>
                </a:r>
              </a:p>
            </p:txBody>
          </p:sp>
          <p:pic>
            <p:nvPicPr>
              <p:cNvPr id="20" name="Picture 19">
                <a:extLst>
                  <a:ext uri="{FF2B5EF4-FFF2-40B4-BE49-F238E27FC236}">
                    <a16:creationId xmlns:a16="http://schemas.microsoft.com/office/drawing/2014/main" id="{98C2E295-38EA-4A87-A3BC-C49B20D67B66}"/>
                  </a:ext>
                </a:extLst>
              </p:cNvPr>
              <p:cNvPicPr>
                <a:picLocks noChangeAspect="1"/>
              </p:cNvPicPr>
              <p:nvPr/>
            </p:nvPicPr>
            <p:blipFill>
              <a:blip r:embed="rId2"/>
              <a:stretch>
                <a:fillRect/>
              </a:stretch>
            </p:blipFill>
            <p:spPr>
              <a:xfrm>
                <a:off x="1967580" y="3688419"/>
                <a:ext cx="809524" cy="1066667"/>
              </a:xfrm>
              <a:prstGeom prst="rect">
                <a:avLst/>
              </a:prstGeom>
            </p:spPr>
          </p:pic>
          <p:grpSp>
            <p:nvGrpSpPr>
              <p:cNvPr id="21" name="Group 20">
                <a:extLst>
                  <a:ext uri="{FF2B5EF4-FFF2-40B4-BE49-F238E27FC236}">
                    <a16:creationId xmlns:a16="http://schemas.microsoft.com/office/drawing/2014/main" id="{8765D88B-C0C2-48F0-B709-C6C6DDE92770}"/>
                  </a:ext>
                </a:extLst>
              </p:cNvPr>
              <p:cNvGrpSpPr/>
              <p:nvPr/>
            </p:nvGrpSpPr>
            <p:grpSpPr>
              <a:xfrm>
                <a:off x="2890825" y="3855992"/>
                <a:ext cx="501746" cy="731520"/>
                <a:chOff x="4415694" y="2552333"/>
                <a:chExt cx="501746" cy="731520"/>
              </a:xfrm>
            </p:grpSpPr>
            <p:cxnSp>
              <p:nvCxnSpPr>
                <p:cNvPr id="22" name="Straight Connector 21">
                  <a:extLst>
                    <a:ext uri="{FF2B5EF4-FFF2-40B4-BE49-F238E27FC236}">
                      <a16:creationId xmlns:a16="http://schemas.microsoft.com/office/drawing/2014/main" id="{80B1DB5E-A809-4C04-BE55-A2AC732105D4}"/>
                    </a:ext>
                  </a:extLst>
                </p:cNvPr>
                <p:cNvCxnSpPr>
                  <a:cxnSpLocks/>
                </p:cNvCxnSpPr>
                <p:nvPr/>
              </p:nvCxnSpPr>
              <p:spPr>
                <a:xfrm>
                  <a:off x="4917440" y="2552333"/>
                  <a:ext cx="0" cy="731520"/>
                </a:xfrm>
                <a:prstGeom prst="line">
                  <a:avLst/>
                </a:prstGeom>
                <a:noFill/>
                <a:ln w="31750" cap="flat" cmpd="sng" algn="ctr">
                  <a:solidFill>
                    <a:srgbClr val="A4CE4E"/>
                  </a:solidFill>
                  <a:prstDash val="solid"/>
                </a:ln>
                <a:effectLst/>
              </p:spPr>
            </p:cxnSp>
            <p:cxnSp>
              <p:nvCxnSpPr>
                <p:cNvPr id="23" name="Straight Connector 22">
                  <a:extLst>
                    <a:ext uri="{FF2B5EF4-FFF2-40B4-BE49-F238E27FC236}">
                      <a16:creationId xmlns:a16="http://schemas.microsoft.com/office/drawing/2014/main" id="{938A96FB-7A13-49BB-903D-7AF8E47BE833}"/>
                    </a:ext>
                  </a:extLst>
                </p:cNvPr>
                <p:cNvCxnSpPr>
                  <a:cxnSpLocks/>
                </p:cNvCxnSpPr>
                <p:nvPr/>
              </p:nvCxnSpPr>
              <p:spPr>
                <a:xfrm flipH="1">
                  <a:off x="4415694" y="2918093"/>
                  <a:ext cx="501746" cy="0"/>
                </a:xfrm>
                <a:prstGeom prst="line">
                  <a:avLst/>
                </a:prstGeom>
                <a:noFill/>
                <a:ln w="31750" cap="flat" cmpd="sng" algn="ctr">
                  <a:solidFill>
                    <a:srgbClr val="A4CE4E"/>
                  </a:solidFill>
                  <a:prstDash val="solid"/>
                </a:ln>
                <a:effectLst/>
              </p:spPr>
            </p:cxnSp>
          </p:grpSp>
        </p:grpSp>
      </p:grpSp>
      <p:grpSp>
        <p:nvGrpSpPr>
          <p:cNvPr id="26" name="Group 25">
            <a:extLst>
              <a:ext uri="{FF2B5EF4-FFF2-40B4-BE49-F238E27FC236}">
                <a16:creationId xmlns:a16="http://schemas.microsoft.com/office/drawing/2014/main" id="{B5E5CCB8-7DDF-466F-8AC3-480AB65852FD}"/>
              </a:ext>
            </a:extLst>
          </p:cNvPr>
          <p:cNvGrpSpPr/>
          <p:nvPr/>
        </p:nvGrpSpPr>
        <p:grpSpPr>
          <a:xfrm>
            <a:off x="2136915" y="5387432"/>
            <a:ext cx="8675462" cy="731612"/>
            <a:chOff x="2136915" y="5387432"/>
            <a:chExt cx="8675462" cy="731612"/>
          </a:xfrm>
        </p:grpSpPr>
        <p:sp>
          <p:nvSpPr>
            <p:cNvPr id="24" name="TextBox 23">
              <a:extLst>
                <a:ext uri="{FF2B5EF4-FFF2-40B4-BE49-F238E27FC236}">
                  <a16:creationId xmlns:a16="http://schemas.microsoft.com/office/drawing/2014/main" id="{D33E7159-002B-43DD-A5BB-E614A7C08012}"/>
                </a:ext>
              </a:extLst>
            </p:cNvPr>
            <p:cNvSpPr txBox="1"/>
            <p:nvPr/>
          </p:nvSpPr>
          <p:spPr>
            <a:xfrm>
              <a:off x="3033208" y="5387432"/>
              <a:ext cx="7779169" cy="731609"/>
            </a:xfrm>
            <a:prstGeom prst="rect">
              <a:avLst/>
            </a:prstGeom>
            <a:noFill/>
          </p:spPr>
          <p:txBody>
            <a:bodyPr wrap="square" lIns="0" tIns="0" rIns="0" bIns="0" rtlCol="0" anchor="ctr">
              <a:noAutofit/>
            </a:bodyPr>
            <a:lstStyle/>
            <a:p>
              <a:pPr>
                <a:buFontTx/>
                <a:buNone/>
              </a:pPr>
              <a:r>
                <a:rPr lang="en-US" altLang="en-US" sz="1600" dirty="0">
                  <a:ea typeface="ＭＳ Ｐゴシック" panose="020B0600070205080204" pitchFamily="34" charset="-128"/>
                </a:rPr>
                <a:t>Surgeons, Dentists, and Housemaids – Class B for AWI and Class A for other benefits</a:t>
              </a:r>
            </a:p>
          </p:txBody>
        </p:sp>
        <p:pic>
          <p:nvPicPr>
            <p:cNvPr id="25" name="Picture 24" descr="A close up of a logo&#10;&#10;Description automatically generated">
              <a:extLst>
                <a:ext uri="{FF2B5EF4-FFF2-40B4-BE49-F238E27FC236}">
                  <a16:creationId xmlns:a16="http://schemas.microsoft.com/office/drawing/2014/main" id="{87B694BD-B9DE-467D-871B-52C94FBC420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36915" y="5390405"/>
              <a:ext cx="728639" cy="728639"/>
            </a:xfrm>
            <a:prstGeom prst="rect">
              <a:avLst/>
            </a:prstGeom>
          </p:spPr>
        </p:pic>
      </p:grpSp>
    </p:spTree>
    <p:extLst>
      <p:ext uri="{BB962C8B-B14F-4D97-AF65-F5344CB8AC3E}">
        <p14:creationId xmlns:p14="http://schemas.microsoft.com/office/powerpoint/2010/main" val="1271603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5613"/>
            <a:ext cx="5618780" cy="5428352"/>
          </a:xfrm>
        </p:spPr>
        <p:txBody>
          <a:bodyPr vert="horz" lIns="0" tIns="0" rIns="0" bIns="0" rtlCol="0" anchor="ctr">
            <a:noAutofit/>
          </a:bodyPr>
          <a:lstStyle/>
          <a:p>
            <a:pPr>
              <a:lnSpc>
                <a:spcPct val="100000"/>
              </a:lnSpc>
              <a:spcBef>
                <a:spcPts val="600"/>
              </a:spcBef>
            </a:pPr>
            <a:r>
              <a:rPr lang="en-US" sz="3800" dirty="0">
                <a:latin typeface="Georgia Bold" panose="02040802050405020203" pitchFamily="18" charset="0"/>
              </a:rPr>
              <a:t>Eligibility</a:t>
            </a:r>
            <a:br>
              <a:rPr lang="en-US" sz="3800" dirty="0">
                <a:latin typeface="Georgia Bold" panose="02040802050405020203" pitchFamily="18" charset="0"/>
              </a:rPr>
            </a:br>
            <a:br>
              <a:rPr lang="en-US" sz="3800" dirty="0">
                <a:latin typeface="Georgia Bold" panose="02040802050405020203" pitchFamily="18" charset="0"/>
              </a:rPr>
            </a:br>
            <a:r>
              <a:rPr lang="en-US" sz="3800" dirty="0">
                <a:latin typeface="Georgia Bold" panose="02040802050405020203" pitchFamily="18" charset="0"/>
              </a:rPr>
              <a:t>7.5/1000 of Circle 1</a:t>
            </a:r>
            <a:br>
              <a:rPr lang="en-US" sz="3800" dirty="0">
                <a:latin typeface="Georgia Bold" panose="02040802050405020203" pitchFamily="18" charset="0"/>
              </a:rPr>
            </a:br>
            <a:br>
              <a:rPr lang="en-US" sz="3800" dirty="0">
                <a:latin typeface="Georgia Bold" panose="02040802050405020203" pitchFamily="18" charset="0"/>
              </a:rPr>
            </a:br>
            <a:r>
              <a:rPr lang="en-US" sz="3800" dirty="0">
                <a:latin typeface="Georgia Bold" panose="02040802050405020203" pitchFamily="18" charset="0"/>
              </a:rPr>
              <a:t>75% of weekly income</a:t>
            </a:r>
          </a:p>
        </p:txBody>
      </p:sp>
      <p:sp>
        <p:nvSpPr>
          <p:cNvPr id="42" name="Picture Placeholder 41">
            <a:extLst>
              <a:ext uri="{FF2B5EF4-FFF2-40B4-BE49-F238E27FC236}">
                <a16:creationId xmlns:a16="http://schemas.microsoft.com/office/drawing/2014/main" id="{D590F6F4-121F-401C-B897-A9A6FC749C2A}"/>
              </a:ext>
            </a:extLst>
          </p:cNvPr>
          <p:cNvSpPr>
            <a:spLocks noGrp="1"/>
          </p:cNvSpPr>
          <p:nvPr>
            <p:ph type="pic" sz="quarter" idx="11"/>
          </p:nvPr>
        </p:nvSpPr>
        <p:spPr/>
      </p:sp>
      <p:pic>
        <p:nvPicPr>
          <p:cNvPr id="41" name="Picture 40" descr="A close up of a device&#10;&#10;Description automatically generated">
            <a:extLst>
              <a:ext uri="{FF2B5EF4-FFF2-40B4-BE49-F238E27FC236}">
                <a16:creationId xmlns:a16="http://schemas.microsoft.com/office/drawing/2014/main" id="{24721DE6-B9E5-4AC8-8AE6-94EFD611F89F}"/>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36425"/>
          <a:stretch/>
        </p:blipFill>
        <p:spPr>
          <a:xfrm>
            <a:off x="6075981" y="0"/>
            <a:ext cx="6112843" cy="6210300"/>
          </a:xfrm>
          <a:prstGeom prst="rect">
            <a:avLst/>
          </a:prstGeom>
        </p:spPr>
      </p:pic>
    </p:spTree>
    <p:extLst>
      <p:ext uri="{BB962C8B-B14F-4D97-AF65-F5344CB8AC3E}">
        <p14:creationId xmlns:p14="http://schemas.microsoft.com/office/powerpoint/2010/main" val="11436342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42" descr="A close up of a book&#10;&#10;Description automatically generated">
            <a:extLst>
              <a:ext uri="{FF2B5EF4-FFF2-40B4-BE49-F238E27FC236}">
                <a16:creationId xmlns:a16="http://schemas.microsoft.com/office/drawing/2014/main" id="{A7BEBBF9-968A-4B0D-B839-D0E3FC8FCA27}"/>
              </a:ext>
            </a:extLst>
          </p:cNvPr>
          <p:cNvPicPr>
            <a:picLocks noGrp="1" noChangeAspect="1"/>
          </p:cNvPicPr>
          <p:nvPr>
            <p:ph type="pic" sz="quarter" idx="11"/>
          </p:nvPr>
        </p:nvPicPr>
        <p:blipFill>
          <a:blip r:embed="rId3" cstate="email">
            <a:alphaModFix amt="35000"/>
            <a:extLst>
              <a:ext uri="{28A0092B-C50C-407E-A947-70E740481C1C}">
                <a14:useLocalDpi xmlns:a14="http://schemas.microsoft.com/office/drawing/2010/main" val="0"/>
              </a:ext>
            </a:extLst>
          </a:blip>
          <a:srcRect t="7965" b="7965"/>
          <a:stretch>
            <a:fillRect/>
          </a:stretch>
        </p:blipFill>
        <p:spPr>
          <a:xfrm>
            <a:off x="0" y="0"/>
            <a:ext cx="12188825" cy="6858000"/>
          </a:xfrm>
        </p:spPr>
      </p:pic>
      <p:pic>
        <p:nvPicPr>
          <p:cNvPr id="9" name="Picture 8">
            <a:extLst>
              <a:ext uri="{FF2B5EF4-FFF2-40B4-BE49-F238E27FC236}">
                <a16:creationId xmlns:a16="http://schemas.microsoft.com/office/drawing/2014/main" id="{BE0D0C8C-18AC-4D00-B058-36D7A7ABFFA6}"/>
              </a:ext>
            </a:extLst>
          </p:cNvPr>
          <p:cNvPicPr>
            <a:picLocks noChangeAspect="1"/>
          </p:cNvPicPr>
          <p:nvPr/>
        </p:nvPicPr>
        <p:blipFill rotWithShape="1">
          <a:blip r:embed="rId4">
            <a:extLst>
              <a:ext uri="{28A0092B-C50C-407E-A947-70E740481C1C}">
                <a14:useLocalDpi xmlns:a14="http://schemas.microsoft.com/office/drawing/2010/main"/>
              </a:ext>
            </a:extLst>
          </a:blip>
          <a:srcRect l="123" t="-15502" r="-13612" b="-18252"/>
          <a:stretch/>
        </p:blipFill>
        <p:spPr>
          <a:xfrm>
            <a:off x="457200" y="6356196"/>
            <a:ext cx="1490546" cy="379142"/>
          </a:xfrm>
          <a:prstGeom prst="rect">
            <a:avLst/>
          </a:prstGeom>
        </p:spPr>
      </p:pic>
      <p:sp>
        <p:nvSpPr>
          <p:cNvPr id="10" name="Rectangle 9">
            <a:extLst>
              <a:ext uri="{FF2B5EF4-FFF2-40B4-BE49-F238E27FC236}">
                <a16:creationId xmlns:a16="http://schemas.microsoft.com/office/drawing/2014/main" id="{8CC26744-AFDC-476D-B1F9-85DE4D23EE77}"/>
              </a:ext>
            </a:extLst>
          </p:cNvPr>
          <p:cNvSpPr/>
          <p:nvPr/>
        </p:nvSpPr>
        <p:spPr>
          <a:xfrm rot="5400000">
            <a:off x="4571585" y="-4571584"/>
            <a:ext cx="3045656" cy="12188825"/>
          </a:xfrm>
          <a:prstGeom prst="rect">
            <a:avLst/>
          </a:prstGeom>
          <a:gradFill>
            <a:gsLst>
              <a:gs pos="0">
                <a:schemeClr val="tx1">
                  <a:alpha val="5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cs typeface="Arial" charset="0"/>
            </a:endParaRPr>
          </a:p>
        </p:txBody>
      </p:sp>
      <p:sp>
        <p:nvSpPr>
          <p:cNvPr id="6" name="Title 1">
            <a:extLst>
              <a:ext uri="{FF2B5EF4-FFF2-40B4-BE49-F238E27FC236}">
                <a16:creationId xmlns:a16="http://schemas.microsoft.com/office/drawing/2014/main" id="{84918E26-4091-42AD-B68A-428D192B472E}"/>
              </a:ext>
            </a:extLst>
          </p:cNvPr>
          <p:cNvSpPr txBox="1">
            <a:spLocks/>
          </p:cNvSpPr>
          <p:nvPr/>
        </p:nvSpPr>
        <p:spPr>
          <a:xfrm>
            <a:off x="457200" y="457200"/>
            <a:ext cx="9454896" cy="39343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r>
              <a:rPr lang="en-US" dirty="0">
                <a:solidFill>
                  <a:schemeClr val="bg1"/>
                </a:solidFill>
                <a:latin typeface="Georgia Bold" panose="02040802050405020203" pitchFamily="18" charset="0"/>
              </a:rPr>
              <a:t>Limits</a:t>
            </a:r>
          </a:p>
        </p:txBody>
      </p:sp>
      <p:grpSp>
        <p:nvGrpSpPr>
          <p:cNvPr id="51" name="Group 50">
            <a:extLst>
              <a:ext uri="{FF2B5EF4-FFF2-40B4-BE49-F238E27FC236}">
                <a16:creationId xmlns:a16="http://schemas.microsoft.com/office/drawing/2014/main" id="{85A379A9-2F01-4B87-BD83-A346818E28E0}"/>
              </a:ext>
            </a:extLst>
          </p:cNvPr>
          <p:cNvGrpSpPr/>
          <p:nvPr/>
        </p:nvGrpSpPr>
        <p:grpSpPr>
          <a:xfrm>
            <a:off x="4133652" y="1532415"/>
            <a:ext cx="4130269" cy="1025252"/>
            <a:chOff x="4988908" y="2107155"/>
            <a:chExt cx="4130269" cy="1025252"/>
          </a:xfrm>
        </p:grpSpPr>
        <p:sp>
          <p:nvSpPr>
            <p:cNvPr id="19" name="Rectangle 18">
              <a:extLst>
                <a:ext uri="{FF2B5EF4-FFF2-40B4-BE49-F238E27FC236}">
                  <a16:creationId xmlns:a16="http://schemas.microsoft.com/office/drawing/2014/main" id="{0B94BEC0-D5B2-430C-B4EA-398BC3263504}"/>
                </a:ext>
              </a:extLst>
            </p:cNvPr>
            <p:cNvSpPr/>
            <p:nvPr/>
          </p:nvSpPr>
          <p:spPr>
            <a:xfrm>
              <a:off x="6044392" y="2107155"/>
              <a:ext cx="2019300" cy="377373"/>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b="1" dirty="0">
                  <a:solidFill>
                    <a:srgbClr val="000000"/>
                  </a:solidFill>
                  <a:latin typeface="Arial" panose="020B0604020202020204" pitchFamily="34" charset="0"/>
                  <a:cs typeface="Arial" panose="020B0604020202020204" pitchFamily="34" charset="0"/>
                </a:rPr>
                <a:t>Minimum Limit</a:t>
              </a:r>
            </a:p>
          </p:txBody>
        </p:sp>
        <p:grpSp>
          <p:nvGrpSpPr>
            <p:cNvPr id="21" name="Group 20">
              <a:extLst>
                <a:ext uri="{FF2B5EF4-FFF2-40B4-BE49-F238E27FC236}">
                  <a16:creationId xmlns:a16="http://schemas.microsoft.com/office/drawing/2014/main" id="{16BE3BDA-841C-482B-8F17-BCB814E4058B}"/>
                </a:ext>
              </a:extLst>
            </p:cNvPr>
            <p:cNvGrpSpPr/>
            <p:nvPr/>
          </p:nvGrpSpPr>
          <p:grpSpPr>
            <a:xfrm>
              <a:off x="4988908" y="2592813"/>
              <a:ext cx="4130269" cy="539594"/>
              <a:chOff x="6083672" y="1961760"/>
              <a:chExt cx="4130269" cy="731611"/>
            </a:xfrm>
          </p:grpSpPr>
          <p:sp>
            <p:nvSpPr>
              <p:cNvPr id="15" name="Rectangle 14">
                <a:extLst>
                  <a:ext uri="{FF2B5EF4-FFF2-40B4-BE49-F238E27FC236}">
                    <a16:creationId xmlns:a16="http://schemas.microsoft.com/office/drawing/2014/main" id="{45AC2BC6-0914-4A2D-9539-8F1B2C769960}"/>
                  </a:ext>
                </a:extLst>
              </p:cNvPr>
              <p:cNvSpPr/>
              <p:nvPr/>
            </p:nvSpPr>
            <p:spPr>
              <a:xfrm>
                <a:off x="8202261" y="1961761"/>
                <a:ext cx="2011680" cy="731610"/>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$ 75 per week</a:t>
                </a:r>
              </a:p>
            </p:txBody>
          </p:sp>
          <p:sp>
            <p:nvSpPr>
              <p:cNvPr id="16" name="Rectangle 15">
                <a:extLst>
                  <a:ext uri="{FF2B5EF4-FFF2-40B4-BE49-F238E27FC236}">
                    <a16:creationId xmlns:a16="http://schemas.microsoft.com/office/drawing/2014/main" id="{BBDCD9F6-B937-40CC-9815-8D5A44AEEBD2}"/>
                  </a:ext>
                </a:extLst>
              </p:cNvPr>
              <p:cNvSpPr/>
              <p:nvPr/>
            </p:nvSpPr>
            <p:spPr>
              <a:xfrm>
                <a:off x="6083672" y="1961760"/>
                <a:ext cx="2011680" cy="731610"/>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Insured</a:t>
                </a:r>
              </a:p>
            </p:txBody>
          </p:sp>
        </p:grpSp>
      </p:grpSp>
      <p:sp>
        <p:nvSpPr>
          <p:cNvPr id="28" name="Rectangle 27">
            <a:extLst>
              <a:ext uri="{FF2B5EF4-FFF2-40B4-BE49-F238E27FC236}">
                <a16:creationId xmlns:a16="http://schemas.microsoft.com/office/drawing/2014/main" id="{3D73763D-4809-4702-AC27-223DCCA6E06C}"/>
              </a:ext>
            </a:extLst>
          </p:cNvPr>
          <p:cNvSpPr/>
          <p:nvPr/>
        </p:nvSpPr>
        <p:spPr>
          <a:xfrm>
            <a:off x="4784202" y="4064273"/>
            <a:ext cx="2019300" cy="377373"/>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b="1" dirty="0">
                <a:solidFill>
                  <a:srgbClr val="000000"/>
                </a:solidFill>
                <a:latin typeface="Arial" panose="020B0604020202020204" pitchFamily="34" charset="0"/>
                <a:cs typeface="Arial" panose="020B0604020202020204" pitchFamily="34" charset="0"/>
              </a:rPr>
              <a:t>Maximum Limit</a:t>
            </a:r>
          </a:p>
        </p:txBody>
      </p:sp>
      <p:sp>
        <p:nvSpPr>
          <p:cNvPr id="38" name="Rectangle 37">
            <a:extLst>
              <a:ext uri="{FF2B5EF4-FFF2-40B4-BE49-F238E27FC236}">
                <a16:creationId xmlns:a16="http://schemas.microsoft.com/office/drawing/2014/main" id="{A1B2858D-6D4C-4084-A281-70C309FAF368}"/>
              </a:ext>
            </a:extLst>
          </p:cNvPr>
          <p:cNvSpPr/>
          <p:nvPr/>
        </p:nvSpPr>
        <p:spPr>
          <a:xfrm>
            <a:off x="469111" y="5756356"/>
            <a:ext cx="4976649" cy="539593"/>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Spouse can also be insured if he/she is employed</a:t>
            </a:r>
          </a:p>
        </p:txBody>
      </p:sp>
      <p:grpSp>
        <p:nvGrpSpPr>
          <p:cNvPr id="2" name="Group 1">
            <a:extLst>
              <a:ext uri="{FF2B5EF4-FFF2-40B4-BE49-F238E27FC236}">
                <a16:creationId xmlns:a16="http://schemas.microsoft.com/office/drawing/2014/main" id="{7B6DE9E5-848B-4D1E-8A55-29C449A67206}"/>
              </a:ext>
            </a:extLst>
          </p:cNvPr>
          <p:cNvGrpSpPr/>
          <p:nvPr/>
        </p:nvGrpSpPr>
        <p:grpSpPr>
          <a:xfrm>
            <a:off x="3728718" y="4549931"/>
            <a:ext cx="4130269" cy="539594"/>
            <a:chOff x="609599" y="2170473"/>
            <a:chExt cx="4130269" cy="539594"/>
          </a:xfrm>
        </p:grpSpPr>
        <p:sp>
          <p:nvSpPr>
            <p:cNvPr id="27" name="Rectangle 26">
              <a:extLst>
                <a:ext uri="{FF2B5EF4-FFF2-40B4-BE49-F238E27FC236}">
                  <a16:creationId xmlns:a16="http://schemas.microsoft.com/office/drawing/2014/main" id="{849B2219-577D-4798-BEBF-D74CA75CDA86}"/>
                </a:ext>
              </a:extLst>
            </p:cNvPr>
            <p:cNvSpPr/>
            <p:nvPr/>
          </p:nvSpPr>
          <p:spPr>
            <a:xfrm>
              <a:off x="2728188" y="2170474"/>
              <a:ext cx="2011680" cy="539593"/>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$ 1500 per week</a:t>
              </a:r>
            </a:p>
          </p:txBody>
        </p:sp>
        <p:sp>
          <p:nvSpPr>
            <p:cNvPr id="29" name="Rectangle 28">
              <a:extLst>
                <a:ext uri="{FF2B5EF4-FFF2-40B4-BE49-F238E27FC236}">
                  <a16:creationId xmlns:a16="http://schemas.microsoft.com/office/drawing/2014/main" id="{D33299F7-1E3C-4B72-8A68-6690CFA72D69}"/>
                </a:ext>
              </a:extLst>
            </p:cNvPr>
            <p:cNvSpPr/>
            <p:nvPr/>
          </p:nvSpPr>
          <p:spPr>
            <a:xfrm>
              <a:off x="609599" y="2170473"/>
              <a:ext cx="2011680" cy="539593"/>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Insured</a:t>
              </a:r>
            </a:p>
          </p:txBody>
        </p:sp>
      </p:grpSp>
    </p:spTree>
    <p:extLst>
      <p:ext uri="{BB962C8B-B14F-4D97-AF65-F5344CB8AC3E}">
        <p14:creationId xmlns:p14="http://schemas.microsoft.com/office/powerpoint/2010/main" val="36481995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p>
            <a:r>
              <a:rPr lang="en-US" dirty="0">
                <a:latin typeface="Georgia Bold" panose="02040802050405020203" pitchFamily="18" charset="0"/>
              </a:rPr>
              <a:t>Conditions for Ineligibility</a:t>
            </a:r>
          </a:p>
        </p:txBody>
      </p:sp>
      <p:grpSp>
        <p:nvGrpSpPr>
          <p:cNvPr id="58" name="Group 57">
            <a:extLst>
              <a:ext uri="{FF2B5EF4-FFF2-40B4-BE49-F238E27FC236}">
                <a16:creationId xmlns:a16="http://schemas.microsoft.com/office/drawing/2014/main" id="{5C8E3704-87E5-4E47-AE2F-57DC6177CE79}"/>
              </a:ext>
            </a:extLst>
          </p:cNvPr>
          <p:cNvGrpSpPr/>
          <p:nvPr/>
        </p:nvGrpSpPr>
        <p:grpSpPr>
          <a:xfrm>
            <a:off x="1370507" y="1703079"/>
            <a:ext cx="1375623" cy="1522023"/>
            <a:chOff x="1370507" y="1630509"/>
            <a:chExt cx="1375623" cy="1522023"/>
          </a:xfrm>
        </p:grpSpPr>
        <p:sp>
          <p:nvSpPr>
            <p:cNvPr id="4" name="Content Placeholder 2">
              <a:extLst>
                <a:ext uri="{FF2B5EF4-FFF2-40B4-BE49-F238E27FC236}">
                  <a16:creationId xmlns:a16="http://schemas.microsoft.com/office/drawing/2014/main" id="{E37EBD9F-6E79-44A8-AE3C-87734C6E3DDC}"/>
                </a:ext>
              </a:extLst>
            </p:cNvPr>
            <p:cNvSpPr txBox="1">
              <a:spLocks/>
            </p:cNvSpPr>
            <p:nvPr/>
          </p:nvSpPr>
          <p:spPr>
            <a:xfrm>
              <a:off x="1370507" y="2629486"/>
              <a:ext cx="1375623" cy="523046"/>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0090DA"/>
                </a:buClr>
              </a:pPr>
              <a:r>
                <a:rPr lang="en-US" sz="1600" b="1" dirty="0">
                  <a:solidFill>
                    <a:schemeClr val="tx1"/>
                  </a:solidFill>
                  <a:latin typeface="Arial" panose="020B0604020202020204" pitchFamily="34" charset="0"/>
                  <a:cs typeface="Arial" panose="020B0604020202020204" pitchFamily="34" charset="0"/>
                </a:rPr>
                <a:t>Part Time Employees</a:t>
              </a:r>
            </a:p>
          </p:txBody>
        </p:sp>
        <p:grpSp>
          <p:nvGrpSpPr>
            <p:cNvPr id="7" name="Group 6">
              <a:extLst>
                <a:ext uri="{FF2B5EF4-FFF2-40B4-BE49-F238E27FC236}">
                  <a16:creationId xmlns:a16="http://schemas.microsoft.com/office/drawing/2014/main" id="{A6BB32EC-89A1-4589-A38F-2F40EEC8B766}"/>
                </a:ext>
              </a:extLst>
            </p:cNvPr>
            <p:cNvGrpSpPr/>
            <p:nvPr/>
          </p:nvGrpSpPr>
          <p:grpSpPr>
            <a:xfrm>
              <a:off x="1624668" y="1630509"/>
              <a:ext cx="867300" cy="853007"/>
              <a:chOff x="3660866" y="1504842"/>
              <a:chExt cx="1094014" cy="1075986"/>
            </a:xfrm>
          </p:grpSpPr>
          <p:pic>
            <p:nvPicPr>
              <p:cNvPr id="9" name="Picture 8">
                <a:extLst>
                  <a:ext uri="{FF2B5EF4-FFF2-40B4-BE49-F238E27FC236}">
                    <a16:creationId xmlns:a16="http://schemas.microsoft.com/office/drawing/2014/main" id="{FE3265D5-2EE1-4E84-BB69-E4C69216C12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31920" y="1757868"/>
                <a:ext cx="822960" cy="822960"/>
              </a:xfrm>
              <a:prstGeom prst="rect">
                <a:avLst/>
              </a:prstGeom>
            </p:spPr>
          </p:pic>
          <p:grpSp>
            <p:nvGrpSpPr>
              <p:cNvPr id="10" name="Group 9">
                <a:extLst>
                  <a:ext uri="{FF2B5EF4-FFF2-40B4-BE49-F238E27FC236}">
                    <a16:creationId xmlns:a16="http://schemas.microsoft.com/office/drawing/2014/main" id="{BE591C0A-011B-4176-BEAA-639A0842D4BB}"/>
                  </a:ext>
                </a:extLst>
              </p:cNvPr>
              <p:cNvGrpSpPr/>
              <p:nvPr/>
            </p:nvGrpSpPr>
            <p:grpSpPr>
              <a:xfrm>
                <a:off x="3660866" y="1504842"/>
                <a:ext cx="365760" cy="365760"/>
                <a:chOff x="5606142" y="2297430"/>
                <a:chExt cx="365760" cy="365760"/>
              </a:xfrm>
            </p:grpSpPr>
            <p:pic>
              <p:nvPicPr>
                <p:cNvPr id="11" name="Picture 10">
                  <a:extLst>
                    <a:ext uri="{FF2B5EF4-FFF2-40B4-BE49-F238E27FC236}">
                      <a16:creationId xmlns:a16="http://schemas.microsoft.com/office/drawing/2014/main" id="{93BF8EB4-DACE-4D2D-A49D-AD21D73E219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651862" y="2343150"/>
                  <a:ext cx="274320" cy="274320"/>
                </a:xfrm>
                <a:prstGeom prst="rect">
                  <a:avLst/>
                </a:prstGeom>
              </p:spPr>
            </p:pic>
            <p:sp>
              <p:nvSpPr>
                <p:cNvPr id="12" name="Oval 11">
                  <a:extLst>
                    <a:ext uri="{FF2B5EF4-FFF2-40B4-BE49-F238E27FC236}">
                      <a16:creationId xmlns:a16="http://schemas.microsoft.com/office/drawing/2014/main" id="{A42B0A02-C2DD-44CA-9AF1-CDE0D265AE8D}"/>
                    </a:ext>
                  </a:extLst>
                </p:cNvPr>
                <p:cNvSpPr>
                  <a:spLocks noChangeAspect="1"/>
                </p:cNvSpPr>
                <p:nvPr/>
              </p:nvSpPr>
              <p:spPr>
                <a:xfrm>
                  <a:off x="5606142" y="2297430"/>
                  <a:ext cx="365760" cy="365760"/>
                </a:xfrm>
                <a:prstGeom prst="ellipse">
                  <a:avLst/>
                </a:prstGeom>
                <a:noFill/>
                <a:ln w="12700" cap="flat" cmpd="sng" algn="ctr">
                  <a:solidFill>
                    <a:srgbClr val="0061A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a:ea typeface="+mn-ea"/>
                    <a:cs typeface="Open Sans Bold"/>
                  </a:endParaRPr>
                </a:p>
              </p:txBody>
            </p:sp>
          </p:grpSp>
        </p:grpSp>
      </p:grpSp>
      <p:grpSp>
        <p:nvGrpSpPr>
          <p:cNvPr id="55" name="Group 54">
            <a:extLst>
              <a:ext uri="{FF2B5EF4-FFF2-40B4-BE49-F238E27FC236}">
                <a16:creationId xmlns:a16="http://schemas.microsoft.com/office/drawing/2014/main" id="{6A4C85B4-84B6-458E-9478-8E9AC9EBB2C4}"/>
              </a:ext>
            </a:extLst>
          </p:cNvPr>
          <p:cNvGrpSpPr/>
          <p:nvPr/>
        </p:nvGrpSpPr>
        <p:grpSpPr>
          <a:xfrm>
            <a:off x="7201586" y="4073922"/>
            <a:ext cx="2343111" cy="1403733"/>
            <a:chOff x="7201586" y="4001352"/>
            <a:chExt cx="2343111" cy="1403733"/>
          </a:xfrm>
        </p:grpSpPr>
        <p:sp>
          <p:nvSpPr>
            <p:cNvPr id="26" name="Content Placeholder 2">
              <a:extLst>
                <a:ext uri="{FF2B5EF4-FFF2-40B4-BE49-F238E27FC236}">
                  <a16:creationId xmlns:a16="http://schemas.microsoft.com/office/drawing/2014/main" id="{9C68AE6A-34B7-4C0C-B6DA-D34838610310}"/>
                </a:ext>
              </a:extLst>
            </p:cNvPr>
            <p:cNvSpPr txBox="1">
              <a:spLocks/>
            </p:cNvSpPr>
            <p:nvPr/>
          </p:nvSpPr>
          <p:spPr>
            <a:xfrm>
              <a:off x="7201586" y="4882039"/>
              <a:ext cx="2343111" cy="523046"/>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0090DA"/>
                </a:buClr>
              </a:pPr>
              <a:r>
                <a:rPr lang="en-US" sz="1600" b="1" dirty="0">
                  <a:solidFill>
                    <a:schemeClr val="tx1"/>
                  </a:solidFill>
                  <a:latin typeface="Arial" panose="020B0604020202020204" pitchFamily="34" charset="0"/>
                  <a:cs typeface="Arial" panose="020B0604020202020204" pitchFamily="34" charset="0"/>
                </a:rPr>
                <a:t>Working for a Family Business or by Spouse</a:t>
              </a:r>
            </a:p>
          </p:txBody>
        </p:sp>
        <p:grpSp>
          <p:nvGrpSpPr>
            <p:cNvPr id="32" name="Group 31">
              <a:extLst>
                <a:ext uri="{FF2B5EF4-FFF2-40B4-BE49-F238E27FC236}">
                  <a16:creationId xmlns:a16="http://schemas.microsoft.com/office/drawing/2014/main" id="{F405BFEE-FAAB-4875-A743-6714D5C00156}"/>
                </a:ext>
              </a:extLst>
            </p:cNvPr>
            <p:cNvGrpSpPr/>
            <p:nvPr/>
          </p:nvGrpSpPr>
          <p:grpSpPr>
            <a:xfrm>
              <a:off x="7760371" y="4001352"/>
              <a:ext cx="1225540" cy="822960"/>
              <a:chOff x="5018104" y="3885970"/>
              <a:chExt cx="1225540" cy="822960"/>
            </a:xfrm>
          </p:grpSpPr>
          <p:pic>
            <p:nvPicPr>
              <p:cNvPr id="29" name="Picture 28" descr="A picture containing drawing&#10;&#10;Description automatically generated">
                <a:extLst>
                  <a:ext uri="{FF2B5EF4-FFF2-40B4-BE49-F238E27FC236}">
                    <a16:creationId xmlns:a16="http://schemas.microsoft.com/office/drawing/2014/main" id="{D23C9FC8-7760-47A3-A315-770D20E6DE6E}"/>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695004" y="4160290"/>
                <a:ext cx="548640" cy="548640"/>
              </a:xfrm>
              <a:prstGeom prst="rect">
                <a:avLst/>
              </a:prstGeom>
            </p:spPr>
          </p:pic>
          <p:pic>
            <p:nvPicPr>
              <p:cNvPr id="31" name="Picture 30" descr="A picture containing drawing&#10;&#10;Description automatically generated">
                <a:extLst>
                  <a:ext uri="{FF2B5EF4-FFF2-40B4-BE49-F238E27FC236}">
                    <a16:creationId xmlns:a16="http://schemas.microsoft.com/office/drawing/2014/main" id="{CB36F247-2BDE-4760-93E9-4369FF1D989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018104" y="3885970"/>
                <a:ext cx="678825" cy="548640"/>
              </a:xfrm>
              <a:prstGeom prst="rect">
                <a:avLst/>
              </a:prstGeom>
            </p:spPr>
          </p:pic>
        </p:grpSp>
      </p:grpSp>
      <p:pic>
        <p:nvPicPr>
          <p:cNvPr id="16" name="Picture 15">
            <a:extLst>
              <a:ext uri="{FF2B5EF4-FFF2-40B4-BE49-F238E27FC236}">
                <a16:creationId xmlns:a16="http://schemas.microsoft.com/office/drawing/2014/main" id="{B62D5127-1206-4A4B-952B-384D2F97D1A9}"/>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882206" y="1903670"/>
            <a:ext cx="652416" cy="652416"/>
          </a:xfrm>
          <a:prstGeom prst="rect">
            <a:avLst/>
          </a:prstGeom>
        </p:spPr>
      </p:pic>
      <p:grpSp>
        <p:nvGrpSpPr>
          <p:cNvPr id="17" name="Group 16">
            <a:extLst>
              <a:ext uri="{FF2B5EF4-FFF2-40B4-BE49-F238E27FC236}">
                <a16:creationId xmlns:a16="http://schemas.microsoft.com/office/drawing/2014/main" id="{C8888D64-23CD-4059-9448-DD4AE0731B5D}"/>
              </a:ext>
            </a:extLst>
          </p:cNvPr>
          <p:cNvGrpSpPr/>
          <p:nvPr/>
        </p:nvGrpSpPr>
        <p:grpSpPr>
          <a:xfrm>
            <a:off x="5654203" y="1703079"/>
            <a:ext cx="289963" cy="289963"/>
            <a:chOff x="3813266" y="1657242"/>
            <a:chExt cx="365760" cy="365760"/>
          </a:xfrm>
        </p:grpSpPr>
        <p:pic>
          <p:nvPicPr>
            <p:cNvPr id="18" name="Picture 17">
              <a:extLst>
                <a:ext uri="{FF2B5EF4-FFF2-40B4-BE49-F238E27FC236}">
                  <a16:creationId xmlns:a16="http://schemas.microsoft.com/office/drawing/2014/main" id="{094E914C-790B-4BF9-AA49-FA91228C124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858986" y="1702962"/>
              <a:ext cx="274320" cy="274320"/>
            </a:xfrm>
            <a:prstGeom prst="rect">
              <a:avLst/>
            </a:prstGeom>
          </p:spPr>
        </p:pic>
        <p:sp>
          <p:nvSpPr>
            <p:cNvPr id="19" name="Oval 18">
              <a:extLst>
                <a:ext uri="{FF2B5EF4-FFF2-40B4-BE49-F238E27FC236}">
                  <a16:creationId xmlns:a16="http://schemas.microsoft.com/office/drawing/2014/main" id="{D6BB147A-BEDE-4002-81A3-EF3B9165E0B5}"/>
                </a:ext>
              </a:extLst>
            </p:cNvPr>
            <p:cNvSpPr>
              <a:spLocks noChangeAspect="1"/>
            </p:cNvSpPr>
            <p:nvPr/>
          </p:nvSpPr>
          <p:spPr>
            <a:xfrm>
              <a:off x="3813266" y="1657242"/>
              <a:ext cx="365760" cy="365760"/>
            </a:xfrm>
            <a:prstGeom prst="ellipse">
              <a:avLst/>
            </a:prstGeom>
            <a:noFill/>
            <a:ln w="12700" cap="flat" cmpd="sng" algn="ctr">
              <a:solidFill>
                <a:srgbClr val="0061A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a:ea typeface="+mn-ea"/>
                <a:cs typeface="Open Sans Bold"/>
              </a:endParaRPr>
            </a:p>
          </p:txBody>
        </p:sp>
      </p:grpSp>
      <p:sp>
        <p:nvSpPr>
          <p:cNvPr id="22" name="Content Placeholder 2">
            <a:extLst>
              <a:ext uri="{FF2B5EF4-FFF2-40B4-BE49-F238E27FC236}">
                <a16:creationId xmlns:a16="http://schemas.microsoft.com/office/drawing/2014/main" id="{D8D27EA3-E250-45E6-9C49-DE1DEB9CEA02}"/>
              </a:ext>
            </a:extLst>
          </p:cNvPr>
          <p:cNvSpPr txBox="1">
            <a:spLocks/>
          </p:cNvSpPr>
          <p:nvPr/>
        </p:nvSpPr>
        <p:spPr>
          <a:xfrm>
            <a:off x="4997528" y="2702056"/>
            <a:ext cx="2193769" cy="539816"/>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spcBef>
                <a:spcPts val="0"/>
              </a:spcBef>
              <a:buClr>
                <a:srgbClr val="0090DA"/>
              </a:buClr>
            </a:pPr>
            <a:r>
              <a:rPr lang="en-US" sz="1600" b="1" dirty="0">
                <a:solidFill>
                  <a:schemeClr val="tx1"/>
                </a:solidFill>
                <a:latin typeface="Arial" panose="020B0604020202020204" pitchFamily="34" charset="0"/>
                <a:cs typeface="Arial" panose="020B0604020202020204" pitchFamily="34" charset="0"/>
              </a:rPr>
              <a:t>Seasonal Employees</a:t>
            </a:r>
          </a:p>
          <a:p>
            <a:pPr algn="ctr">
              <a:spcBef>
                <a:spcPts val="0"/>
              </a:spcBef>
              <a:buClr>
                <a:srgbClr val="0090DA"/>
              </a:buClr>
            </a:pPr>
            <a:r>
              <a:rPr lang="en-US" sz="1600" b="1" dirty="0">
                <a:solidFill>
                  <a:schemeClr val="tx1"/>
                </a:solidFill>
                <a:latin typeface="Arial" panose="020B0604020202020204" pitchFamily="34" charset="0"/>
                <a:cs typeface="Arial" panose="020B0604020202020204" pitchFamily="34" charset="0"/>
              </a:rPr>
              <a:t>(Entertainers)</a:t>
            </a:r>
          </a:p>
        </p:txBody>
      </p:sp>
      <p:grpSp>
        <p:nvGrpSpPr>
          <p:cNvPr id="54" name="Group 53">
            <a:extLst>
              <a:ext uri="{FF2B5EF4-FFF2-40B4-BE49-F238E27FC236}">
                <a16:creationId xmlns:a16="http://schemas.microsoft.com/office/drawing/2014/main" id="{03617809-3C02-43EF-844B-CDA7F2E8E4BF}"/>
              </a:ext>
            </a:extLst>
          </p:cNvPr>
          <p:cNvGrpSpPr/>
          <p:nvPr/>
        </p:nvGrpSpPr>
        <p:grpSpPr>
          <a:xfrm>
            <a:off x="2852101" y="4040460"/>
            <a:ext cx="1818798" cy="1437195"/>
            <a:chOff x="2852101" y="3967890"/>
            <a:chExt cx="1818798" cy="1437195"/>
          </a:xfrm>
        </p:grpSpPr>
        <p:sp>
          <p:nvSpPr>
            <p:cNvPr id="24" name="Content Placeholder 2">
              <a:extLst>
                <a:ext uri="{FF2B5EF4-FFF2-40B4-BE49-F238E27FC236}">
                  <a16:creationId xmlns:a16="http://schemas.microsoft.com/office/drawing/2014/main" id="{076CBDC6-80E0-495D-B2FA-91F5982DFD62}"/>
                </a:ext>
              </a:extLst>
            </p:cNvPr>
            <p:cNvSpPr txBox="1">
              <a:spLocks/>
            </p:cNvSpPr>
            <p:nvPr/>
          </p:nvSpPr>
          <p:spPr>
            <a:xfrm>
              <a:off x="2852101" y="4882039"/>
              <a:ext cx="1818798" cy="523046"/>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0090DA"/>
                </a:buClr>
              </a:pPr>
              <a:r>
                <a:rPr lang="en-US" sz="1600" b="1" dirty="0">
                  <a:solidFill>
                    <a:schemeClr val="tx1"/>
                  </a:solidFill>
                  <a:latin typeface="Arial" panose="020B0604020202020204" pitchFamily="34" charset="0"/>
                  <a:cs typeface="Arial" panose="020B0604020202020204" pitchFamily="34" charset="0"/>
                </a:rPr>
                <a:t>Marine Related Occupations</a:t>
              </a:r>
            </a:p>
          </p:txBody>
        </p:sp>
        <p:grpSp>
          <p:nvGrpSpPr>
            <p:cNvPr id="52" name="Group 51">
              <a:extLst>
                <a:ext uri="{FF2B5EF4-FFF2-40B4-BE49-F238E27FC236}">
                  <a16:creationId xmlns:a16="http://schemas.microsoft.com/office/drawing/2014/main" id="{6E87F6FB-86C8-4029-80A5-2788FA79CA09}"/>
                </a:ext>
              </a:extLst>
            </p:cNvPr>
            <p:cNvGrpSpPr/>
            <p:nvPr/>
          </p:nvGrpSpPr>
          <p:grpSpPr>
            <a:xfrm>
              <a:off x="3313303" y="3967890"/>
              <a:ext cx="876502" cy="889884"/>
              <a:chOff x="3159318" y="3753310"/>
              <a:chExt cx="876502" cy="889884"/>
            </a:xfrm>
          </p:grpSpPr>
          <p:pic>
            <p:nvPicPr>
              <p:cNvPr id="20" name="Picture 19" descr="A picture containing drawing&#10;&#10;Description automatically generated">
                <a:extLst>
                  <a:ext uri="{FF2B5EF4-FFF2-40B4-BE49-F238E27FC236}">
                    <a16:creationId xmlns:a16="http://schemas.microsoft.com/office/drawing/2014/main" id="{69853FF6-907F-4E81-A85F-BBDD3DE27B6A}"/>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3304300" y="3911674"/>
                <a:ext cx="731520" cy="731520"/>
              </a:xfrm>
              <a:prstGeom prst="rect">
                <a:avLst/>
              </a:prstGeom>
            </p:spPr>
          </p:pic>
          <p:grpSp>
            <p:nvGrpSpPr>
              <p:cNvPr id="49" name="Group 48">
                <a:extLst>
                  <a:ext uri="{FF2B5EF4-FFF2-40B4-BE49-F238E27FC236}">
                    <a16:creationId xmlns:a16="http://schemas.microsoft.com/office/drawing/2014/main" id="{F1CBB188-8D6F-4933-AC7C-C14C33C73FDC}"/>
                  </a:ext>
                </a:extLst>
              </p:cNvPr>
              <p:cNvGrpSpPr/>
              <p:nvPr/>
            </p:nvGrpSpPr>
            <p:grpSpPr>
              <a:xfrm>
                <a:off x="3159318" y="3753310"/>
                <a:ext cx="289963" cy="289963"/>
                <a:chOff x="5806603" y="1782909"/>
                <a:chExt cx="289963" cy="289963"/>
              </a:xfrm>
            </p:grpSpPr>
            <p:pic>
              <p:nvPicPr>
                <p:cNvPr id="50" name="Picture 49">
                  <a:extLst>
                    <a:ext uri="{FF2B5EF4-FFF2-40B4-BE49-F238E27FC236}">
                      <a16:creationId xmlns:a16="http://schemas.microsoft.com/office/drawing/2014/main" id="{AA6EB61A-0594-47F6-8279-56CD92A2F2A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42848" y="1819154"/>
                  <a:ext cx="217472" cy="217472"/>
                </a:xfrm>
                <a:prstGeom prst="rect">
                  <a:avLst/>
                </a:prstGeom>
              </p:spPr>
            </p:pic>
            <p:sp>
              <p:nvSpPr>
                <p:cNvPr id="51" name="Oval 50">
                  <a:extLst>
                    <a:ext uri="{FF2B5EF4-FFF2-40B4-BE49-F238E27FC236}">
                      <a16:creationId xmlns:a16="http://schemas.microsoft.com/office/drawing/2014/main" id="{B01D8B83-DB11-42BB-9685-BCC99F4FA005}"/>
                    </a:ext>
                  </a:extLst>
                </p:cNvPr>
                <p:cNvSpPr>
                  <a:spLocks noChangeAspect="1"/>
                </p:cNvSpPr>
                <p:nvPr/>
              </p:nvSpPr>
              <p:spPr>
                <a:xfrm>
                  <a:off x="5806603" y="1782909"/>
                  <a:ext cx="289963" cy="289963"/>
                </a:xfrm>
                <a:prstGeom prst="ellipse">
                  <a:avLst/>
                </a:prstGeom>
                <a:noFill/>
                <a:ln w="12700" cap="flat" cmpd="sng" algn="ctr">
                  <a:solidFill>
                    <a:srgbClr val="0061A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a:ea typeface="+mn-ea"/>
                    <a:cs typeface="Open Sans Bold"/>
                  </a:endParaRPr>
                </a:p>
              </p:txBody>
            </p:sp>
          </p:grpSp>
        </p:grpSp>
      </p:grpSp>
      <p:grpSp>
        <p:nvGrpSpPr>
          <p:cNvPr id="8" name="Group 7">
            <a:extLst>
              <a:ext uri="{FF2B5EF4-FFF2-40B4-BE49-F238E27FC236}">
                <a16:creationId xmlns:a16="http://schemas.microsoft.com/office/drawing/2014/main" id="{4D3F2A1D-29F4-4205-BDBC-FC568FEA8080}"/>
              </a:ext>
            </a:extLst>
          </p:cNvPr>
          <p:cNvGrpSpPr/>
          <p:nvPr/>
        </p:nvGrpSpPr>
        <p:grpSpPr>
          <a:xfrm>
            <a:off x="9393826" y="1703079"/>
            <a:ext cx="1375623" cy="1522023"/>
            <a:chOff x="9483766" y="1703079"/>
            <a:chExt cx="1375623" cy="1522023"/>
          </a:xfrm>
        </p:grpSpPr>
        <p:sp>
          <p:nvSpPr>
            <p:cNvPr id="37" name="Content Placeholder 2">
              <a:extLst>
                <a:ext uri="{FF2B5EF4-FFF2-40B4-BE49-F238E27FC236}">
                  <a16:creationId xmlns:a16="http://schemas.microsoft.com/office/drawing/2014/main" id="{B90EDE1F-C4EE-4144-AA41-2CCC4B774B93}"/>
                </a:ext>
              </a:extLst>
            </p:cNvPr>
            <p:cNvSpPr txBox="1">
              <a:spLocks/>
            </p:cNvSpPr>
            <p:nvPr/>
          </p:nvSpPr>
          <p:spPr>
            <a:xfrm>
              <a:off x="9483766" y="2702056"/>
              <a:ext cx="1375623" cy="523046"/>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Clr>
                  <a:srgbClr val="0090DA"/>
                </a:buClr>
              </a:pPr>
              <a:r>
                <a:rPr lang="en-US" sz="1600" b="1" dirty="0">
                  <a:solidFill>
                    <a:schemeClr val="tx1"/>
                  </a:solidFill>
                  <a:latin typeface="Arial" panose="020B0604020202020204" pitchFamily="34" charset="0"/>
                  <a:cs typeface="Arial" panose="020B0604020202020204" pitchFamily="34" charset="0"/>
                </a:rPr>
                <a:t>Military Personnel</a:t>
              </a:r>
            </a:p>
          </p:txBody>
        </p:sp>
        <p:grpSp>
          <p:nvGrpSpPr>
            <p:cNvPr id="6" name="Group 5">
              <a:extLst>
                <a:ext uri="{FF2B5EF4-FFF2-40B4-BE49-F238E27FC236}">
                  <a16:creationId xmlns:a16="http://schemas.microsoft.com/office/drawing/2014/main" id="{3108FD5B-36F6-43AE-82AA-2D3463650774}"/>
                </a:ext>
              </a:extLst>
            </p:cNvPr>
            <p:cNvGrpSpPr/>
            <p:nvPr/>
          </p:nvGrpSpPr>
          <p:grpSpPr>
            <a:xfrm>
              <a:off x="9712822" y="1703079"/>
              <a:ext cx="917511" cy="785941"/>
              <a:chOff x="9982950" y="1703079"/>
              <a:chExt cx="917511" cy="785941"/>
            </a:xfrm>
          </p:grpSpPr>
          <p:grpSp>
            <p:nvGrpSpPr>
              <p:cNvPr id="48" name="Group 47">
                <a:extLst>
                  <a:ext uri="{FF2B5EF4-FFF2-40B4-BE49-F238E27FC236}">
                    <a16:creationId xmlns:a16="http://schemas.microsoft.com/office/drawing/2014/main" id="{890B65F7-0257-4D25-811E-9F5AF77DAA23}"/>
                  </a:ext>
                </a:extLst>
              </p:cNvPr>
              <p:cNvGrpSpPr/>
              <p:nvPr/>
            </p:nvGrpSpPr>
            <p:grpSpPr>
              <a:xfrm>
                <a:off x="10610498" y="1703079"/>
                <a:ext cx="289963" cy="289963"/>
                <a:chOff x="5806603" y="1782909"/>
                <a:chExt cx="289963" cy="289963"/>
              </a:xfrm>
            </p:grpSpPr>
            <p:pic>
              <p:nvPicPr>
                <p:cNvPr id="46" name="Picture 45">
                  <a:extLst>
                    <a:ext uri="{FF2B5EF4-FFF2-40B4-BE49-F238E27FC236}">
                      <a16:creationId xmlns:a16="http://schemas.microsoft.com/office/drawing/2014/main" id="{B541C412-24E4-439D-AE50-89E6CBA0391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842848" y="1819154"/>
                  <a:ext cx="217472" cy="217472"/>
                </a:xfrm>
                <a:prstGeom prst="rect">
                  <a:avLst/>
                </a:prstGeom>
              </p:spPr>
            </p:pic>
            <p:sp>
              <p:nvSpPr>
                <p:cNvPr id="47" name="Oval 46">
                  <a:extLst>
                    <a:ext uri="{FF2B5EF4-FFF2-40B4-BE49-F238E27FC236}">
                      <a16:creationId xmlns:a16="http://schemas.microsoft.com/office/drawing/2014/main" id="{07E74273-82EA-437B-92D0-3713149097E3}"/>
                    </a:ext>
                  </a:extLst>
                </p:cNvPr>
                <p:cNvSpPr>
                  <a:spLocks noChangeAspect="1"/>
                </p:cNvSpPr>
                <p:nvPr/>
              </p:nvSpPr>
              <p:spPr>
                <a:xfrm>
                  <a:off x="5806603" y="1782909"/>
                  <a:ext cx="289963" cy="289963"/>
                </a:xfrm>
                <a:prstGeom prst="ellipse">
                  <a:avLst/>
                </a:prstGeom>
                <a:noFill/>
                <a:ln w="12700" cap="flat" cmpd="sng" algn="ctr">
                  <a:solidFill>
                    <a:srgbClr val="0061A0"/>
                  </a:solidFill>
                  <a:prstDash val="solid"/>
                </a:ln>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srgbClr val="FFFFFF"/>
                    </a:solidFill>
                    <a:effectLst/>
                    <a:uLnTx/>
                    <a:uFillTx/>
                    <a:latin typeface="Arial"/>
                    <a:ea typeface="+mn-ea"/>
                    <a:cs typeface="Open Sans Bold"/>
                  </a:endParaRPr>
                </a:p>
              </p:txBody>
            </p:sp>
          </p:grpSp>
          <p:pic>
            <p:nvPicPr>
              <p:cNvPr id="38" name="Picture 37" descr="A picture containing drawing&#10;&#10;Description automatically generated">
                <a:extLst>
                  <a:ext uri="{FF2B5EF4-FFF2-40B4-BE49-F238E27FC236}">
                    <a16:creationId xmlns:a16="http://schemas.microsoft.com/office/drawing/2014/main" id="{C40DC71C-DAA0-4C30-9345-8F080B6C669C}"/>
                  </a:ext>
                </a:extLst>
              </p:cNvPr>
              <p:cNvPicPr>
                <a:picLocks noChangeAspect="1"/>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82950" y="2031820"/>
                <a:ext cx="913278" cy="457200"/>
              </a:xfrm>
              <a:prstGeom prst="rect">
                <a:avLst/>
              </a:prstGeom>
            </p:spPr>
          </p:pic>
        </p:grpSp>
      </p:grpSp>
    </p:spTree>
    <p:extLst>
      <p:ext uri="{BB962C8B-B14F-4D97-AF65-F5344CB8AC3E}">
        <p14:creationId xmlns:p14="http://schemas.microsoft.com/office/powerpoint/2010/main" val="16432153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BF9E468-99D8-4A96-815D-F99B84734231}"/>
              </a:ext>
            </a:extLst>
          </p:cNvPr>
          <p:cNvSpPr>
            <a:spLocks noGrp="1"/>
          </p:cNvSpPr>
          <p:nvPr>
            <p:ph type="ctrTitle"/>
          </p:nvPr>
        </p:nvSpPr>
        <p:spPr/>
        <p:txBody>
          <a:bodyPr/>
          <a:lstStyle/>
          <a:p>
            <a:r>
              <a:rPr lang="en-US" sz="3800" dirty="0"/>
              <a:t>Selling Point</a:t>
            </a:r>
            <a:br>
              <a:rPr lang="en-US" sz="3800" dirty="0"/>
            </a:br>
            <a:br>
              <a:rPr lang="en-US" sz="3800" dirty="0"/>
            </a:br>
            <a:r>
              <a:rPr lang="en-US" sz="3800" b="0" dirty="0"/>
              <a:t>Circle 2 and Circle 1</a:t>
            </a:r>
            <a:endParaRPr lang="en-US" sz="3800" dirty="0"/>
          </a:p>
        </p:txBody>
      </p:sp>
      <p:pic>
        <p:nvPicPr>
          <p:cNvPr id="9" name="Picture Placeholder 8" descr="A group of people sitting at a table&#10;&#10;Description automatically generated">
            <a:extLst>
              <a:ext uri="{FF2B5EF4-FFF2-40B4-BE49-F238E27FC236}">
                <a16:creationId xmlns:a16="http://schemas.microsoft.com/office/drawing/2014/main" id="{1F309DDB-204E-4E90-90F7-EFDD21343398}"/>
              </a:ext>
            </a:extLst>
          </p:cNvPr>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l="17284" r="17284"/>
          <a:stretch>
            <a:fillRect/>
          </a:stretch>
        </p:blipFill>
        <p:spPr/>
      </p:pic>
    </p:spTree>
    <p:extLst>
      <p:ext uri="{BB962C8B-B14F-4D97-AF65-F5344CB8AC3E}">
        <p14:creationId xmlns:p14="http://schemas.microsoft.com/office/powerpoint/2010/main" val="7261157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7200"/>
            <a:ext cx="10980550" cy="731610"/>
          </a:xfrm>
        </p:spPr>
        <p:txBody>
          <a:bodyPr vert="horz" lIns="0" tIns="0" rIns="0" bIns="0" rtlCol="0" anchor="t">
            <a:noAutofit/>
          </a:bodyPr>
          <a:lstStyle/>
          <a:p>
            <a:r>
              <a:rPr lang="en-US" dirty="0">
                <a:latin typeface="Georgia Bold" panose="02040802050405020203" pitchFamily="18" charset="0"/>
              </a:rPr>
              <a:t>Circle 3 - Accident Medical Expense Reimbursement (AMR)</a:t>
            </a:r>
          </a:p>
        </p:txBody>
      </p:sp>
      <p:grpSp>
        <p:nvGrpSpPr>
          <p:cNvPr id="25" name="Group 24">
            <a:extLst>
              <a:ext uri="{FF2B5EF4-FFF2-40B4-BE49-F238E27FC236}">
                <a16:creationId xmlns:a16="http://schemas.microsoft.com/office/drawing/2014/main" id="{12DE0B62-6A6F-4143-AD80-2EF08D1AD4D6}"/>
              </a:ext>
            </a:extLst>
          </p:cNvPr>
          <p:cNvGrpSpPr/>
          <p:nvPr/>
        </p:nvGrpSpPr>
        <p:grpSpPr>
          <a:xfrm>
            <a:off x="955155" y="1963765"/>
            <a:ext cx="10278515" cy="2840355"/>
            <a:chOff x="325317" y="1963765"/>
            <a:chExt cx="10278515" cy="2840355"/>
          </a:xfrm>
        </p:grpSpPr>
        <p:sp>
          <p:nvSpPr>
            <p:cNvPr id="11" name="Content Placeholder 2">
              <a:extLst>
                <a:ext uri="{FF2B5EF4-FFF2-40B4-BE49-F238E27FC236}">
                  <a16:creationId xmlns:a16="http://schemas.microsoft.com/office/drawing/2014/main" id="{66188A46-D7E5-4F3C-ABD2-85A09DE60350}"/>
                </a:ext>
              </a:extLst>
            </p:cNvPr>
            <p:cNvSpPr txBox="1">
              <a:spLocks/>
            </p:cNvSpPr>
            <p:nvPr/>
          </p:nvSpPr>
          <p:spPr>
            <a:xfrm>
              <a:off x="4292357" y="3203875"/>
              <a:ext cx="6311475" cy="731610"/>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spcAft>
                  <a:spcPts val="300"/>
                </a:spcAft>
                <a:buClr>
                  <a:srgbClr val="000000"/>
                </a:buClr>
                <a:defRPr/>
              </a:pPr>
              <a:r>
                <a:rPr lang="en-US" sz="1600" kern="0" dirty="0">
                  <a:solidFill>
                    <a:srgbClr val="000000"/>
                  </a:solidFill>
                  <a:latin typeface="Arial" panose="020B0604020202020204" pitchFamily="34" charset="0"/>
                  <a:cs typeface="Arial" panose="020B0604020202020204" pitchFamily="34" charset="0"/>
                </a:rPr>
                <a:t>Designed to help cover the cost of medical care due to an accident</a:t>
              </a:r>
              <a:endParaRPr lang="en-US" sz="1600" kern="0" dirty="0">
                <a:solidFill>
                  <a:srgbClr val="000000"/>
                </a:solidFill>
                <a:latin typeface="Arial" panose="020B0604020202020204" pitchFamily="34" charset="0"/>
                <a:ea typeface="+mn-ea"/>
                <a:cs typeface="Arial" panose="020B0604020202020204" pitchFamily="34" charset="0"/>
              </a:endParaRPr>
            </a:p>
          </p:txBody>
        </p:sp>
        <p:grpSp>
          <p:nvGrpSpPr>
            <p:cNvPr id="13" name="Group 12">
              <a:extLst>
                <a:ext uri="{FF2B5EF4-FFF2-40B4-BE49-F238E27FC236}">
                  <a16:creationId xmlns:a16="http://schemas.microsoft.com/office/drawing/2014/main" id="{0CCD9600-825F-4760-AA8D-031844AB1859}"/>
                </a:ext>
              </a:extLst>
            </p:cNvPr>
            <p:cNvGrpSpPr/>
            <p:nvPr/>
          </p:nvGrpSpPr>
          <p:grpSpPr>
            <a:xfrm>
              <a:off x="325317" y="1963765"/>
              <a:ext cx="2470519" cy="2840355"/>
              <a:chOff x="457200" y="1823085"/>
              <a:chExt cx="2470519" cy="2840355"/>
            </a:xfrm>
          </p:grpSpPr>
          <p:grpSp>
            <p:nvGrpSpPr>
              <p:cNvPr id="19" name="Group 18">
                <a:extLst>
                  <a:ext uri="{FF2B5EF4-FFF2-40B4-BE49-F238E27FC236}">
                    <a16:creationId xmlns:a16="http://schemas.microsoft.com/office/drawing/2014/main" id="{3522B2C1-7F79-4770-B3A6-F4449544BD7E}"/>
                  </a:ext>
                </a:extLst>
              </p:cNvPr>
              <p:cNvGrpSpPr/>
              <p:nvPr/>
            </p:nvGrpSpPr>
            <p:grpSpPr>
              <a:xfrm>
                <a:off x="457200" y="2194560"/>
                <a:ext cx="2470519" cy="2468880"/>
                <a:chOff x="596976" y="1499372"/>
                <a:chExt cx="2470519" cy="2468880"/>
              </a:xfrm>
            </p:grpSpPr>
            <p:pic>
              <p:nvPicPr>
                <p:cNvPr id="21" name="Picture 20" descr="A close up of a logo&#10;&#10;Description automatically generated">
                  <a:extLst>
                    <a:ext uri="{FF2B5EF4-FFF2-40B4-BE49-F238E27FC236}">
                      <a16:creationId xmlns:a16="http://schemas.microsoft.com/office/drawing/2014/main" id="{B41FA718-1286-4E2A-9797-527B43B63E9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6976" y="1499372"/>
                  <a:ext cx="2470519" cy="2468880"/>
                </a:xfrm>
                <a:prstGeom prst="rect">
                  <a:avLst/>
                </a:prstGeom>
              </p:spPr>
            </p:pic>
            <p:sp>
              <p:nvSpPr>
                <p:cNvPr id="22" name="Rectangle 21">
                  <a:extLst>
                    <a:ext uri="{FF2B5EF4-FFF2-40B4-BE49-F238E27FC236}">
                      <a16:creationId xmlns:a16="http://schemas.microsoft.com/office/drawing/2014/main" id="{6D586D37-CA00-4277-983A-FB3F874D35E6}"/>
                    </a:ext>
                  </a:extLst>
                </p:cNvPr>
                <p:cNvSpPr/>
                <p:nvPr/>
              </p:nvSpPr>
              <p:spPr>
                <a:xfrm>
                  <a:off x="1360884" y="2502980"/>
                  <a:ext cx="942703" cy="461665"/>
                </a:xfrm>
                <a:prstGeom prst="rect">
                  <a:avLst/>
                </a:prstGeom>
              </p:spPr>
              <p:txBody>
                <a:bodyPr wrap="square">
                  <a:spAutoFit/>
                </a:bodyPr>
                <a:lstStyle/>
                <a:p>
                  <a:pPr algn="ctr"/>
                  <a:r>
                    <a:rPr lang="en-US" altLang="en-US" sz="1200" b="1" dirty="0">
                      <a:latin typeface="Arial" panose="020B0604020202020204" pitchFamily="34" charset="0"/>
                      <a:cs typeface="Arial" panose="020B0604020202020204" pitchFamily="34" charset="0"/>
                    </a:rPr>
                    <a:t>Circles of Protection</a:t>
                  </a:r>
                  <a:endParaRPr lang="en-US" sz="1200" dirty="0">
                    <a:latin typeface="Arial" panose="020B0604020202020204" pitchFamily="34" charset="0"/>
                    <a:cs typeface="Arial" panose="020B0604020202020204" pitchFamily="34" charset="0"/>
                  </a:endParaRPr>
                </a:p>
              </p:txBody>
            </p:sp>
          </p:grpSp>
          <p:sp>
            <p:nvSpPr>
              <p:cNvPr id="20" name="Rectangle 19">
                <a:extLst>
                  <a:ext uri="{FF2B5EF4-FFF2-40B4-BE49-F238E27FC236}">
                    <a16:creationId xmlns:a16="http://schemas.microsoft.com/office/drawing/2014/main" id="{C57AD90A-4C76-4974-8536-C75F404FBFB8}"/>
                  </a:ext>
                </a:extLst>
              </p:cNvPr>
              <p:cNvSpPr/>
              <p:nvPr/>
            </p:nvSpPr>
            <p:spPr>
              <a:xfrm>
                <a:off x="611401" y="1823085"/>
                <a:ext cx="926857" cy="338554"/>
              </a:xfrm>
              <a:prstGeom prst="rect">
                <a:avLst/>
              </a:prstGeom>
            </p:spPr>
            <p:txBody>
              <a:bodyPr wrap="none">
                <a:spAutoFit/>
              </a:bodyPr>
              <a:lstStyle/>
              <a:p>
                <a:pPr algn="ctr"/>
                <a:r>
                  <a:rPr lang="en-US" sz="1600" b="1" dirty="0">
                    <a:latin typeface="Arial" panose="020B0604020202020204" pitchFamily="34" charset="0"/>
                    <a:cs typeface="Arial" panose="020B0604020202020204" pitchFamily="34" charset="0"/>
                  </a:rPr>
                  <a:t>Circle 3</a:t>
                </a:r>
              </a:p>
            </p:txBody>
          </p:sp>
        </p:grpSp>
        <p:cxnSp>
          <p:nvCxnSpPr>
            <p:cNvPr id="8" name="Connector: Elbow 29">
              <a:extLst>
                <a:ext uri="{FF2B5EF4-FFF2-40B4-BE49-F238E27FC236}">
                  <a16:creationId xmlns:a16="http://schemas.microsoft.com/office/drawing/2014/main" id="{BA86537F-BE2E-4326-883E-59AF857BAD00}"/>
                </a:ext>
              </a:extLst>
            </p:cNvPr>
            <p:cNvCxnSpPr>
              <a:cxnSpLocks/>
            </p:cNvCxnSpPr>
            <p:nvPr/>
          </p:nvCxnSpPr>
          <p:spPr>
            <a:xfrm>
              <a:off x="2428155" y="3569681"/>
              <a:ext cx="974269" cy="0"/>
            </a:xfrm>
            <a:prstGeom prst="straightConnector1">
              <a:avLst/>
            </a:prstGeom>
            <a:ln w="28575" cmpd="sng">
              <a:solidFill>
                <a:srgbClr val="0090DA"/>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24" name="Picture 23" descr="A picture containing drawing&#10;&#10;Description automatically generated">
              <a:extLst>
                <a:ext uri="{FF2B5EF4-FFF2-40B4-BE49-F238E27FC236}">
                  <a16:creationId xmlns:a16="http://schemas.microsoft.com/office/drawing/2014/main" id="{ECCC0DCB-97BC-49E1-9BE2-5AAC527BAF4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69617" y="3203875"/>
              <a:ext cx="731520" cy="731520"/>
            </a:xfrm>
            <a:prstGeom prst="rect">
              <a:avLst/>
            </a:prstGeom>
          </p:spPr>
        </p:pic>
      </p:grpSp>
    </p:spTree>
    <p:extLst>
      <p:ext uri="{BB962C8B-B14F-4D97-AF65-F5344CB8AC3E}">
        <p14:creationId xmlns:p14="http://schemas.microsoft.com/office/powerpoint/2010/main" val="42200908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p>
            <a:r>
              <a:rPr lang="en-US" dirty="0">
                <a:latin typeface="Georgia Bold" panose="02040802050405020203" pitchFamily="18" charset="0"/>
              </a:rPr>
              <a:t>Benefits</a:t>
            </a:r>
          </a:p>
        </p:txBody>
      </p:sp>
      <p:grpSp>
        <p:nvGrpSpPr>
          <p:cNvPr id="30" name="Group 29">
            <a:extLst>
              <a:ext uri="{FF2B5EF4-FFF2-40B4-BE49-F238E27FC236}">
                <a16:creationId xmlns:a16="http://schemas.microsoft.com/office/drawing/2014/main" id="{2E04755F-BD1B-488F-8C8A-869FC476EE5A}"/>
              </a:ext>
            </a:extLst>
          </p:cNvPr>
          <p:cNvGrpSpPr/>
          <p:nvPr/>
        </p:nvGrpSpPr>
        <p:grpSpPr>
          <a:xfrm>
            <a:off x="2207532" y="1972101"/>
            <a:ext cx="8583228" cy="914400"/>
            <a:chOff x="2207532" y="1972101"/>
            <a:chExt cx="8583228" cy="914400"/>
          </a:xfrm>
        </p:grpSpPr>
        <p:sp>
          <p:nvSpPr>
            <p:cNvPr id="20" name="Rectangle 19">
              <a:extLst>
                <a:ext uri="{FF2B5EF4-FFF2-40B4-BE49-F238E27FC236}">
                  <a16:creationId xmlns:a16="http://schemas.microsoft.com/office/drawing/2014/main" id="{30AC7FC5-5565-4F5C-A419-3C8B67A1ABF6}"/>
                </a:ext>
              </a:extLst>
            </p:cNvPr>
            <p:cNvSpPr/>
            <p:nvPr/>
          </p:nvSpPr>
          <p:spPr>
            <a:xfrm>
              <a:off x="3227974" y="2013803"/>
              <a:ext cx="7442135" cy="830997"/>
            </a:xfrm>
            <a:prstGeom prst="rect">
              <a:avLst/>
            </a:prstGeom>
          </p:spPr>
          <p:txBody>
            <a:bodyPr wrap="square">
              <a:spAutoFit/>
            </a:bodyPr>
            <a:lstStyle/>
            <a:p>
              <a:pPr lvl="0">
                <a:defRPr/>
              </a:pPr>
              <a:r>
                <a:rPr lang="en-US" sz="1600" kern="0" dirty="0">
                  <a:solidFill>
                    <a:srgbClr val="000000"/>
                  </a:solidFill>
                  <a:latin typeface="Arial" panose="020B0604020202020204" pitchFamily="34" charset="0"/>
                  <a:cs typeface="Arial" panose="020B0604020202020204" pitchFamily="34" charset="0"/>
                </a:rPr>
                <a:t>Should your injuries necessitate medical treatment, then we’ll reimburse you of all actual expenses incurred up to the amount of cover selected, while outpatient or inpatient within a period of 52 weeks of the accident.</a:t>
              </a:r>
              <a:endPar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 name="Shape 107">
              <a:extLst>
                <a:ext uri="{FF2B5EF4-FFF2-40B4-BE49-F238E27FC236}">
                  <a16:creationId xmlns:a16="http://schemas.microsoft.com/office/drawing/2014/main" id="{841718C7-A80F-4C9D-B784-A4BAE1774D13}"/>
                </a:ext>
              </a:extLst>
            </p:cNvPr>
            <p:cNvSpPr>
              <a:spLocks noChangeArrowheads="1"/>
            </p:cNvSpPr>
            <p:nvPr/>
          </p:nvSpPr>
          <p:spPr bwMode="auto">
            <a:xfrm rot="5400000">
              <a:off x="10273235" y="2368976"/>
              <a:ext cx="914400" cy="120650"/>
            </a:xfrm>
            <a:prstGeom prst="rect">
              <a:avLst/>
            </a:prstGeom>
            <a:solidFill>
              <a:srgbClr val="0090DA"/>
            </a:solidFill>
            <a:ln>
              <a:noFill/>
            </a:ln>
          </p:spPr>
          <p:txBody>
            <a:bodyPr lIns="45719" tIns="45719" rIns="45719" bIns="45719" anchor="ctr"/>
            <a:lstStyle>
              <a:lvl1pPr defTabSz="685800" eaLnBrk="0" hangingPunct="0">
                <a:lnSpc>
                  <a:spcPct val="90000"/>
                </a:lnSpc>
                <a:spcBef>
                  <a:spcPts val="600"/>
                </a:spcBef>
                <a:defRPr sz="1600">
                  <a:solidFill>
                    <a:schemeClr val="tx1"/>
                  </a:solidFill>
                  <a:latin typeface="Arial" panose="020B0604020202020204" pitchFamily="34" charset="0"/>
                </a:defRPr>
              </a:lvl1pPr>
              <a:lvl2pPr marL="742950" indent="-285750" defTabSz="685800" eaLnBrk="0" hangingPunct="0">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2pPr>
              <a:lvl3pPr marL="11430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3pPr>
              <a:lvl4pPr marL="16002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4pPr>
              <a:lvl5pPr marL="20574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marL="0" marR="0" lvl="0" indent="0" algn="ctr" defTabSz="6858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cs typeface="Arial" panose="020B0604020202020204" pitchFamily="34" charset="0"/>
                <a:sym typeface="Arial" panose="020B0604020202020204" pitchFamily="34" charset="0"/>
              </a:endParaRPr>
            </a:p>
          </p:txBody>
        </p:sp>
        <p:grpSp>
          <p:nvGrpSpPr>
            <p:cNvPr id="22" name="Group 21">
              <a:extLst>
                <a:ext uri="{FF2B5EF4-FFF2-40B4-BE49-F238E27FC236}">
                  <a16:creationId xmlns:a16="http://schemas.microsoft.com/office/drawing/2014/main" id="{04B986B0-AAC9-4777-BD8C-85FB41895F5E}"/>
                </a:ext>
              </a:extLst>
            </p:cNvPr>
            <p:cNvGrpSpPr/>
            <p:nvPr/>
          </p:nvGrpSpPr>
          <p:grpSpPr>
            <a:xfrm>
              <a:off x="2207532" y="2043055"/>
              <a:ext cx="852940" cy="772493"/>
              <a:chOff x="3184026" y="2928078"/>
              <a:chExt cx="852940" cy="772493"/>
            </a:xfrm>
          </p:grpSpPr>
          <p:pic>
            <p:nvPicPr>
              <p:cNvPr id="23" name="Picture 22" descr="A close up of a logo&#10;&#10;Description automatically generated">
                <a:extLst>
                  <a:ext uri="{FF2B5EF4-FFF2-40B4-BE49-F238E27FC236}">
                    <a16:creationId xmlns:a16="http://schemas.microsoft.com/office/drawing/2014/main" id="{E698BF07-5256-4D97-9A13-24CE1E5EAD8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84026" y="3060491"/>
                <a:ext cx="640080" cy="640080"/>
              </a:xfrm>
              <a:prstGeom prst="rect">
                <a:avLst/>
              </a:prstGeom>
            </p:spPr>
          </p:pic>
          <p:pic>
            <p:nvPicPr>
              <p:cNvPr id="24" name="Picture 23" descr="A picture containing drawing&#10;&#10;Description automatically generated">
                <a:extLst>
                  <a:ext uri="{FF2B5EF4-FFF2-40B4-BE49-F238E27FC236}">
                    <a16:creationId xmlns:a16="http://schemas.microsoft.com/office/drawing/2014/main" id="{8FD1E298-35B5-4ABE-9128-D2E99961D2D8}"/>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71206" y="2928078"/>
                <a:ext cx="365760" cy="365760"/>
              </a:xfrm>
              <a:prstGeom prst="rect">
                <a:avLst/>
              </a:prstGeom>
            </p:spPr>
          </p:pic>
        </p:grpSp>
      </p:grpSp>
      <p:grpSp>
        <p:nvGrpSpPr>
          <p:cNvPr id="25" name="Group 24">
            <a:extLst>
              <a:ext uri="{FF2B5EF4-FFF2-40B4-BE49-F238E27FC236}">
                <a16:creationId xmlns:a16="http://schemas.microsoft.com/office/drawing/2014/main" id="{1AF13460-406C-4C40-81DA-434EC79000D4}"/>
              </a:ext>
            </a:extLst>
          </p:cNvPr>
          <p:cNvGrpSpPr/>
          <p:nvPr/>
        </p:nvGrpSpPr>
        <p:grpSpPr>
          <a:xfrm>
            <a:off x="457199" y="3485201"/>
            <a:ext cx="11340059" cy="1013801"/>
            <a:chOff x="457199" y="2825641"/>
            <a:chExt cx="11340059" cy="1013801"/>
          </a:xfrm>
        </p:grpSpPr>
        <p:sp>
          <p:nvSpPr>
            <p:cNvPr id="26" name="Rectangle 25">
              <a:extLst>
                <a:ext uri="{FF2B5EF4-FFF2-40B4-BE49-F238E27FC236}">
                  <a16:creationId xmlns:a16="http://schemas.microsoft.com/office/drawing/2014/main" id="{E4557B86-5C07-4A36-A56D-BA5A4A999010}"/>
                </a:ext>
              </a:extLst>
            </p:cNvPr>
            <p:cNvSpPr/>
            <p:nvPr/>
          </p:nvSpPr>
          <p:spPr>
            <a:xfrm>
              <a:off x="457200" y="2825641"/>
              <a:ext cx="1041311" cy="369332"/>
            </a:xfrm>
            <a:prstGeom prst="rect">
              <a:avLst/>
            </a:prstGeom>
          </p:spPr>
          <p:txBody>
            <a:bodyPr wrap="none" lIns="0">
              <a:spAutoFit/>
            </a:bodyPr>
            <a:lstStyle/>
            <a:p>
              <a:r>
                <a:rPr lang="en-US" b="1" dirty="0">
                  <a:latin typeface="Arial" panose="020B0604020202020204" pitchFamily="34" charset="0"/>
                  <a:cs typeface="Arial" panose="020B0604020202020204" pitchFamily="34" charset="0"/>
                </a:rPr>
                <a:t>Example</a:t>
              </a:r>
            </a:p>
          </p:txBody>
        </p:sp>
        <p:sp>
          <p:nvSpPr>
            <p:cNvPr id="27" name="Rectangle 26">
              <a:extLst>
                <a:ext uri="{FF2B5EF4-FFF2-40B4-BE49-F238E27FC236}">
                  <a16:creationId xmlns:a16="http://schemas.microsoft.com/office/drawing/2014/main" id="{4CD0D9F1-3495-45C1-9E4D-BB731A2C34E1}"/>
                </a:ext>
              </a:extLst>
            </p:cNvPr>
            <p:cNvSpPr/>
            <p:nvPr/>
          </p:nvSpPr>
          <p:spPr>
            <a:xfrm>
              <a:off x="457199" y="3254667"/>
              <a:ext cx="11340059" cy="584775"/>
            </a:xfrm>
            <a:prstGeom prst="rect">
              <a:avLst/>
            </a:prstGeom>
          </p:spPr>
          <p:txBody>
            <a:bodyPr wrap="square" lIns="0">
              <a:spAutoFit/>
            </a:bodyPr>
            <a:lstStyle/>
            <a:p>
              <a:pPr>
                <a:spcAft>
                  <a:spcPct val="20000"/>
                </a:spcAft>
              </a:pPr>
              <a:r>
                <a:rPr lang="en-US" altLang="en-US" sz="1600" dirty="0">
                  <a:latin typeface="Arial" panose="020B0604020202020204" pitchFamily="34" charset="0"/>
                  <a:cs typeface="Arial" panose="020B0604020202020204" pitchFamily="34" charset="0"/>
                </a:rPr>
                <a:t>If an insured selected a limit of US$ 7,500 and had three accidents during a year, MetLife could pay up to US$ 22,500. The limit of US$ 7,500 will be applicable for each separate accident.</a:t>
              </a:r>
            </a:p>
          </p:txBody>
        </p:sp>
      </p:grpSp>
    </p:spTree>
    <p:extLst>
      <p:ext uri="{BB962C8B-B14F-4D97-AF65-F5344CB8AC3E}">
        <p14:creationId xmlns:p14="http://schemas.microsoft.com/office/powerpoint/2010/main" val="15579428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p>
            <a:r>
              <a:rPr lang="en-US" dirty="0">
                <a:latin typeface="Georgia Bold" panose="02040802050405020203" pitchFamily="18" charset="0"/>
              </a:rPr>
              <a:t>Conditions</a:t>
            </a:r>
          </a:p>
        </p:txBody>
      </p:sp>
      <p:grpSp>
        <p:nvGrpSpPr>
          <p:cNvPr id="5" name="Group 4">
            <a:extLst>
              <a:ext uri="{FF2B5EF4-FFF2-40B4-BE49-F238E27FC236}">
                <a16:creationId xmlns:a16="http://schemas.microsoft.com/office/drawing/2014/main" id="{6879990B-1B9D-4EF8-AB3E-87EB60A86CEF}"/>
              </a:ext>
            </a:extLst>
          </p:cNvPr>
          <p:cNvGrpSpPr/>
          <p:nvPr/>
        </p:nvGrpSpPr>
        <p:grpSpPr>
          <a:xfrm>
            <a:off x="1855400" y="1827470"/>
            <a:ext cx="8478025" cy="3309588"/>
            <a:chOff x="2222060" y="1249958"/>
            <a:chExt cx="8478025" cy="3309588"/>
          </a:xfrm>
        </p:grpSpPr>
        <p:grpSp>
          <p:nvGrpSpPr>
            <p:cNvPr id="6" name="Group 5">
              <a:extLst>
                <a:ext uri="{FF2B5EF4-FFF2-40B4-BE49-F238E27FC236}">
                  <a16:creationId xmlns:a16="http://schemas.microsoft.com/office/drawing/2014/main" id="{957AD1D7-CC84-4F4E-A3E3-03A7B467D8EF}"/>
                </a:ext>
              </a:extLst>
            </p:cNvPr>
            <p:cNvGrpSpPr/>
            <p:nvPr/>
          </p:nvGrpSpPr>
          <p:grpSpPr>
            <a:xfrm>
              <a:off x="2222060" y="1249958"/>
              <a:ext cx="7744704" cy="1066667"/>
              <a:chOff x="1967580" y="1923722"/>
              <a:chExt cx="7744704" cy="1066667"/>
            </a:xfrm>
          </p:grpSpPr>
          <p:sp>
            <p:nvSpPr>
              <p:cNvPr id="19" name="Content Placeholder 2">
                <a:extLst>
                  <a:ext uri="{FF2B5EF4-FFF2-40B4-BE49-F238E27FC236}">
                    <a16:creationId xmlns:a16="http://schemas.microsoft.com/office/drawing/2014/main" id="{0D7613D6-D58A-436E-AEA7-1E003637AE91}"/>
                  </a:ext>
                </a:extLst>
              </p:cNvPr>
              <p:cNvSpPr txBox="1">
                <a:spLocks/>
              </p:cNvSpPr>
              <p:nvPr/>
            </p:nvSpPr>
            <p:spPr>
              <a:xfrm>
                <a:off x="3506294" y="2091250"/>
                <a:ext cx="6205990" cy="731610"/>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spcAft>
                    <a:spcPts val="300"/>
                  </a:spcAft>
                  <a:buClr>
                    <a:srgbClr val="000000"/>
                  </a:buClr>
                  <a:defRPr/>
                </a:pPr>
                <a:r>
                  <a:rPr lang="en-US" sz="1600" kern="0" dirty="0">
                    <a:solidFill>
                      <a:srgbClr val="000000"/>
                    </a:solidFill>
                    <a:latin typeface="Arial" panose="020B0604020202020204" pitchFamily="34" charset="0"/>
                    <a:ea typeface="+mn-ea"/>
                    <a:cs typeface="Arial" panose="020B0604020202020204" pitchFamily="34" charset="0"/>
                  </a:rPr>
                  <a:t>Available with Circle 1 only</a:t>
                </a:r>
              </a:p>
            </p:txBody>
          </p:sp>
          <p:pic>
            <p:nvPicPr>
              <p:cNvPr id="20" name="Picture 19">
                <a:extLst>
                  <a:ext uri="{FF2B5EF4-FFF2-40B4-BE49-F238E27FC236}">
                    <a16:creationId xmlns:a16="http://schemas.microsoft.com/office/drawing/2014/main" id="{005A4FBD-771F-4A8B-8F4D-C1134424336C}"/>
                  </a:ext>
                </a:extLst>
              </p:cNvPr>
              <p:cNvPicPr>
                <a:picLocks noChangeAspect="1"/>
              </p:cNvPicPr>
              <p:nvPr/>
            </p:nvPicPr>
            <p:blipFill>
              <a:blip r:embed="rId2"/>
              <a:stretch>
                <a:fillRect/>
              </a:stretch>
            </p:blipFill>
            <p:spPr>
              <a:xfrm>
                <a:off x="1967580" y="1923722"/>
                <a:ext cx="809524" cy="1066667"/>
              </a:xfrm>
              <a:prstGeom prst="rect">
                <a:avLst/>
              </a:prstGeom>
            </p:spPr>
          </p:pic>
          <p:grpSp>
            <p:nvGrpSpPr>
              <p:cNvPr id="21" name="Group 20">
                <a:extLst>
                  <a:ext uri="{FF2B5EF4-FFF2-40B4-BE49-F238E27FC236}">
                    <a16:creationId xmlns:a16="http://schemas.microsoft.com/office/drawing/2014/main" id="{0B7F9159-33EF-4FC0-A272-2D65BCAE2126}"/>
                  </a:ext>
                </a:extLst>
              </p:cNvPr>
              <p:cNvGrpSpPr/>
              <p:nvPr/>
            </p:nvGrpSpPr>
            <p:grpSpPr>
              <a:xfrm>
                <a:off x="2873356" y="2091295"/>
                <a:ext cx="501746" cy="731520"/>
                <a:chOff x="4415694" y="2552333"/>
                <a:chExt cx="501746" cy="731520"/>
              </a:xfrm>
            </p:grpSpPr>
            <p:cxnSp>
              <p:nvCxnSpPr>
                <p:cNvPr id="22" name="Straight Connector 21">
                  <a:extLst>
                    <a:ext uri="{FF2B5EF4-FFF2-40B4-BE49-F238E27FC236}">
                      <a16:creationId xmlns:a16="http://schemas.microsoft.com/office/drawing/2014/main" id="{9CC838AE-C6BB-437B-8933-0C3A2D77DDF9}"/>
                    </a:ext>
                  </a:extLst>
                </p:cNvPr>
                <p:cNvCxnSpPr>
                  <a:cxnSpLocks/>
                </p:cNvCxnSpPr>
                <p:nvPr/>
              </p:nvCxnSpPr>
              <p:spPr>
                <a:xfrm>
                  <a:off x="4917440" y="2552333"/>
                  <a:ext cx="0" cy="731520"/>
                </a:xfrm>
                <a:prstGeom prst="line">
                  <a:avLst/>
                </a:prstGeom>
                <a:noFill/>
                <a:ln w="31750" cap="flat" cmpd="sng" algn="ctr">
                  <a:solidFill>
                    <a:srgbClr val="A4CE4E"/>
                  </a:solidFill>
                  <a:prstDash val="solid"/>
                </a:ln>
                <a:effectLst/>
              </p:spPr>
            </p:cxnSp>
            <p:cxnSp>
              <p:nvCxnSpPr>
                <p:cNvPr id="23" name="Straight Connector 22">
                  <a:extLst>
                    <a:ext uri="{FF2B5EF4-FFF2-40B4-BE49-F238E27FC236}">
                      <a16:creationId xmlns:a16="http://schemas.microsoft.com/office/drawing/2014/main" id="{5E420F53-1401-4C0A-A748-7CCE069EEC24}"/>
                    </a:ext>
                  </a:extLst>
                </p:cNvPr>
                <p:cNvCxnSpPr>
                  <a:cxnSpLocks/>
                </p:cNvCxnSpPr>
                <p:nvPr/>
              </p:nvCxnSpPr>
              <p:spPr>
                <a:xfrm flipH="1">
                  <a:off x="4415694" y="2918093"/>
                  <a:ext cx="501746" cy="0"/>
                </a:xfrm>
                <a:prstGeom prst="line">
                  <a:avLst/>
                </a:prstGeom>
                <a:noFill/>
                <a:ln w="31750" cap="flat" cmpd="sng" algn="ctr">
                  <a:solidFill>
                    <a:srgbClr val="A4CE4E"/>
                  </a:solidFill>
                  <a:prstDash val="solid"/>
                </a:ln>
                <a:effectLst/>
              </p:spPr>
            </p:cxnSp>
          </p:grpSp>
        </p:grpSp>
        <p:grpSp>
          <p:nvGrpSpPr>
            <p:cNvPr id="7" name="Group 6">
              <a:extLst>
                <a:ext uri="{FF2B5EF4-FFF2-40B4-BE49-F238E27FC236}">
                  <a16:creationId xmlns:a16="http://schemas.microsoft.com/office/drawing/2014/main" id="{052FD23B-8667-4EFF-9667-63541F60530B}"/>
                </a:ext>
              </a:extLst>
            </p:cNvPr>
            <p:cNvGrpSpPr/>
            <p:nvPr/>
          </p:nvGrpSpPr>
          <p:grpSpPr>
            <a:xfrm>
              <a:off x="2222060" y="2371419"/>
              <a:ext cx="8478025" cy="1066667"/>
              <a:chOff x="1967580" y="3688419"/>
              <a:chExt cx="8478025" cy="1066667"/>
            </a:xfrm>
          </p:grpSpPr>
          <p:sp>
            <p:nvSpPr>
              <p:cNvPr id="14" name="Content Placeholder 2">
                <a:extLst>
                  <a:ext uri="{FF2B5EF4-FFF2-40B4-BE49-F238E27FC236}">
                    <a16:creationId xmlns:a16="http://schemas.microsoft.com/office/drawing/2014/main" id="{F2F69AD4-4741-45A1-8D49-20C6B83E9C62}"/>
                  </a:ext>
                </a:extLst>
              </p:cNvPr>
              <p:cNvSpPr txBox="1">
                <a:spLocks/>
              </p:cNvSpPr>
              <p:nvPr/>
            </p:nvSpPr>
            <p:spPr>
              <a:xfrm>
                <a:off x="3506293" y="3855947"/>
                <a:ext cx="6939312" cy="731610"/>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spcAft>
                    <a:spcPts val="300"/>
                  </a:spcAft>
                  <a:buClr>
                    <a:srgbClr val="000000"/>
                  </a:buClr>
                  <a:defRPr/>
                </a:pPr>
                <a:r>
                  <a:rPr lang="en-US" sz="1600" kern="0" dirty="0">
                    <a:solidFill>
                      <a:srgbClr val="000000"/>
                    </a:solidFill>
                    <a:latin typeface="Arial" panose="020B0604020202020204" pitchFamily="34" charset="0"/>
                    <a:ea typeface="+mn-ea"/>
                    <a:cs typeface="Arial" panose="020B0604020202020204" pitchFamily="34" charset="0"/>
                  </a:rPr>
                  <a:t>Can be offered on annual and single premium basis (3, 5, 7, and 10 years)</a:t>
                </a:r>
              </a:p>
            </p:txBody>
          </p:sp>
          <p:pic>
            <p:nvPicPr>
              <p:cNvPr id="15" name="Picture 14">
                <a:extLst>
                  <a:ext uri="{FF2B5EF4-FFF2-40B4-BE49-F238E27FC236}">
                    <a16:creationId xmlns:a16="http://schemas.microsoft.com/office/drawing/2014/main" id="{9DEACEE9-071C-4993-BEA5-6B71AB8FE59B}"/>
                  </a:ext>
                </a:extLst>
              </p:cNvPr>
              <p:cNvPicPr>
                <a:picLocks noChangeAspect="1"/>
              </p:cNvPicPr>
              <p:nvPr/>
            </p:nvPicPr>
            <p:blipFill>
              <a:blip r:embed="rId2"/>
              <a:stretch>
                <a:fillRect/>
              </a:stretch>
            </p:blipFill>
            <p:spPr>
              <a:xfrm>
                <a:off x="1967580" y="3688419"/>
                <a:ext cx="809524" cy="1066667"/>
              </a:xfrm>
              <a:prstGeom prst="rect">
                <a:avLst/>
              </a:prstGeom>
            </p:spPr>
          </p:pic>
          <p:grpSp>
            <p:nvGrpSpPr>
              <p:cNvPr id="16" name="Group 15">
                <a:extLst>
                  <a:ext uri="{FF2B5EF4-FFF2-40B4-BE49-F238E27FC236}">
                    <a16:creationId xmlns:a16="http://schemas.microsoft.com/office/drawing/2014/main" id="{944F6234-B4A6-42F4-9152-05233A3D7B14}"/>
                  </a:ext>
                </a:extLst>
              </p:cNvPr>
              <p:cNvGrpSpPr/>
              <p:nvPr/>
            </p:nvGrpSpPr>
            <p:grpSpPr>
              <a:xfrm>
                <a:off x="2890825" y="3855992"/>
                <a:ext cx="501746" cy="731520"/>
                <a:chOff x="4415694" y="2552333"/>
                <a:chExt cx="501746" cy="731520"/>
              </a:xfrm>
            </p:grpSpPr>
            <p:cxnSp>
              <p:nvCxnSpPr>
                <p:cNvPr id="17" name="Straight Connector 16">
                  <a:extLst>
                    <a:ext uri="{FF2B5EF4-FFF2-40B4-BE49-F238E27FC236}">
                      <a16:creationId xmlns:a16="http://schemas.microsoft.com/office/drawing/2014/main" id="{FCFF148C-0DCF-4765-BB43-2482E69DEA29}"/>
                    </a:ext>
                  </a:extLst>
                </p:cNvPr>
                <p:cNvCxnSpPr>
                  <a:cxnSpLocks/>
                </p:cNvCxnSpPr>
                <p:nvPr/>
              </p:nvCxnSpPr>
              <p:spPr>
                <a:xfrm>
                  <a:off x="4917440" y="2552333"/>
                  <a:ext cx="0" cy="731520"/>
                </a:xfrm>
                <a:prstGeom prst="line">
                  <a:avLst/>
                </a:prstGeom>
                <a:noFill/>
                <a:ln w="31750" cap="flat" cmpd="sng" algn="ctr">
                  <a:solidFill>
                    <a:srgbClr val="A4CE4E"/>
                  </a:solidFill>
                  <a:prstDash val="solid"/>
                </a:ln>
                <a:effectLst/>
              </p:spPr>
            </p:cxnSp>
            <p:cxnSp>
              <p:nvCxnSpPr>
                <p:cNvPr id="18" name="Straight Connector 17">
                  <a:extLst>
                    <a:ext uri="{FF2B5EF4-FFF2-40B4-BE49-F238E27FC236}">
                      <a16:creationId xmlns:a16="http://schemas.microsoft.com/office/drawing/2014/main" id="{65ABA827-7F3A-4965-90AF-64B62BE896C2}"/>
                    </a:ext>
                  </a:extLst>
                </p:cNvPr>
                <p:cNvCxnSpPr>
                  <a:cxnSpLocks/>
                </p:cNvCxnSpPr>
                <p:nvPr/>
              </p:nvCxnSpPr>
              <p:spPr>
                <a:xfrm flipH="1">
                  <a:off x="4415694" y="2918093"/>
                  <a:ext cx="501746" cy="0"/>
                </a:xfrm>
                <a:prstGeom prst="line">
                  <a:avLst/>
                </a:prstGeom>
                <a:noFill/>
                <a:ln w="31750" cap="flat" cmpd="sng" algn="ctr">
                  <a:solidFill>
                    <a:srgbClr val="A4CE4E"/>
                  </a:solidFill>
                  <a:prstDash val="solid"/>
                </a:ln>
                <a:effectLst/>
              </p:spPr>
            </p:cxnSp>
          </p:grpSp>
        </p:grpSp>
        <p:grpSp>
          <p:nvGrpSpPr>
            <p:cNvPr id="8" name="Group 7">
              <a:extLst>
                <a:ext uri="{FF2B5EF4-FFF2-40B4-BE49-F238E27FC236}">
                  <a16:creationId xmlns:a16="http://schemas.microsoft.com/office/drawing/2014/main" id="{7F06C427-2F6D-4205-8179-DF3E73F3F789}"/>
                </a:ext>
              </a:extLst>
            </p:cNvPr>
            <p:cNvGrpSpPr/>
            <p:nvPr/>
          </p:nvGrpSpPr>
          <p:grpSpPr>
            <a:xfrm>
              <a:off x="2222060" y="3492879"/>
              <a:ext cx="7744704" cy="1066667"/>
              <a:chOff x="1967580" y="3688419"/>
              <a:chExt cx="7744704" cy="1066667"/>
            </a:xfrm>
          </p:grpSpPr>
          <p:sp>
            <p:nvSpPr>
              <p:cNvPr id="9" name="Content Placeholder 2">
                <a:extLst>
                  <a:ext uri="{FF2B5EF4-FFF2-40B4-BE49-F238E27FC236}">
                    <a16:creationId xmlns:a16="http://schemas.microsoft.com/office/drawing/2014/main" id="{E30C10FA-A193-49AD-94A7-5A7E69376F47}"/>
                  </a:ext>
                </a:extLst>
              </p:cNvPr>
              <p:cNvSpPr txBox="1">
                <a:spLocks/>
              </p:cNvSpPr>
              <p:nvPr/>
            </p:nvSpPr>
            <p:spPr>
              <a:xfrm>
                <a:off x="3506294" y="3855947"/>
                <a:ext cx="6205990" cy="731610"/>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spcAft>
                    <a:spcPts val="300"/>
                  </a:spcAft>
                  <a:buClr>
                    <a:srgbClr val="000000"/>
                  </a:buClr>
                  <a:defRPr/>
                </a:pPr>
                <a:r>
                  <a:rPr lang="en-US" sz="1600" kern="0" dirty="0">
                    <a:solidFill>
                      <a:srgbClr val="000000"/>
                    </a:solidFill>
                    <a:latin typeface="Arial" panose="020B0604020202020204" pitchFamily="34" charset="0"/>
                    <a:ea typeface="+mn-ea"/>
                    <a:cs typeface="Arial" panose="020B0604020202020204" pitchFamily="34" charset="0"/>
                  </a:rPr>
                  <a:t>Age limit is 18 – 66, annual mode</a:t>
                </a:r>
              </a:p>
            </p:txBody>
          </p:sp>
          <p:pic>
            <p:nvPicPr>
              <p:cNvPr id="10" name="Picture 9">
                <a:extLst>
                  <a:ext uri="{FF2B5EF4-FFF2-40B4-BE49-F238E27FC236}">
                    <a16:creationId xmlns:a16="http://schemas.microsoft.com/office/drawing/2014/main" id="{60034899-9EF2-4981-90DD-AD101DBF5B20}"/>
                  </a:ext>
                </a:extLst>
              </p:cNvPr>
              <p:cNvPicPr>
                <a:picLocks noChangeAspect="1"/>
              </p:cNvPicPr>
              <p:nvPr/>
            </p:nvPicPr>
            <p:blipFill>
              <a:blip r:embed="rId2"/>
              <a:stretch>
                <a:fillRect/>
              </a:stretch>
            </p:blipFill>
            <p:spPr>
              <a:xfrm>
                <a:off x="1967580" y="3688419"/>
                <a:ext cx="809524" cy="1066667"/>
              </a:xfrm>
              <a:prstGeom prst="rect">
                <a:avLst/>
              </a:prstGeom>
            </p:spPr>
          </p:pic>
          <p:grpSp>
            <p:nvGrpSpPr>
              <p:cNvPr id="11" name="Group 10">
                <a:extLst>
                  <a:ext uri="{FF2B5EF4-FFF2-40B4-BE49-F238E27FC236}">
                    <a16:creationId xmlns:a16="http://schemas.microsoft.com/office/drawing/2014/main" id="{A574C0A3-018E-48AF-BBC9-5F9612E0AC5B}"/>
                  </a:ext>
                </a:extLst>
              </p:cNvPr>
              <p:cNvGrpSpPr/>
              <p:nvPr/>
            </p:nvGrpSpPr>
            <p:grpSpPr>
              <a:xfrm>
                <a:off x="2890825" y="3855992"/>
                <a:ext cx="501746" cy="731520"/>
                <a:chOff x="4415694" y="2552333"/>
                <a:chExt cx="501746" cy="731520"/>
              </a:xfrm>
            </p:grpSpPr>
            <p:cxnSp>
              <p:nvCxnSpPr>
                <p:cNvPr id="12" name="Straight Connector 11">
                  <a:extLst>
                    <a:ext uri="{FF2B5EF4-FFF2-40B4-BE49-F238E27FC236}">
                      <a16:creationId xmlns:a16="http://schemas.microsoft.com/office/drawing/2014/main" id="{8B4A461F-AC3F-439C-B065-6A27179D7646}"/>
                    </a:ext>
                  </a:extLst>
                </p:cNvPr>
                <p:cNvCxnSpPr>
                  <a:cxnSpLocks/>
                </p:cNvCxnSpPr>
                <p:nvPr/>
              </p:nvCxnSpPr>
              <p:spPr>
                <a:xfrm>
                  <a:off x="4917440" y="2552333"/>
                  <a:ext cx="0" cy="731520"/>
                </a:xfrm>
                <a:prstGeom prst="line">
                  <a:avLst/>
                </a:prstGeom>
                <a:noFill/>
                <a:ln w="31750" cap="flat" cmpd="sng" algn="ctr">
                  <a:solidFill>
                    <a:srgbClr val="A4CE4E"/>
                  </a:solidFill>
                  <a:prstDash val="solid"/>
                </a:ln>
                <a:effectLst/>
              </p:spPr>
            </p:cxnSp>
            <p:cxnSp>
              <p:nvCxnSpPr>
                <p:cNvPr id="13" name="Straight Connector 12">
                  <a:extLst>
                    <a:ext uri="{FF2B5EF4-FFF2-40B4-BE49-F238E27FC236}">
                      <a16:creationId xmlns:a16="http://schemas.microsoft.com/office/drawing/2014/main" id="{2D910E11-3280-4AF7-B58E-859E3D73F774}"/>
                    </a:ext>
                  </a:extLst>
                </p:cNvPr>
                <p:cNvCxnSpPr>
                  <a:cxnSpLocks/>
                </p:cNvCxnSpPr>
                <p:nvPr/>
              </p:nvCxnSpPr>
              <p:spPr>
                <a:xfrm flipH="1">
                  <a:off x="4415694" y="2918093"/>
                  <a:ext cx="501746" cy="0"/>
                </a:xfrm>
                <a:prstGeom prst="line">
                  <a:avLst/>
                </a:prstGeom>
                <a:noFill/>
                <a:ln w="31750" cap="flat" cmpd="sng" algn="ctr">
                  <a:solidFill>
                    <a:srgbClr val="A4CE4E"/>
                  </a:solidFill>
                  <a:prstDash val="solid"/>
                </a:ln>
                <a:effectLst/>
              </p:spPr>
            </p:cxnSp>
          </p:grpSp>
        </p:grpSp>
      </p:grpSp>
    </p:spTree>
    <p:extLst>
      <p:ext uri="{BB962C8B-B14F-4D97-AF65-F5344CB8AC3E}">
        <p14:creationId xmlns:p14="http://schemas.microsoft.com/office/powerpoint/2010/main" val="26738733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42" descr="A close up of a book&#10;&#10;Description automatically generated">
            <a:extLst>
              <a:ext uri="{FF2B5EF4-FFF2-40B4-BE49-F238E27FC236}">
                <a16:creationId xmlns:a16="http://schemas.microsoft.com/office/drawing/2014/main" id="{A7BEBBF9-968A-4B0D-B839-D0E3FC8FCA27}"/>
              </a:ext>
            </a:extLst>
          </p:cNvPr>
          <p:cNvPicPr>
            <a:picLocks noGrp="1" noChangeAspect="1"/>
          </p:cNvPicPr>
          <p:nvPr>
            <p:ph type="pic" sz="quarter" idx="11"/>
          </p:nvPr>
        </p:nvPicPr>
        <p:blipFill>
          <a:blip r:embed="rId3" cstate="email">
            <a:alphaModFix amt="35000"/>
            <a:extLst>
              <a:ext uri="{28A0092B-C50C-407E-A947-70E740481C1C}">
                <a14:useLocalDpi xmlns:a14="http://schemas.microsoft.com/office/drawing/2010/main" val="0"/>
              </a:ext>
            </a:extLst>
          </a:blip>
          <a:srcRect t="7965" b="7965"/>
          <a:stretch>
            <a:fillRect/>
          </a:stretch>
        </p:blipFill>
        <p:spPr>
          <a:xfrm>
            <a:off x="0" y="0"/>
            <a:ext cx="12188825" cy="6858000"/>
          </a:xfrm>
        </p:spPr>
      </p:pic>
      <p:pic>
        <p:nvPicPr>
          <p:cNvPr id="9" name="Picture 8">
            <a:extLst>
              <a:ext uri="{FF2B5EF4-FFF2-40B4-BE49-F238E27FC236}">
                <a16:creationId xmlns:a16="http://schemas.microsoft.com/office/drawing/2014/main" id="{BE0D0C8C-18AC-4D00-B058-36D7A7ABFFA6}"/>
              </a:ext>
            </a:extLst>
          </p:cNvPr>
          <p:cNvPicPr>
            <a:picLocks noChangeAspect="1"/>
          </p:cNvPicPr>
          <p:nvPr/>
        </p:nvPicPr>
        <p:blipFill rotWithShape="1">
          <a:blip r:embed="rId4">
            <a:extLst>
              <a:ext uri="{28A0092B-C50C-407E-A947-70E740481C1C}">
                <a14:useLocalDpi xmlns:a14="http://schemas.microsoft.com/office/drawing/2010/main"/>
              </a:ext>
            </a:extLst>
          </a:blip>
          <a:srcRect l="123" t="-15502" r="-13612" b="-18252"/>
          <a:stretch/>
        </p:blipFill>
        <p:spPr>
          <a:xfrm>
            <a:off x="457200" y="6356196"/>
            <a:ext cx="1490546" cy="379142"/>
          </a:xfrm>
          <a:prstGeom prst="rect">
            <a:avLst/>
          </a:prstGeom>
        </p:spPr>
      </p:pic>
      <p:sp>
        <p:nvSpPr>
          <p:cNvPr id="10" name="Rectangle 9">
            <a:extLst>
              <a:ext uri="{FF2B5EF4-FFF2-40B4-BE49-F238E27FC236}">
                <a16:creationId xmlns:a16="http://schemas.microsoft.com/office/drawing/2014/main" id="{8CC26744-AFDC-476D-B1F9-85DE4D23EE77}"/>
              </a:ext>
            </a:extLst>
          </p:cNvPr>
          <p:cNvSpPr/>
          <p:nvPr/>
        </p:nvSpPr>
        <p:spPr>
          <a:xfrm rot="5400000">
            <a:off x="4571585" y="-4571584"/>
            <a:ext cx="3045656" cy="12188825"/>
          </a:xfrm>
          <a:prstGeom prst="rect">
            <a:avLst/>
          </a:prstGeom>
          <a:gradFill>
            <a:gsLst>
              <a:gs pos="0">
                <a:schemeClr val="tx1">
                  <a:alpha val="5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cs typeface="Arial" charset="0"/>
            </a:endParaRPr>
          </a:p>
        </p:txBody>
      </p:sp>
      <p:sp>
        <p:nvSpPr>
          <p:cNvPr id="6" name="Title 1">
            <a:extLst>
              <a:ext uri="{FF2B5EF4-FFF2-40B4-BE49-F238E27FC236}">
                <a16:creationId xmlns:a16="http://schemas.microsoft.com/office/drawing/2014/main" id="{84918E26-4091-42AD-B68A-428D192B472E}"/>
              </a:ext>
            </a:extLst>
          </p:cNvPr>
          <p:cNvSpPr txBox="1">
            <a:spLocks/>
          </p:cNvSpPr>
          <p:nvPr/>
        </p:nvSpPr>
        <p:spPr>
          <a:xfrm>
            <a:off x="457200" y="457200"/>
            <a:ext cx="9454896" cy="39343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r>
              <a:rPr lang="en-US" dirty="0">
                <a:solidFill>
                  <a:schemeClr val="bg1"/>
                </a:solidFill>
                <a:latin typeface="Georgia Bold" panose="02040802050405020203" pitchFamily="18" charset="0"/>
              </a:rPr>
              <a:t>Limits</a:t>
            </a:r>
          </a:p>
        </p:txBody>
      </p:sp>
      <p:grpSp>
        <p:nvGrpSpPr>
          <p:cNvPr id="7" name="Group 6">
            <a:extLst>
              <a:ext uri="{FF2B5EF4-FFF2-40B4-BE49-F238E27FC236}">
                <a16:creationId xmlns:a16="http://schemas.microsoft.com/office/drawing/2014/main" id="{A76E5799-EE81-41F0-B71B-7739B6367128}"/>
              </a:ext>
            </a:extLst>
          </p:cNvPr>
          <p:cNvGrpSpPr/>
          <p:nvPr/>
        </p:nvGrpSpPr>
        <p:grpSpPr>
          <a:xfrm>
            <a:off x="1288388" y="1892374"/>
            <a:ext cx="9612049" cy="2397112"/>
            <a:chOff x="1520597" y="2036752"/>
            <a:chExt cx="9612049" cy="2397112"/>
          </a:xfrm>
        </p:grpSpPr>
        <p:grpSp>
          <p:nvGrpSpPr>
            <p:cNvPr id="4" name="Group 3">
              <a:extLst>
                <a:ext uri="{FF2B5EF4-FFF2-40B4-BE49-F238E27FC236}">
                  <a16:creationId xmlns:a16="http://schemas.microsoft.com/office/drawing/2014/main" id="{B6B9D5F3-D938-45BA-9B63-C92856DA5C43}"/>
                </a:ext>
              </a:extLst>
            </p:cNvPr>
            <p:cNvGrpSpPr/>
            <p:nvPr/>
          </p:nvGrpSpPr>
          <p:grpSpPr>
            <a:xfrm>
              <a:off x="1520597" y="2036752"/>
              <a:ext cx="4130269" cy="2195026"/>
              <a:chOff x="1520597" y="1924458"/>
              <a:chExt cx="4130269" cy="2195026"/>
            </a:xfrm>
          </p:grpSpPr>
          <p:sp>
            <p:nvSpPr>
              <p:cNvPr id="24" name="Rectangle 23">
                <a:extLst>
                  <a:ext uri="{FF2B5EF4-FFF2-40B4-BE49-F238E27FC236}">
                    <a16:creationId xmlns:a16="http://schemas.microsoft.com/office/drawing/2014/main" id="{2D631A8C-6868-451A-A869-01EFD02C1B5F}"/>
                  </a:ext>
                </a:extLst>
              </p:cNvPr>
              <p:cNvSpPr/>
              <p:nvPr/>
            </p:nvSpPr>
            <p:spPr>
              <a:xfrm>
                <a:off x="2576081" y="1924458"/>
                <a:ext cx="2019300" cy="377373"/>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b="1" dirty="0">
                    <a:solidFill>
                      <a:srgbClr val="000000"/>
                    </a:solidFill>
                    <a:latin typeface="Arial" panose="020B0604020202020204" pitchFamily="34" charset="0"/>
                    <a:cs typeface="Arial" panose="020B0604020202020204" pitchFamily="34" charset="0"/>
                  </a:rPr>
                  <a:t>Minimum Limit</a:t>
                </a:r>
              </a:p>
            </p:txBody>
          </p:sp>
          <p:grpSp>
            <p:nvGrpSpPr>
              <p:cNvPr id="26" name="Group 25">
                <a:extLst>
                  <a:ext uri="{FF2B5EF4-FFF2-40B4-BE49-F238E27FC236}">
                    <a16:creationId xmlns:a16="http://schemas.microsoft.com/office/drawing/2014/main" id="{38037803-D52C-4CF1-BCB3-CE640B88CEB7}"/>
                  </a:ext>
                </a:extLst>
              </p:cNvPr>
              <p:cNvGrpSpPr/>
              <p:nvPr/>
            </p:nvGrpSpPr>
            <p:grpSpPr>
              <a:xfrm>
                <a:off x="1520597" y="2410116"/>
                <a:ext cx="4130269" cy="539594"/>
                <a:chOff x="2407219" y="1961760"/>
                <a:chExt cx="4130269" cy="731611"/>
              </a:xfrm>
            </p:grpSpPr>
            <p:sp>
              <p:nvSpPr>
                <p:cNvPr id="40" name="Rectangle 39">
                  <a:extLst>
                    <a:ext uri="{FF2B5EF4-FFF2-40B4-BE49-F238E27FC236}">
                      <a16:creationId xmlns:a16="http://schemas.microsoft.com/office/drawing/2014/main" id="{0718B76C-B408-4D79-A0C3-AA44AC15D5EF}"/>
                    </a:ext>
                  </a:extLst>
                </p:cNvPr>
                <p:cNvSpPr/>
                <p:nvPr/>
              </p:nvSpPr>
              <p:spPr>
                <a:xfrm>
                  <a:off x="4525808" y="1961761"/>
                  <a:ext cx="2011680" cy="731610"/>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$ 500</a:t>
                  </a:r>
                </a:p>
              </p:txBody>
            </p:sp>
            <p:sp>
              <p:nvSpPr>
                <p:cNvPr id="41" name="Rectangle 40">
                  <a:extLst>
                    <a:ext uri="{FF2B5EF4-FFF2-40B4-BE49-F238E27FC236}">
                      <a16:creationId xmlns:a16="http://schemas.microsoft.com/office/drawing/2014/main" id="{7EF496EF-BAE0-4087-BD85-C3BF84E520FA}"/>
                    </a:ext>
                  </a:extLst>
                </p:cNvPr>
                <p:cNvSpPr/>
                <p:nvPr/>
              </p:nvSpPr>
              <p:spPr>
                <a:xfrm>
                  <a:off x="2407219" y="1961760"/>
                  <a:ext cx="2011680" cy="731610"/>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Insured</a:t>
                  </a:r>
                </a:p>
              </p:txBody>
            </p:sp>
          </p:grpSp>
          <p:grpSp>
            <p:nvGrpSpPr>
              <p:cNvPr id="31" name="Group 30">
                <a:extLst>
                  <a:ext uri="{FF2B5EF4-FFF2-40B4-BE49-F238E27FC236}">
                    <a16:creationId xmlns:a16="http://schemas.microsoft.com/office/drawing/2014/main" id="{19D4E800-60DF-4268-B2A8-12422D1B1413}"/>
                  </a:ext>
                </a:extLst>
              </p:cNvPr>
              <p:cNvGrpSpPr/>
              <p:nvPr/>
            </p:nvGrpSpPr>
            <p:grpSpPr>
              <a:xfrm>
                <a:off x="1520597" y="2995004"/>
                <a:ext cx="4130269" cy="539593"/>
                <a:chOff x="2407219" y="2929184"/>
                <a:chExt cx="4130269" cy="731610"/>
              </a:xfrm>
            </p:grpSpPr>
            <p:sp>
              <p:nvSpPr>
                <p:cNvPr id="35" name="Rectangle 34">
                  <a:extLst>
                    <a:ext uri="{FF2B5EF4-FFF2-40B4-BE49-F238E27FC236}">
                      <a16:creationId xmlns:a16="http://schemas.microsoft.com/office/drawing/2014/main" id="{D67533A9-3736-4D89-8491-D5B5A3372506}"/>
                    </a:ext>
                  </a:extLst>
                </p:cNvPr>
                <p:cNvSpPr/>
                <p:nvPr/>
              </p:nvSpPr>
              <p:spPr>
                <a:xfrm>
                  <a:off x="2407219" y="2929184"/>
                  <a:ext cx="2011680" cy="731610"/>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Spouse</a:t>
                  </a:r>
                </a:p>
              </p:txBody>
            </p:sp>
            <p:sp>
              <p:nvSpPr>
                <p:cNvPr id="36" name="Rectangle 35">
                  <a:extLst>
                    <a:ext uri="{FF2B5EF4-FFF2-40B4-BE49-F238E27FC236}">
                      <a16:creationId xmlns:a16="http://schemas.microsoft.com/office/drawing/2014/main" id="{D336E7E3-0604-492F-8C5D-A5E62EC2F623}"/>
                    </a:ext>
                  </a:extLst>
                </p:cNvPr>
                <p:cNvSpPr/>
                <p:nvPr/>
              </p:nvSpPr>
              <p:spPr>
                <a:xfrm>
                  <a:off x="4525808" y="2929184"/>
                  <a:ext cx="2011680" cy="731610"/>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$ 500</a:t>
                  </a:r>
                </a:p>
              </p:txBody>
            </p:sp>
          </p:grpSp>
          <p:grpSp>
            <p:nvGrpSpPr>
              <p:cNvPr id="32" name="Group 31">
                <a:extLst>
                  <a:ext uri="{FF2B5EF4-FFF2-40B4-BE49-F238E27FC236}">
                    <a16:creationId xmlns:a16="http://schemas.microsoft.com/office/drawing/2014/main" id="{1CD7D721-C49B-45B8-A3EC-AAEB70D315A7}"/>
                  </a:ext>
                </a:extLst>
              </p:cNvPr>
              <p:cNvGrpSpPr/>
              <p:nvPr/>
            </p:nvGrpSpPr>
            <p:grpSpPr>
              <a:xfrm>
                <a:off x="1520597" y="3579891"/>
                <a:ext cx="4130269" cy="539593"/>
                <a:chOff x="2407219" y="2929184"/>
                <a:chExt cx="4130269" cy="731610"/>
              </a:xfrm>
            </p:grpSpPr>
            <p:sp>
              <p:nvSpPr>
                <p:cNvPr id="33" name="Rectangle 32">
                  <a:extLst>
                    <a:ext uri="{FF2B5EF4-FFF2-40B4-BE49-F238E27FC236}">
                      <a16:creationId xmlns:a16="http://schemas.microsoft.com/office/drawing/2014/main" id="{B1ACCCE8-E573-48EA-9258-C4F4E86D78E7}"/>
                    </a:ext>
                  </a:extLst>
                </p:cNvPr>
                <p:cNvSpPr/>
                <p:nvPr/>
              </p:nvSpPr>
              <p:spPr>
                <a:xfrm>
                  <a:off x="2407219" y="2929184"/>
                  <a:ext cx="2011680" cy="731610"/>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Dependent</a:t>
                  </a:r>
                </a:p>
              </p:txBody>
            </p:sp>
            <p:sp>
              <p:nvSpPr>
                <p:cNvPr id="34" name="Rectangle 33">
                  <a:extLst>
                    <a:ext uri="{FF2B5EF4-FFF2-40B4-BE49-F238E27FC236}">
                      <a16:creationId xmlns:a16="http://schemas.microsoft.com/office/drawing/2014/main" id="{0879F2FD-5521-40C4-A087-77AC91FF3BD7}"/>
                    </a:ext>
                  </a:extLst>
                </p:cNvPr>
                <p:cNvSpPr/>
                <p:nvPr/>
              </p:nvSpPr>
              <p:spPr>
                <a:xfrm>
                  <a:off x="4525808" y="2929184"/>
                  <a:ext cx="2011680" cy="731610"/>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$ 500</a:t>
                  </a:r>
                </a:p>
              </p:txBody>
            </p:sp>
          </p:grpSp>
        </p:grpSp>
        <p:grpSp>
          <p:nvGrpSpPr>
            <p:cNvPr id="5" name="Group 4">
              <a:extLst>
                <a:ext uri="{FF2B5EF4-FFF2-40B4-BE49-F238E27FC236}">
                  <a16:creationId xmlns:a16="http://schemas.microsoft.com/office/drawing/2014/main" id="{3B9000D9-14D8-4DFE-A686-5E84BCEA9C5C}"/>
                </a:ext>
              </a:extLst>
            </p:cNvPr>
            <p:cNvGrpSpPr/>
            <p:nvPr/>
          </p:nvGrpSpPr>
          <p:grpSpPr>
            <a:xfrm>
              <a:off x="7002377" y="2036752"/>
              <a:ext cx="4130269" cy="2397112"/>
              <a:chOff x="7002377" y="1927739"/>
              <a:chExt cx="4130269" cy="2397112"/>
            </a:xfrm>
          </p:grpSpPr>
          <p:sp>
            <p:nvSpPr>
              <p:cNvPr id="28" name="Rectangle 27">
                <a:extLst>
                  <a:ext uri="{FF2B5EF4-FFF2-40B4-BE49-F238E27FC236}">
                    <a16:creationId xmlns:a16="http://schemas.microsoft.com/office/drawing/2014/main" id="{3D73763D-4809-4702-AC27-223DCCA6E06C}"/>
                  </a:ext>
                </a:extLst>
              </p:cNvPr>
              <p:cNvSpPr/>
              <p:nvPr/>
            </p:nvSpPr>
            <p:spPr>
              <a:xfrm>
                <a:off x="8057861" y="1927739"/>
                <a:ext cx="2019300" cy="377373"/>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b="1" dirty="0">
                    <a:solidFill>
                      <a:srgbClr val="000000"/>
                    </a:solidFill>
                    <a:latin typeface="Arial" panose="020B0604020202020204" pitchFamily="34" charset="0"/>
                    <a:cs typeface="Arial" panose="020B0604020202020204" pitchFamily="34" charset="0"/>
                  </a:rPr>
                  <a:t>Maximum Limit</a:t>
                </a:r>
              </a:p>
            </p:txBody>
          </p:sp>
          <p:grpSp>
            <p:nvGrpSpPr>
              <p:cNvPr id="39" name="Group 38">
                <a:extLst>
                  <a:ext uri="{FF2B5EF4-FFF2-40B4-BE49-F238E27FC236}">
                    <a16:creationId xmlns:a16="http://schemas.microsoft.com/office/drawing/2014/main" id="{1E034B3E-9BE8-4E2B-85FA-41A8653FF191}"/>
                  </a:ext>
                </a:extLst>
              </p:cNvPr>
              <p:cNvGrpSpPr/>
              <p:nvPr/>
            </p:nvGrpSpPr>
            <p:grpSpPr>
              <a:xfrm>
                <a:off x="7002377" y="2998285"/>
                <a:ext cx="4130269" cy="539594"/>
                <a:chOff x="6293419" y="2188365"/>
                <a:chExt cx="4130269" cy="731611"/>
              </a:xfrm>
            </p:grpSpPr>
            <p:sp>
              <p:nvSpPr>
                <p:cNvPr id="37" name="Rectangle 36">
                  <a:extLst>
                    <a:ext uri="{FF2B5EF4-FFF2-40B4-BE49-F238E27FC236}">
                      <a16:creationId xmlns:a16="http://schemas.microsoft.com/office/drawing/2014/main" id="{7A21F2EB-CEA0-45AC-987E-C1F27DF7F208}"/>
                    </a:ext>
                  </a:extLst>
                </p:cNvPr>
                <p:cNvSpPr/>
                <p:nvPr/>
              </p:nvSpPr>
              <p:spPr>
                <a:xfrm>
                  <a:off x="8412008" y="2188366"/>
                  <a:ext cx="2011680" cy="731610"/>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$ 50,000</a:t>
                  </a:r>
                </a:p>
              </p:txBody>
            </p:sp>
            <p:sp>
              <p:nvSpPr>
                <p:cNvPr id="38" name="Rectangle 37">
                  <a:extLst>
                    <a:ext uri="{FF2B5EF4-FFF2-40B4-BE49-F238E27FC236}">
                      <a16:creationId xmlns:a16="http://schemas.microsoft.com/office/drawing/2014/main" id="{A1B2858D-6D4C-4084-A281-70C309FAF368}"/>
                    </a:ext>
                  </a:extLst>
                </p:cNvPr>
                <p:cNvSpPr/>
                <p:nvPr/>
              </p:nvSpPr>
              <p:spPr>
                <a:xfrm>
                  <a:off x="6293419" y="2188365"/>
                  <a:ext cx="2011680" cy="731610"/>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Spouse</a:t>
                  </a:r>
                </a:p>
              </p:txBody>
            </p:sp>
          </p:grpSp>
          <p:grpSp>
            <p:nvGrpSpPr>
              <p:cNvPr id="2" name="Group 1">
                <a:extLst>
                  <a:ext uri="{FF2B5EF4-FFF2-40B4-BE49-F238E27FC236}">
                    <a16:creationId xmlns:a16="http://schemas.microsoft.com/office/drawing/2014/main" id="{7B6DE9E5-848B-4D1E-8A55-29C449A67206}"/>
                  </a:ext>
                </a:extLst>
              </p:cNvPr>
              <p:cNvGrpSpPr/>
              <p:nvPr/>
            </p:nvGrpSpPr>
            <p:grpSpPr>
              <a:xfrm>
                <a:off x="7002377" y="2413397"/>
                <a:ext cx="4130269" cy="539594"/>
                <a:chOff x="609599" y="2170473"/>
                <a:chExt cx="4130269" cy="539594"/>
              </a:xfrm>
            </p:grpSpPr>
            <p:sp>
              <p:nvSpPr>
                <p:cNvPr id="27" name="Rectangle 26">
                  <a:extLst>
                    <a:ext uri="{FF2B5EF4-FFF2-40B4-BE49-F238E27FC236}">
                      <a16:creationId xmlns:a16="http://schemas.microsoft.com/office/drawing/2014/main" id="{849B2219-577D-4798-BEBF-D74CA75CDA86}"/>
                    </a:ext>
                  </a:extLst>
                </p:cNvPr>
                <p:cNvSpPr/>
                <p:nvPr/>
              </p:nvSpPr>
              <p:spPr>
                <a:xfrm>
                  <a:off x="2728188" y="2170474"/>
                  <a:ext cx="2011680" cy="539593"/>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$ 50,000</a:t>
                  </a:r>
                </a:p>
              </p:txBody>
            </p:sp>
            <p:sp>
              <p:nvSpPr>
                <p:cNvPr id="29" name="Rectangle 28">
                  <a:extLst>
                    <a:ext uri="{FF2B5EF4-FFF2-40B4-BE49-F238E27FC236}">
                      <a16:creationId xmlns:a16="http://schemas.microsoft.com/office/drawing/2014/main" id="{D33299F7-1E3C-4B72-8A68-6690CFA72D69}"/>
                    </a:ext>
                  </a:extLst>
                </p:cNvPr>
                <p:cNvSpPr/>
                <p:nvPr/>
              </p:nvSpPr>
              <p:spPr>
                <a:xfrm>
                  <a:off x="609599" y="2170473"/>
                  <a:ext cx="2011680" cy="539593"/>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Insured</a:t>
                  </a:r>
                </a:p>
              </p:txBody>
            </p:sp>
          </p:grpSp>
          <p:grpSp>
            <p:nvGrpSpPr>
              <p:cNvPr id="42" name="Group 41">
                <a:extLst>
                  <a:ext uri="{FF2B5EF4-FFF2-40B4-BE49-F238E27FC236}">
                    <a16:creationId xmlns:a16="http://schemas.microsoft.com/office/drawing/2014/main" id="{7F7FA5F1-09FD-49D6-9613-EE8C4E527B87}"/>
                  </a:ext>
                </a:extLst>
              </p:cNvPr>
              <p:cNvGrpSpPr/>
              <p:nvPr/>
            </p:nvGrpSpPr>
            <p:grpSpPr>
              <a:xfrm>
                <a:off x="7002377" y="3579891"/>
                <a:ext cx="4130269" cy="744960"/>
                <a:chOff x="6293419" y="2188365"/>
                <a:chExt cx="4130269" cy="1010057"/>
              </a:xfrm>
            </p:grpSpPr>
            <p:sp>
              <p:nvSpPr>
                <p:cNvPr id="43" name="Rectangle 42">
                  <a:extLst>
                    <a:ext uri="{FF2B5EF4-FFF2-40B4-BE49-F238E27FC236}">
                      <a16:creationId xmlns:a16="http://schemas.microsoft.com/office/drawing/2014/main" id="{A9D148F1-3D29-4854-A0D8-643B2AC91F0B}"/>
                    </a:ext>
                  </a:extLst>
                </p:cNvPr>
                <p:cNvSpPr/>
                <p:nvPr/>
              </p:nvSpPr>
              <p:spPr>
                <a:xfrm>
                  <a:off x="8412008" y="2188366"/>
                  <a:ext cx="2011680" cy="1010056"/>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$ 50,000</a:t>
                  </a:r>
                </a:p>
                <a:p>
                  <a:pPr marL="146047" algn="ctr" defTabSz="914377"/>
                  <a:r>
                    <a:rPr lang="en-US" sz="1400" dirty="0">
                      <a:solidFill>
                        <a:srgbClr val="000000"/>
                      </a:solidFill>
                      <a:latin typeface="Arial" panose="020B0604020202020204" pitchFamily="34" charset="0"/>
                      <a:cs typeface="Arial" panose="020B0604020202020204" pitchFamily="34" charset="0"/>
                    </a:rPr>
                    <a:t>(when applying along with parents)</a:t>
                  </a:r>
                  <a:endParaRPr lang="en-US" sz="1600" dirty="0">
                    <a:solidFill>
                      <a:srgbClr val="000000"/>
                    </a:solidFill>
                    <a:latin typeface="Arial" panose="020B0604020202020204" pitchFamily="34" charset="0"/>
                    <a:cs typeface="Arial" panose="020B0604020202020204" pitchFamily="34" charset="0"/>
                  </a:endParaRPr>
                </a:p>
              </p:txBody>
            </p:sp>
            <p:sp>
              <p:nvSpPr>
                <p:cNvPr id="44" name="Rectangle 43">
                  <a:extLst>
                    <a:ext uri="{FF2B5EF4-FFF2-40B4-BE49-F238E27FC236}">
                      <a16:creationId xmlns:a16="http://schemas.microsoft.com/office/drawing/2014/main" id="{7C70948D-77CF-40C7-AE65-B4951A39932A}"/>
                    </a:ext>
                  </a:extLst>
                </p:cNvPr>
                <p:cNvSpPr/>
                <p:nvPr/>
              </p:nvSpPr>
              <p:spPr>
                <a:xfrm>
                  <a:off x="6293419" y="2188365"/>
                  <a:ext cx="2011680" cy="1010056"/>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Dependent</a:t>
                  </a:r>
                </a:p>
              </p:txBody>
            </p:sp>
          </p:grpSp>
        </p:grpSp>
      </p:grpSp>
      <p:sp>
        <p:nvSpPr>
          <p:cNvPr id="45" name="Rectangle 44">
            <a:extLst>
              <a:ext uri="{FF2B5EF4-FFF2-40B4-BE49-F238E27FC236}">
                <a16:creationId xmlns:a16="http://schemas.microsoft.com/office/drawing/2014/main" id="{76539563-5E40-4828-B6C2-7C3A589A66FE}"/>
              </a:ext>
            </a:extLst>
          </p:cNvPr>
          <p:cNvSpPr/>
          <p:nvPr/>
        </p:nvSpPr>
        <p:spPr>
          <a:xfrm>
            <a:off x="4074998" y="5173516"/>
            <a:ext cx="7090842" cy="502920"/>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b="1" dirty="0">
                <a:solidFill>
                  <a:srgbClr val="000000"/>
                </a:solidFill>
                <a:latin typeface="Arial" panose="020B0604020202020204" pitchFamily="34" charset="0"/>
                <a:cs typeface="Arial" panose="020B0604020202020204" pitchFamily="34" charset="0"/>
              </a:rPr>
              <a:t>Eligibility: </a:t>
            </a:r>
            <a:r>
              <a:rPr lang="en-US" dirty="0">
                <a:solidFill>
                  <a:srgbClr val="000000"/>
                </a:solidFill>
                <a:latin typeface="Arial" panose="020B0604020202020204" pitchFamily="34" charset="0"/>
                <a:cs typeface="Arial" panose="020B0604020202020204" pitchFamily="34" charset="0"/>
              </a:rPr>
              <a:t>must not exceed 50% of Circle 1 </a:t>
            </a:r>
          </a:p>
        </p:txBody>
      </p:sp>
    </p:spTree>
    <p:extLst>
      <p:ext uri="{BB962C8B-B14F-4D97-AF65-F5344CB8AC3E}">
        <p14:creationId xmlns:p14="http://schemas.microsoft.com/office/powerpoint/2010/main" val="18526574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BF9E468-99D8-4A96-815D-F99B84734231}"/>
              </a:ext>
            </a:extLst>
          </p:cNvPr>
          <p:cNvSpPr>
            <a:spLocks noGrp="1"/>
          </p:cNvSpPr>
          <p:nvPr>
            <p:ph type="ctrTitle"/>
          </p:nvPr>
        </p:nvSpPr>
        <p:spPr/>
        <p:txBody>
          <a:bodyPr/>
          <a:lstStyle/>
          <a:p>
            <a:r>
              <a:rPr lang="en-US" sz="3800" dirty="0"/>
              <a:t>Selling Point</a:t>
            </a:r>
            <a:br>
              <a:rPr lang="en-US" sz="3800" dirty="0"/>
            </a:br>
            <a:br>
              <a:rPr lang="en-US" sz="3800" dirty="0"/>
            </a:br>
            <a:r>
              <a:rPr lang="en-US" sz="3800" b="0" dirty="0"/>
              <a:t>Circle 3 and Circle 1</a:t>
            </a:r>
            <a:endParaRPr lang="en-US" sz="3800" dirty="0"/>
          </a:p>
        </p:txBody>
      </p:sp>
      <p:pic>
        <p:nvPicPr>
          <p:cNvPr id="9" name="Picture Placeholder 8" descr="A group of people sitting at a table&#10;&#10;Description automatically generated">
            <a:extLst>
              <a:ext uri="{FF2B5EF4-FFF2-40B4-BE49-F238E27FC236}">
                <a16:creationId xmlns:a16="http://schemas.microsoft.com/office/drawing/2014/main" id="{1F309DDB-204E-4E90-90F7-EFDD21343398}"/>
              </a:ext>
            </a:extLst>
          </p:cNvPr>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l="17284" r="17284"/>
          <a:stretch>
            <a:fillRect/>
          </a:stretch>
        </p:blipFill>
        <p:spPr/>
      </p:pic>
    </p:spTree>
    <p:extLst>
      <p:ext uri="{BB962C8B-B14F-4D97-AF65-F5344CB8AC3E}">
        <p14:creationId xmlns:p14="http://schemas.microsoft.com/office/powerpoint/2010/main" val="34109611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A picture containing car, road, outdoor, laying&#10;&#10;Description automatically generated">
            <a:extLst>
              <a:ext uri="{FF2B5EF4-FFF2-40B4-BE49-F238E27FC236}">
                <a16:creationId xmlns:a16="http://schemas.microsoft.com/office/drawing/2014/main" id="{54AAFFED-0808-42BE-ABFF-23BF11A28F8E}"/>
              </a:ext>
            </a:extLst>
          </p:cNvPr>
          <p:cNvPicPr>
            <a:picLocks noGrp="1" noChangeAspect="1"/>
          </p:cNvPicPr>
          <p:nvPr>
            <p:ph type="pic" sz="quarter" idx="11"/>
          </p:nvPr>
        </p:nvPicPr>
        <p:blipFill>
          <a:blip r:embed="rId2" cstate="email">
            <a:alphaModFix/>
            <a:extLst>
              <a:ext uri="{28A0092B-C50C-407E-A947-70E740481C1C}">
                <a14:useLocalDpi xmlns:a14="http://schemas.microsoft.com/office/drawing/2010/main" val="0"/>
              </a:ext>
            </a:extLst>
          </a:blip>
          <a:srcRect t="7802" b="7802"/>
          <a:stretch>
            <a:fillRect/>
          </a:stretch>
        </p:blipFill>
        <p:spPr/>
      </p:pic>
      <p:sp>
        <p:nvSpPr>
          <p:cNvPr id="12" name="Rectangle 11">
            <a:extLst>
              <a:ext uri="{FF2B5EF4-FFF2-40B4-BE49-F238E27FC236}">
                <a16:creationId xmlns:a16="http://schemas.microsoft.com/office/drawing/2014/main" id="{0B3DE6D4-B6B2-4E28-85CE-EBCAE7FCBFC2}"/>
              </a:ext>
            </a:extLst>
          </p:cNvPr>
          <p:cNvSpPr/>
          <p:nvPr/>
        </p:nvSpPr>
        <p:spPr>
          <a:xfrm rot="5400000">
            <a:off x="4550483" y="-4550484"/>
            <a:ext cx="3087858" cy="12188825"/>
          </a:xfrm>
          <a:prstGeom prst="rect">
            <a:avLst/>
          </a:prstGeom>
          <a:gradFill>
            <a:gsLst>
              <a:gs pos="0">
                <a:schemeClr val="tx1">
                  <a:alpha val="5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cs typeface="Arial" charset="0"/>
            </a:endParaRPr>
          </a:p>
        </p:txBody>
      </p:sp>
      <p:sp>
        <p:nvSpPr>
          <p:cNvPr id="11" name="Title 1">
            <a:extLst>
              <a:ext uri="{FF2B5EF4-FFF2-40B4-BE49-F238E27FC236}">
                <a16:creationId xmlns:a16="http://schemas.microsoft.com/office/drawing/2014/main" id="{302DD749-54A6-4FC1-ABB9-A3AC5A0502C5}"/>
              </a:ext>
            </a:extLst>
          </p:cNvPr>
          <p:cNvSpPr txBox="1">
            <a:spLocks/>
          </p:cNvSpPr>
          <p:nvPr/>
        </p:nvSpPr>
        <p:spPr>
          <a:xfrm>
            <a:off x="457200" y="457200"/>
            <a:ext cx="9454896" cy="73161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r>
              <a:rPr lang="en-US" dirty="0">
                <a:solidFill>
                  <a:schemeClr val="bg1"/>
                </a:solidFill>
                <a:latin typeface="Georgia Bold" panose="02040802050405020203" pitchFamily="18" charset="0"/>
              </a:rPr>
              <a:t>Accidental Death</a:t>
            </a:r>
          </a:p>
        </p:txBody>
      </p:sp>
      <p:pic>
        <p:nvPicPr>
          <p:cNvPr id="17" name="Picture 16">
            <a:extLst>
              <a:ext uri="{FF2B5EF4-FFF2-40B4-BE49-F238E27FC236}">
                <a16:creationId xmlns:a16="http://schemas.microsoft.com/office/drawing/2014/main" id="{30640581-F582-4F47-829A-4236B2C0C0CA}"/>
              </a:ext>
            </a:extLst>
          </p:cNvPr>
          <p:cNvPicPr>
            <a:picLocks noChangeAspect="1"/>
          </p:cNvPicPr>
          <p:nvPr/>
        </p:nvPicPr>
        <p:blipFill rotWithShape="1">
          <a:blip r:embed="rId3">
            <a:extLst>
              <a:ext uri="{28A0092B-C50C-407E-A947-70E740481C1C}">
                <a14:useLocalDpi xmlns:a14="http://schemas.microsoft.com/office/drawing/2010/main"/>
              </a:ext>
            </a:extLst>
          </a:blip>
          <a:srcRect l="123" t="-15502" r="-13612" b="-18252"/>
          <a:stretch/>
        </p:blipFill>
        <p:spPr>
          <a:xfrm>
            <a:off x="457200" y="6356196"/>
            <a:ext cx="1490546" cy="379142"/>
          </a:xfrm>
          <a:prstGeom prst="rect">
            <a:avLst/>
          </a:prstGeom>
        </p:spPr>
      </p:pic>
      <p:sp>
        <p:nvSpPr>
          <p:cNvPr id="18" name="Rectangle 17">
            <a:extLst>
              <a:ext uri="{FF2B5EF4-FFF2-40B4-BE49-F238E27FC236}">
                <a16:creationId xmlns:a16="http://schemas.microsoft.com/office/drawing/2014/main" id="{FB17AF14-E47B-441B-8F0E-996205D59C89}"/>
              </a:ext>
            </a:extLst>
          </p:cNvPr>
          <p:cNvSpPr/>
          <p:nvPr/>
        </p:nvSpPr>
        <p:spPr>
          <a:xfrm>
            <a:off x="4026878" y="1188810"/>
            <a:ext cx="7948245" cy="2663442"/>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r>
              <a:rPr lang="en-US" sz="2000" dirty="0">
                <a:solidFill>
                  <a:schemeClr val="tx1"/>
                </a:solidFill>
                <a:latin typeface="Arial" panose="020B0604020202020204" pitchFamily="34" charset="0"/>
                <a:cs typeface="Arial" panose="020B0604020202020204" pitchFamily="34" charset="0"/>
              </a:rPr>
              <a:t>Quite simply, death must occur from an </a:t>
            </a:r>
            <a:r>
              <a:rPr lang="en-US" sz="2000" b="1" dirty="0">
                <a:solidFill>
                  <a:schemeClr val="tx1"/>
                </a:solidFill>
                <a:latin typeface="Arial" panose="020B0604020202020204" pitchFamily="34" charset="0"/>
                <a:cs typeface="Arial" panose="020B0604020202020204" pitchFamily="34" charset="0"/>
              </a:rPr>
              <a:t>accident</a:t>
            </a:r>
            <a:r>
              <a:rPr lang="en-US" sz="2000" dirty="0">
                <a:solidFill>
                  <a:schemeClr val="tx1"/>
                </a:solidFill>
                <a:latin typeface="Arial" panose="020B0604020202020204" pitchFamily="34" charset="0"/>
                <a:cs typeface="Arial" panose="020B0604020202020204" pitchFamily="34" charset="0"/>
              </a:rPr>
              <a:t> and </a:t>
            </a:r>
            <a:r>
              <a:rPr lang="en-US" sz="2000" b="1" dirty="0">
                <a:solidFill>
                  <a:schemeClr val="tx1"/>
                </a:solidFill>
                <a:latin typeface="Arial" panose="020B0604020202020204" pitchFamily="34" charset="0"/>
                <a:cs typeface="Arial" panose="020B0604020202020204" pitchFamily="34" charset="0"/>
              </a:rPr>
              <a:t>not</a:t>
            </a:r>
            <a:r>
              <a:rPr lang="en-US" sz="2000" dirty="0">
                <a:solidFill>
                  <a:schemeClr val="tx1"/>
                </a:solidFill>
                <a:latin typeface="Arial" panose="020B0604020202020204" pitchFamily="34" charset="0"/>
                <a:cs typeface="Arial" panose="020B0604020202020204" pitchFamily="34" charset="0"/>
              </a:rPr>
              <a:t> </a:t>
            </a:r>
            <a:r>
              <a:rPr lang="en-US" sz="2000" b="1" dirty="0">
                <a:solidFill>
                  <a:schemeClr val="tx1"/>
                </a:solidFill>
                <a:latin typeface="Arial" panose="020B0604020202020204" pitchFamily="34" charset="0"/>
                <a:cs typeface="Arial" panose="020B0604020202020204" pitchFamily="34" charset="0"/>
              </a:rPr>
              <a:t>sickness</a:t>
            </a:r>
            <a:r>
              <a:rPr lang="en-US" sz="2000" dirty="0">
                <a:solidFill>
                  <a:schemeClr val="tx1"/>
                </a:solidFill>
                <a:latin typeface="Arial" panose="020B0604020202020204" pitchFamily="34" charset="0"/>
                <a:cs typeface="Arial" panose="020B0604020202020204" pitchFamily="34" charset="0"/>
              </a:rPr>
              <a:t>.</a:t>
            </a:r>
          </a:p>
          <a:p>
            <a:pPr algn="ctr"/>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From age 0 – 43, death by accident is the number one killer. For example, car accidents, drowning, natural disasters, and so on. Road accidents in Dubai are on the increase.</a:t>
            </a:r>
          </a:p>
          <a:p>
            <a:endParaRPr lang="en-US" sz="2000" dirty="0">
              <a:solidFill>
                <a:schemeClr val="tx1"/>
              </a:solidFill>
              <a:latin typeface="Arial" panose="020B0604020202020204" pitchFamily="34" charset="0"/>
              <a:cs typeface="Arial" panose="020B0604020202020204" pitchFamily="34" charset="0"/>
            </a:endParaRPr>
          </a:p>
          <a:p>
            <a:r>
              <a:rPr lang="en-US" sz="2000" dirty="0">
                <a:solidFill>
                  <a:schemeClr val="tx1"/>
                </a:solidFill>
                <a:latin typeface="Arial" panose="020B0604020202020204" pitchFamily="34" charset="0"/>
                <a:cs typeface="Arial" panose="020B0604020202020204" pitchFamily="34" charset="0"/>
              </a:rPr>
              <a:t>Who are they supporting back at home? What happens if this support stops?</a:t>
            </a:r>
          </a:p>
        </p:txBody>
      </p:sp>
      <p:sp>
        <p:nvSpPr>
          <p:cNvPr id="23" name="Content Placeholder 2">
            <a:extLst>
              <a:ext uri="{FF2B5EF4-FFF2-40B4-BE49-F238E27FC236}">
                <a16:creationId xmlns:a16="http://schemas.microsoft.com/office/drawing/2014/main" id="{797C80A7-3FCA-4D7B-9B08-89E123636133}"/>
              </a:ext>
            </a:extLst>
          </p:cNvPr>
          <p:cNvSpPr txBox="1">
            <a:spLocks/>
          </p:cNvSpPr>
          <p:nvPr/>
        </p:nvSpPr>
        <p:spPr>
          <a:xfrm>
            <a:off x="-2637692" y="-1677301"/>
            <a:ext cx="4994030" cy="657393"/>
          </a:xfrm>
          <a:prstGeom prst="rect">
            <a:avLst/>
          </a:prstGeom>
        </p:spPr>
        <p:txBody>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6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dirty="0">
                <a:solidFill>
                  <a:schemeClr val="tx1"/>
                </a:solidFill>
                <a:latin typeface="Arial" panose="020B0604020202020204" pitchFamily="34" charset="0"/>
                <a:cs typeface="Arial" panose="020B0604020202020204" pitchFamily="34" charset="0"/>
              </a:rPr>
              <a:t>Who are they supporting back at home? What happens if this support stops?</a:t>
            </a:r>
          </a:p>
        </p:txBody>
      </p:sp>
    </p:spTree>
    <p:extLst>
      <p:ext uri="{BB962C8B-B14F-4D97-AF65-F5344CB8AC3E}">
        <p14:creationId xmlns:p14="http://schemas.microsoft.com/office/powerpoint/2010/main" val="28167242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57200"/>
            <a:ext cx="11160177" cy="731610"/>
          </a:xfrm>
        </p:spPr>
        <p:txBody>
          <a:bodyPr vert="horz" lIns="0" tIns="0" rIns="0" bIns="0" rtlCol="0" anchor="t">
            <a:noAutofit/>
          </a:bodyPr>
          <a:lstStyle/>
          <a:p>
            <a:r>
              <a:rPr lang="en-US" dirty="0">
                <a:latin typeface="Georgia Bold" panose="02040802050405020203" pitchFamily="18" charset="0"/>
              </a:rPr>
              <a:t>Circle 4 - Accident and Sickness In-hospital Income</a:t>
            </a:r>
          </a:p>
        </p:txBody>
      </p:sp>
      <p:grpSp>
        <p:nvGrpSpPr>
          <p:cNvPr id="45" name="Group 44">
            <a:extLst>
              <a:ext uri="{FF2B5EF4-FFF2-40B4-BE49-F238E27FC236}">
                <a16:creationId xmlns:a16="http://schemas.microsoft.com/office/drawing/2014/main" id="{510EBACA-5C7B-43CB-AC1A-92D4988437D8}"/>
              </a:ext>
            </a:extLst>
          </p:cNvPr>
          <p:cNvGrpSpPr/>
          <p:nvPr/>
        </p:nvGrpSpPr>
        <p:grpSpPr>
          <a:xfrm>
            <a:off x="1212881" y="1613385"/>
            <a:ext cx="9763063" cy="4089797"/>
            <a:chOff x="325317" y="1613385"/>
            <a:chExt cx="9763063" cy="4089797"/>
          </a:xfrm>
        </p:grpSpPr>
        <p:grpSp>
          <p:nvGrpSpPr>
            <p:cNvPr id="43" name="Group 42">
              <a:extLst>
                <a:ext uri="{FF2B5EF4-FFF2-40B4-BE49-F238E27FC236}">
                  <a16:creationId xmlns:a16="http://schemas.microsoft.com/office/drawing/2014/main" id="{25832C3C-7FF4-4F09-9078-9CC33FA79F31}"/>
                </a:ext>
              </a:extLst>
            </p:cNvPr>
            <p:cNvGrpSpPr/>
            <p:nvPr/>
          </p:nvGrpSpPr>
          <p:grpSpPr>
            <a:xfrm>
              <a:off x="325317" y="1963765"/>
              <a:ext cx="3130839" cy="3356720"/>
              <a:chOff x="325317" y="1963765"/>
              <a:chExt cx="3130839" cy="3356720"/>
            </a:xfrm>
          </p:grpSpPr>
          <p:grpSp>
            <p:nvGrpSpPr>
              <p:cNvPr id="13" name="Group 12">
                <a:extLst>
                  <a:ext uri="{FF2B5EF4-FFF2-40B4-BE49-F238E27FC236}">
                    <a16:creationId xmlns:a16="http://schemas.microsoft.com/office/drawing/2014/main" id="{76E4E878-3859-46F3-9DA4-E46D65922CC7}"/>
                  </a:ext>
                </a:extLst>
              </p:cNvPr>
              <p:cNvGrpSpPr/>
              <p:nvPr/>
            </p:nvGrpSpPr>
            <p:grpSpPr>
              <a:xfrm>
                <a:off x="325317" y="1963765"/>
                <a:ext cx="2470519" cy="2840355"/>
                <a:chOff x="457200" y="1823085"/>
                <a:chExt cx="2470519" cy="2840355"/>
              </a:xfrm>
            </p:grpSpPr>
            <p:grpSp>
              <p:nvGrpSpPr>
                <p:cNvPr id="19" name="Group 18">
                  <a:extLst>
                    <a:ext uri="{FF2B5EF4-FFF2-40B4-BE49-F238E27FC236}">
                      <a16:creationId xmlns:a16="http://schemas.microsoft.com/office/drawing/2014/main" id="{28EE5B64-7D73-4FC4-9E17-6985459B1808}"/>
                    </a:ext>
                  </a:extLst>
                </p:cNvPr>
                <p:cNvGrpSpPr/>
                <p:nvPr/>
              </p:nvGrpSpPr>
              <p:grpSpPr>
                <a:xfrm>
                  <a:off x="457200" y="2194560"/>
                  <a:ext cx="2470519" cy="2468880"/>
                  <a:chOff x="596976" y="1499372"/>
                  <a:chExt cx="2470519" cy="2468880"/>
                </a:xfrm>
              </p:grpSpPr>
              <p:pic>
                <p:nvPicPr>
                  <p:cNvPr id="21" name="Picture 20" descr="A close up of a logo&#10;&#10;Description automatically generated">
                    <a:extLst>
                      <a:ext uri="{FF2B5EF4-FFF2-40B4-BE49-F238E27FC236}">
                        <a16:creationId xmlns:a16="http://schemas.microsoft.com/office/drawing/2014/main" id="{24308637-EF8A-478F-8427-3E5AFEC62F0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6976" y="1499372"/>
                    <a:ext cx="2470519" cy="2468880"/>
                  </a:xfrm>
                  <a:prstGeom prst="rect">
                    <a:avLst/>
                  </a:prstGeom>
                </p:spPr>
              </p:pic>
              <p:sp>
                <p:nvSpPr>
                  <p:cNvPr id="22" name="Rectangle 21">
                    <a:extLst>
                      <a:ext uri="{FF2B5EF4-FFF2-40B4-BE49-F238E27FC236}">
                        <a16:creationId xmlns:a16="http://schemas.microsoft.com/office/drawing/2014/main" id="{98ADC042-3C4F-4E20-B0FE-AEBAA4AA75A0}"/>
                      </a:ext>
                    </a:extLst>
                  </p:cNvPr>
                  <p:cNvSpPr/>
                  <p:nvPr/>
                </p:nvSpPr>
                <p:spPr>
                  <a:xfrm>
                    <a:off x="1360884" y="2502980"/>
                    <a:ext cx="942703" cy="461665"/>
                  </a:xfrm>
                  <a:prstGeom prst="rect">
                    <a:avLst/>
                  </a:prstGeom>
                </p:spPr>
                <p:txBody>
                  <a:bodyPr wrap="square">
                    <a:spAutoFit/>
                  </a:bodyPr>
                  <a:lstStyle/>
                  <a:p>
                    <a:pPr algn="ctr"/>
                    <a:r>
                      <a:rPr lang="en-US" altLang="en-US" sz="1200" b="1" dirty="0">
                        <a:latin typeface="Arial" panose="020B0604020202020204" pitchFamily="34" charset="0"/>
                        <a:cs typeface="Arial" panose="020B0604020202020204" pitchFamily="34" charset="0"/>
                      </a:rPr>
                      <a:t>Circles of Protection</a:t>
                    </a:r>
                    <a:endParaRPr lang="en-US" sz="1200" dirty="0">
                      <a:latin typeface="Arial" panose="020B0604020202020204" pitchFamily="34" charset="0"/>
                      <a:cs typeface="Arial" panose="020B0604020202020204" pitchFamily="34" charset="0"/>
                    </a:endParaRPr>
                  </a:p>
                </p:txBody>
              </p:sp>
            </p:grpSp>
            <p:sp>
              <p:nvSpPr>
                <p:cNvPr id="20" name="Rectangle 19">
                  <a:extLst>
                    <a:ext uri="{FF2B5EF4-FFF2-40B4-BE49-F238E27FC236}">
                      <a16:creationId xmlns:a16="http://schemas.microsoft.com/office/drawing/2014/main" id="{33AEEB24-E252-41D6-89F9-BC4D8009533C}"/>
                    </a:ext>
                  </a:extLst>
                </p:cNvPr>
                <p:cNvSpPr/>
                <p:nvPr/>
              </p:nvSpPr>
              <p:spPr>
                <a:xfrm>
                  <a:off x="611401" y="1823085"/>
                  <a:ext cx="926857" cy="338554"/>
                </a:xfrm>
                <a:prstGeom prst="rect">
                  <a:avLst/>
                </a:prstGeom>
              </p:spPr>
              <p:txBody>
                <a:bodyPr wrap="none">
                  <a:spAutoFit/>
                </a:bodyPr>
                <a:lstStyle/>
                <a:p>
                  <a:pPr algn="ctr"/>
                  <a:r>
                    <a:rPr lang="en-US" sz="1600" b="1" dirty="0">
                      <a:latin typeface="Arial" panose="020B0604020202020204" pitchFamily="34" charset="0"/>
                      <a:cs typeface="Arial" panose="020B0604020202020204" pitchFamily="34" charset="0"/>
                    </a:rPr>
                    <a:t>Circle 4</a:t>
                  </a:r>
                </a:p>
              </p:txBody>
            </p:sp>
          </p:grpSp>
          <p:grpSp>
            <p:nvGrpSpPr>
              <p:cNvPr id="42" name="Group 41">
                <a:extLst>
                  <a:ext uri="{FF2B5EF4-FFF2-40B4-BE49-F238E27FC236}">
                    <a16:creationId xmlns:a16="http://schemas.microsoft.com/office/drawing/2014/main" id="{6E43D574-7857-438C-90D1-B142C6F841B0}"/>
                  </a:ext>
                </a:extLst>
              </p:cNvPr>
              <p:cNvGrpSpPr/>
              <p:nvPr/>
            </p:nvGrpSpPr>
            <p:grpSpPr>
              <a:xfrm>
                <a:off x="1560577" y="2005814"/>
                <a:ext cx="1895579" cy="3314671"/>
                <a:chOff x="1560577" y="2005814"/>
                <a:chExt cx="1895579" cy="3314671"/>
              </a:xfrm>
            </p:grpSpPr>
            <p:cxnSp>
              <p:nvCxnSpPr>
                <p:cNvPr id="7" name="Connector: Elbow 6">
                  <a:extLst>
                    <a:ext uri="{FF2B5EF4-FFF2-40B4-BE49-F238E27FC236}">
                      <a16:creationId xmlns:a16="http://schemas.microsoft.com/office/drawing/2014/main" id="{5AEBB28A-C707-4EFF-A3D4-51C865FD7FC9}"/>
                    </a:ext>
                  </a:extLst>
                </p:cNvPr>
                <p:cNvCxnSpPr>
                  <a:cxnSpLocks/>
                </p:cNvCxnSpPr>
                <p:nvPr/>
              </p:nvCxnSpPr>
              <p:spPr>
                <a:xfrm rot="5400000" flipH="1" flipV="1">
                  <a:off x="2060311" y="1506080"/>
                  <a:ext cx="896112" cy="1895579"/>
                </a:xfrm>
                <a:prstGeom prst="bentConnector2">
                  <a:avLst/>
                </a:prstGeom>
                <a:ln w="28575" cmpd="sng">
                  <a:solidFill>
                    <a:srgbClr val="0061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Connector: Elbow 29">
                  <a:extLst>
                    <a:ext uri="{FF2B5EF4-FFF2-40B4-BE49-F238E27FC236}">
                      <a16:creationId xmlns:a16="http://schemas.microsoft.com/office/drawing/2014/main" id="{7459863E-EF49-4BA1-8044-8DE66BE20EF6}"/>
                    </a:ext>
                  </a:extLst>
                </p:cNvPr>
                <p:cNvCxnSpPr>
                  <a:cxnSpLocks/>
                </p:cNvCxnSpPr>
                <p:nvPr/>
              </p:nvCxnSpPr>
              <p:spPr>
                <a:xfrm>
                  <a:off x="2203554" y="3569680"/>
                  <a:ext cx="1198870" cy="1"/>
                </a:xfrm>
                <a:prstGeom prst="straightConnector1">
                  <a:avLst/>
                </a:prstGeom>
                <a:ln w="28575" cmpd="sng">
                  <a:solidFill>
                    <a:srgbClr val="0061A0"/>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9" name="Connector: Elbow 8">
                  <a:extLst>
                    <a:ext uri="{FF2B5EF4-FFF2-40B4-BE49-F238E27FC236}">
                      <a16:creationId xmlns:a16="http://schemas.microsoft.com/office/drawing/2014/main" id="{58B93ADD-DBA2-44D6-8F05-B4846F530605}"/>
                    </a:ext>
                  </a:extLst>
                </p:cNvPr>
                <p:cNvCxnSpPr>
                  <a:cxnSpLocks/>
                </p:cNvCxnSpPr>
                <p:nvPr/>
              </p:nvCxnSpPr>
              <p:spPr>
                <a:xfrm rot="16200000" flipH="1">
                  <a:off x="1959727" y="3824055"/>
                  <a:ext cx="1097280" cy="1895579"/>
                </a:xfrm>
                <a:prstGeom prst="bentConnector2">
                  <a:avLst/>
                </a:prstGeom>
                <a:ln w="28575" cmpd="sng">
                  <a:solidFill>
                    <a:srgbClr val="0061A0"/>
                  </a:solidFill>
                  <a:headEnd type="oval"/>
                  <a:tailEnd type="oval"/>
                </a:ln>
              </p:spPr>
              <p:style>
                <a:lnRef idx="1">
                  <a:schemeClr val="accent1"/>
                </a:lnRef>
                <a:fillRef idx="0">
                  <a:schemeClr val="accent1"/>
                </a:fillRef>
                <a:effectRef idx="0">
                  <a:schemeClr val="accent1"/>
                </a:effectRef>
                <a:fontRef idx="minor">
                  <a:schemeClr val="tx1"/>
                </a:fontRef>
              </p:style>
            </p:cxnSp>
          </p:grpSp>
        </p:grpSp>
        <p:grpSp>
          <p:nvGrpSpPr>
            <p:cNvPr id="41" name="Group 40">
              <a:extLst>
                <a:ext uri="{FF2B5EF4-FFF2-40B4-BE49-F238E27FC236}">
                  <a16:creationId xmlns:a16="http://schemas.microsoft.com/office/drawing/2014/main" id="{F656E7D0-199B-4C68-BF17-9FAAB30C2D25}"/>
                </a:ext>
              </a:extLst>
            </p:cNvPr>
            <p:cNvGrpSpPr/>
            <p:nvPr/>
          </p:nvGrpSpPr>
          <p:grpSpPr>
            <a:xfrm>
              <a:off x="3485561" y="4951693"/>
              <a:ext cx="6602818" cy="751489"/>
              <a:chOff x="3485561" y="4951693"/>
              <a:chExt cx="6602818" cy="751489"/>
            </a:xfrm>
          </p:grpSpPr>
          <p:sp>
            <p:nvSpPr>
              <p:cNvPr id="12" name="Content Placeholder 2">
                <a:extLst>
                  <a:ext uri="{FF2B5EF4-FFF2-40B4-BE49-F238E27FC236}">
                    <a16:creationId xmlns:a16="http://schemas.microsoft.com/office/drawing/2014/main" id="{61E5EF7E-0B70-4108-BDAD-246F96CF4CD0}"/>
                  </a:ext>
                </a:extLst>
              </p:cNvPr>
              <p:cNvSpPr txBox="1">
                <a:spLocks/>
              </p:cNvSpPr>
              <p:nvPr/>
            </p:nvSpPr>
            <p:spPr>
              <a:xfrm>
                <a:off x="4292357" y="4951693"/>
                <a:ext cx="5796022" cy="731610"/>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90DA"/>
                  </a:buClr>
                </a:pPr>
                <a:r>
                  <a:rPr lang="en-US" sz="1600" dirty="0">
                    <a:solidFill>
                      <a:schemeClr val="tx1"/>
                    </a:solidFill>
                    <a:latin typeface="Arial" panose="020B0604020202020204" pitchFamily="34" charset="0"/>
                    <a:cs typeface="Arial" panose="020B0604020202020204" pitchFamily="34" charset="0"/>
                  </a:rPr>
                  <a:t>Waiting period of 30 days applicable for sickness</a:t>
                </a:r>
              </a:p>
            </p:txBody>
          </p:sp>
          <p:pic>
            <p:nvPicPr>
              <p:cNvPr id="27" name="Picture 26" descr="A picture containing drawing&#10;&#10;Description automatically generated">
                <a:extLst>
                  <a:ext uri="{FF2B5EF4-FFF2-40B4-BE49-F238E27FC236}">
                    <a16:creationId xmlns:a16="http://schemas.microsoft.com/office/drawing/2014/main" id="{CD93DD9C-0138-4F6D-A7BC-2221DEC95DB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485561" y="4971662"/>
                <a:ext cx="731520" cy="731520"/>
              </a:xfrm>
              <a:prstGeom prst="rect">
                <a:avLst/>
              </a:prstGeom>
            </p:spPr>
          </p:pic>
        </p:grpSp>
        <p:grpSp>
          <p:nvGrpSpPr>
            <p:cNvPr id="40" name="Group 39">
              <a:extLst>
                <a:ext uri="{FF2B5EF4-FFF2-40B4-BE49-F238E27FC236}">
                  <a16:creationId xmlns:a16="http://schemas.microsoft.com/office/drawing/2014/main" id="{31AF8823-AFA3-4D7B-8917-9A4C1D877B6B}"/>
                </a:ext>
              </a:extLst>
            </p:cNvPr>
            <p:cNvGrpSpPr/>
            <p:nvPr/>
          </p:nvGrpSpPr>
          <p:grpSpPr>
            <a:xfrm>
              <a:off x="3456156" y="3203875"/>
              <a:ext cx="6632224" cy="752200"/>
              <a:chOff x="3456156" y="3203875"/>
              <a:chExt cx="6632224" cy="752200"/>
            </a:xfrm>
          </p:grpSpPr>
          <p:sp>
            <p:nvSpPr>
              <p:cNvPr id="11" name="Content Placeholder 2">
                <a:extLst>
                  <a:ext uri="{FF2B5EF4-FFF2-40B4-BE49-F238E27FC236}">
                    <a16:creationId xmlns:a16="http://schemas.microsoft.com/office/drawing/2014/main" id="{C9A09595-1028-4DAA-B98A-C5960115A528}"/>
                  </a:ext>
                </a:extLst>
              </p:cNvPr>
              <p:cNvSpPr txBox="1">
                <a:spLocks/>
              </p:cNvSpPr>
              <p:nvPr/>
            </p:nvSpPr>
            <p:spPr>
              <a:xfrm>
                <a:off x="4292357" y="3203875"/>
                <a:ext cx="5796023" cy="731610"/>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spcAft>
                    <a:spcPts val="300"/>
                  </a:spcAft>
                  <a:buClr>
                    <a:srgbClr val="000000"/>
                  </a:buClr>
                  <a:defRPr/>
                </a:pPr>
                <a:r>
                  <a:rPr lang="en-US" sz="1600" kern="0" dirty="0">
                    <a:solidFill>
                      <a:srgbClr val="000000"/>
                    </a:solidFill>
                    <a:latin typeface="Arial" panose="020B0604020202020204" pitchFamily="34" charset="0"/>
                    <a:cs typeface="Arial" panose="020B0604020202020204" pitchFamily="34" charset="0"/>
                  </a:rPr>
                  <a:t>Paid in addition to any other insurance you may have</a:t>
                </a:r>
                <a:endParaRPr lang="en-US" sz="1600" kern="0" dirty="0">
                  <a:solidFill>
                    <a:srgbClr val="000000"/>
                  </a:solidFill>
                  <a:latin typeface="Arial" panose="020B0604020202020204" pitchFamily="34" charset="0"/>
                  <a:ea typeface="+mn-ea"/>
                  <a:cs typeface="Arial" panose="020B0604020202020204" pitchFamily="34" charset="0"/>
                </a:endParaRPr>
              </a:p>
            </p:txBody>
          </p:sp>
          <p:pic>
            <p:nvPicPr>
              <p:cNvPr id="30" name="Picture 29" descr="A close up of a logo&#10;&#10;Description automatically generated">
                <a:extLst>
                  <a:ext uri="{FF2B5EF4-FFF2-40B4-BE49-F238E27FC236}">
                    <a16:creationId xmlns:a16="http://schemas.microsoft.com/office/drawing/2014/main" id="{9AE03CDB-5D44-4729-8B28-E589F4D2FFE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456156" y="3224555"/>
                <a:ext cx="731520" cy="731520"/>
              </a:xfrm>
              <a:prstGeom prst="rect">
                <a:avLst/>
              </a:prstGeom>
            </p:spPr>
          </p:pic>
        </p:grpSp>
        <p:grpSp>
          <p:nvGrpSpPr>
            <p:cNvPr id="39" name="Group 38">
              <a:extLst>
                <a:ext uri="{FF2B5EF4-FFF2-40B4-BE49-F238E27FC236}">
                  <a16:creationId xmlns:a16="http://schemas.microsoft.com/office/drawing/2014/main" id="{83564F07-A5F2-433E-9E6A-A7FF1D637C0A}"/>
                </a:ext>
              </a:extLst>
            </p:cNvPr>
            <p:cNvGrpSpPr/>
            <p:nvPr/>
          </p:nvGrpSpPr>
          <p:grpSpPr>
            <a:xfrm>
              <a:off x="3485561" y="1613385"/>
              <a:ext cx="6602819" cy="758277"/>
              <a:chOff x="3485561" y="1613385"/>
              <a:chExt cx="6602819" cy="758277"/>
            </a:xfrm>
          </p:grpSpPr>
          <p:sp>
            <p:nvSpPr>
              <p:cNvPr id="10" name="Content Placeholder 2">
                <a:extLst>
                  <a:ext uri="{FF2B5EF4-FFF2-40B4-BE49-F238E27FC236}">
                    <a16:creationId xmlns:a16="http://schemas.microsoft.com/office/drawing/2014/main" id="{27BD7993-852B-4A4D-A4CF-A65578EE2EA4}"/>
                  </a:ext>
                </a:extLst>
              </p:cNvPr>
              <p:cNvSpPr txBox="1">
                <a:spLocks/>
              </p:cNvSpPr>
              <p:nvPr/>
            </p:nvSpPr>
            <p:spPr>
              <a:xfrm>
                <a:off x="4292357" y="1640052"/>
                <a:ext cx="5796023" cy="731610"/>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spcAft>
                    <a:spcPts val="300"/>
                  </a:spcAft>
                  <a:buClr>
                    <a:srgbClr val="000000"/>
                  </a:buClr>
                  <a:defRPr/>
                </a:pPr>
                <a:r>
                  <a:rPr lang="en-US" sz="1600" kern="0" dirty="0">
                    <a:solidFill>
                      <a:srgbClr val="000000"/>
                    </a:solidFill>
                    <a:latin typeface="Arial" panose="020B0604020202020204" pitchFamily="34" charset="0"/>
                    <a:ea typeface="+mn-ea"/>
                    <a:cs typeface="Arial" panose="020B0604020202020204" pitchFamily="34" charset="0"/>
                  </a:rPr>
                  <a:t>Income for you and your family in case of hospital confinement due to accident or sickness, even in a free hospital</a:t>
                </a:r>
              </a:p>
            </p:txBody>
          </p:sp>
          <p:grpSp>
            <p:nvGrpSpPr>
              <p:cNvPr id="36" name="Group 35">
                <a:extLst>
                  <a:ext uri="{FF2B5EF4-FFF2-40B4-BE49-F238E27FC236}">
                    <a16:creationId xmlns:a16="http://schemas.microsoft.com/office/drawing/2014/main" id="{D4BC004F-8FA3-44ED-93A7-5EC1D1855F76}"/>
                  </a:ext>
                </a:extLst>
              </p:cNvPr>
              <p:cNvGrpSpPr/>
              <p:nvPr/>
            </p:nvGrpSpPr>
            <p:grpSpPr>
              <a:xfrm>
                <a:off x="3485561" y="1613385"/>
                <a:ext cx="640080" cy="640080"/>
                <a:chOff x="9356860" y="2838115"/>
                <a:chExt cx="640080" cy="640080"/>
              </a:xfrm>
            </p:grpSpPr>
            <p:pic>
              <p:nvPicPr>
                <p:cNvPr id="37" name="Picture 36" descr="A picture containing drawing&#10;&#10;Description automatically generated">
                  <a:extLst>
                    <a:ext uri="{FF2B5EF4-FFF2-40B4-BE49-F238E27FC236}">
                      <a16:creationId xmlns:a16="http://schemas.microsoft.com/office/drawing/2014/main" id="{FDF27B65-9D15-41B4-9E6A-6C730F37A75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9356860" y="2838115"/>
                  <a:ext cx="640080" cy="640080"/>
                </a:xfrm>
                <a:prstGeom prst="rect">
                  <a:avLst/>
                </a:prstGeom>
              </p:spPr>
            </p:pic>
            <p:pic>
              <p:nvPicPr>
                <p:cNvPr id="38" name="Picture 37" descr="A screenshot of a cell phone&#10;&#10;Description automatically generated">
                  <a:extLst>
                    <a:ext uri="{FF2B5EF4-FFF2-40B4-BE49-F238E27FC236}">
                      <a16:creationId xmlns:a16="http://schemas.microsoft.com/office/drawing/2014/main" id="{80F7D979-CEB0-446C-8E5E-03C53DF2A9CA}"/>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l="22491" r="20072" b="36811"/>
                <a:stretch/>
              </p:blipFill>
              <p:spPr>
                <a:xfrm>
                  <a:off x="9356860" y="2888952"/>
                  <a:ext cx="249348" cy="274320"/>
                </a:xfrm>
                <a:prstGeom prst="rect">
                  <a:avLst/>
                </a:prstGeom>
              </p:spPr>
            </p:pic>
          </p:grpSp>
        </p:grpSp>
      </p:grpSp>
    </p:spTree>
    <p:extLst>
      <p:ext uri="{BB962C8B-B14F-4D97-AF65-F5344CB8AC3E}">
        <p14:creationId xmlns:p14="http://schemas.microsoft.com/office/powerpoint/2010/main" val="4041372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p>
            <a:r>
              <a:rPr lang="en-US" dirty="0">
                <a:latin typeface="Georgia Bold" panose="02040802050405020203" pitchFamily="18" charset="0"/>
              </a:rPr>
              <a:t>Conditions</a:t>
            </a:r>
          </a:p>
        </p:txBody>
      </p:sp>
      <p:grpSp>
        <p:nvGrpSpPr>
          <p:cNvPr id="5" name="Group 4">
            <a:extLst>
              <a:ext uri="{FF2B5EF4-FFF2-40B4-BE49-F238E27FC236}">
                <a16:creationId xmlns:a16="http://schemas.microsoft.com/office/drawing/2014/main" id="{DCA05B35-70D5-4FE6-B4E5-30F694FA79A7}"/>
              </a:ext>
            </a:extLst>
          </p:cNvPr>
          <p:cNvGrpSpPr/>
          <p:nvPr/>
        </p:nvGrpSpPr>
        <p:grpSpPr>
          <a:xfrm>
            <a:off x="1855400" y="1827470"/>
            <a:ext cx="8478025" cy="3309588"/>
            <a:chOff x="2222060" y="1249958"/>
            <a:chExt cx="8478025" cy="3309588"/>
          </a:xfrm>
        </p:grpSpPr>
        <p:grpSp>
          <p:nvGrpSpPr>
            <p:cNvPr id="6" name="Group 5">
              <a:extLst>
                <a:ext uri="{FF2B5EF4-FFF2-40B4-BE49-F238E27FC236}">
                  <a16:creationId xmlns:a16="http://schemas.microsoft.com/office/drawing/2014/main" id="{9D6FF618-257A-4465-9A9A-1A2315FF7C99}"/>
                </a:ext>
              </a:extLst>
            </p:cNvPr>
            <p:cNvGrpSpPr/>
            <p:nvPr/>
          </p:nvGrpSpPr>
          <p:grpSpPr>
            <a:xfrm>
              <a:off x="2222060" y="1249958"/>
              <a:ext cx="8170910" cy="1066667"/>
              <a:chOff x="1967580" y="1923722"/>
              <a:chExt cx="8170910" cy="1066667"/>
            </a:xfrm>
          </p:grpSpPr>
          <p:sp>
            <p:nvSpPr>
              <p:cNvPr id="19" name="Content Placeholder 2">
                <a:extLst>
                  <a:ext uri="{FF2B5EF4-FFF2-40B4-BE49-F238E27FC236}">
                    <a16:creationId xmlns:a16="http://schemas.microsoft.com/office/drawing/2014/main" id="{E8F2BB22-DFEE-456C-80D1-D037F291E973}"/>
                  </a:ext>
                </a:extLst>
              </p:cNvPr>
              <p:cNvSpPr txBox="1">
                <a:spLocks/>
              </p:cNvSpPr>
              <p:nvPr/>
            </p:nvSpPr>
            <p:spPr>
              <a:xfrm>
                <a:off x="3506293" y="2091250"/>
                <a:ext cx="6632197" cy="731610"/>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spcAft>
                    <a:spcPts val="300"/>
                  </a:spcAft>
                  <a:buClr>
                    <a:srgbClr val="000000"/>
                  </a:buClr>
                  <a:defRPr/>
                </a:pPr>
                <a:r>
                  <a:rPr lang="en-US" sz="1600" kern="0" dirty="0">
                    <a:solidFill>
                      <a:srgbClr val="000000"/>
                    </a:solidFill>
                    <a:latin typeface="Arial" panose="020B0604020202020204" pitchFamily="34" charset="0"/>
                    <a:ea typeface="+mn-ea"/>
                    <a:cs typeface="Arial" panose="020B0604020202020204" pitchFamily="34" charset="0"/>
                  </a:rPr>
                  <a:t>Eligibility: 18 – 59 (dependent 1 – 19 or up to 23, if full time students)</a:t>
                </a:r>
              </a:p>
            </p:txBody>
          </p:sp>
          <p:pic>
            <p:nvPicPr>
              <p:cNvPr id="20" name="Picture 19">
                <a:extLst>
                  <a:ext uri="{FF2B5EF4-FFF2-40B4-BE49-F238E27FC236}">
                    <a16:creationId xmlns:a16="http://schemas.microsoft.com/office/drawing/2014/main" id="{BD07B155-31E6-47B2-B5BE-BFA9CA7556C8}"/>
                  </a:ext>
                </a:extLst>
              </p:cNvPr>
              <p:cNvPicPr>
                <a:picLocks noChangeAspect="1"/>
              </p:cNvPicPr>
              <p:nvPr/>
            </p:nvPicPr>
            <p:blipFill>
              <a:blip r:embed="rId2"/>
              <a:stretch>
                <a:fillRect/>
              </a:stretch>
            </p:blipFill>
            <p:spPr>
              <a:xfrm>
                <a:off x="1967580" y="1923722"/>
                <a:ext cx="809524" cy="1066667"/>
              </a:xfrm>
              <a:prstGeom prst="rect">
                <a:avLst/>
              </a:prstGeom>
            </p:spPr>
          </p:pic>
          <p:grpSp>
            <p:nvGrpSpPr>
              <p:cNvPr id="21" name="Group 20">
                <a:extLst>
                  <a:ext uri="{FF2B5EF4-FFF2-40B4-BE49-F238E27FC236}">
                    <a16:creationId xmlns:a16="http://schemas.microsoft.com/office/drawing/2014/main" id="{CA008F83-43D2-4B74-BE6A-548481123EC4}"/>
                  </a:ext>
                </a:extLst>
              </p:cNvPr>
              <p:cNvGrpSpPr/>
              <p:nvPr/>
            </p:nvGrpSpPr>
            <p:grpSpPr>
              <a:xfrm>
                <a:off x="2873356" y="2091295"/>
                <a:ext cx="501746" cy="731520"/>
                <a:chOff x="4415694" y="2552333"/>
                <a:chExt cx="501746" cy="731520"/>
              </a:xfrm>
            </p:grpSpPr>
            <p:cxnSp>
              <p:nvCxnSpPr>
                <p:cNvPr id="22" name="Straight Connector 21">
                  <a:extLst>
                    <a:ext uri="{FF2B5EF4-FFF2-40B4-BE49-F238E27FC236}">
                      <a16:creationId xmlns:a16="http://schemas.microsoft.com/office/drawing/2014/main" id="{B8D2A3AA-127A-4715-B4B6-8BC059074339}"/>
                    </a:ext>
                  </a:extLst>
                </p:cNvPr>
                <p:cNvCxnSpPr>
                  <a:cxnSpLocks/>
                </p:cNvCxnSpPr>
                <p:nvPr/>
              </p:nvCxnSpPr>
              <p:spPr>
                <a:xfrm>
                  <a:off x="4917440" y="2552333"/>
                  <a:ext cx="0" cy="731520"/>
                </a:xfrm>
                <a:prstGeom prst="line">
                  <a:avLst/>
                </a:prstGeom>
                <a:noFill/>
                <a:ln w="31750" cap="flat" cmpd="sng" algn="ctr">
                  <a:solidFill>
                    <a:srgbClr val="A4CE4E"/>
                  </a:solidFill>
                  <a:prstDash val="solid"/>
                </a:ln>
                <a:effectLst/>
              </p:spPr>
            </p:cxnSp>
            <p:cxnSp>
              <p:nvCxnSpPr>
                <p:cNvPr id="23" name="Straight Connector 22">
                  <a:extLst>
                    <a:ext uri="{FF2B5EF4-FFF2-40B4-BE49-F238E27FC236}">
                      <a16:creationId xmlns:a16="http://schemas.microsoft.com/office/drawing/2014/main" id="{8E256D2B-6A8E-4B3A-828B-EF3171E766BD}"/>
                    </a:ext>
                  </a:extLst>
                </p:cNvPr>
                <p:cNvCxnSpPr>
                  <a:cxnSpLocks/>
                </p:cNvCxnSpPr>
                <p:nvPr/>
              </p:nvCxnSpPr>
              <p:spPr>
                <a:xfrm flipH="1">
                  <a:off x="4415694" y="2918093"/>
                  <a:ext cx="501746" cy="0"/>
                </a:xfrm>
                <a:prstGeom prst="line">
                  <a:avLst/>
                </a:prstGeom>
                <a:noFill/>
                <a:ln w="31750" cap="flat" cmpd="sng" algn="ctr">
                  <a:solidFill>
                    <a:srgbClr val="A4CE4E"/>
                  </a:solidFill>
                  <a:prstDash val="solid"/>
                </a:ln>
                <a:effectLst/>
              </p:spPr>
            </p:cxnSp>
          </p:grpSp>
        </p:grpSp>
        <p:grpSp>
          <p:nvGrpSpPr>
            <p:cNvPr id="7" name="Group 6">
              <a:extLst>
                <a:ext uri="{FF2B5EF4-FFF2-40B4-BE49-F238E27FC236}">
                  <a16:creationId xmlns:a16="http://schemas.microsoft.com/office/drawing/2014/main" id="{553DBED8-B264-4C1E-BA4E-2D92720E75BF}"/>
                </a:ext>
              </a:extLst>
            </p:cNvPr>
            <p:cNvGrpSpPr/>
            <p:nvPr/>
          </p:nvGrpSpPr>
          <p:grpSpPr>
            <a:xfrm>
              <a:off x="2222060" y="2371419"/>
              <a:ext cx="8478025" cy="1066667"/>
              <a:chOff x="1967580" y="3688419"/>
              <a:chExt cx="8478025" cy="1066667"/>
            </a:xfrm>
          </p:grpSpPr>
          <p:sp>
            <p:nvSpPr>
              <p:cNvPr id="14" name="Content Placeholder 2">
                <a:extLst>
                  <a:ext uri="{FF2B5EF4-FFF2-40B4-BE49-F238E27FC236}">
                    <a16:creationId xmlns:a16="http://schemas.microsoft.com/office/drawing/2014/main" id="{67442848-757E-4CC0-9C6F-493F43D07195}"/>
                  </a:ext>
                </a:extLst>
              </p:cNvPr>
              <p:cNvSpPr txBox="1">
                <a:spLocks/>
              </p:cNvSpPr>
              <p:nvPr/>
            </p:nvSpPr>
            <p:spPr>
              <a:xfrm>
                <a:off x="3506293" y="3855947"/>
                <a:ext cx="6939312" cy="731610"/>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spcAft>
                    <a:spcPts val="300"/>
                  </a:spcAft>
                  <a:buClr>
                    <a:srgbClr val="000000"/>
                  </a:buClr>
                  <a:defRPr/>
                </a:pPr>
                <a:r>
                  <a:rPr lang="en-US" sz="1600" kern="0" dirty="0">
                    <a:solidFill>
                      <a:srgbClr val="000000"/>
                    </a:solidFill>
                    <a:latin typeface="Arial" panose="020B0604020202020204" pitchFamily="34" charset="0"/>
                    <a:ea typeface="+mn-ea"/>
                    <a:cs typeface="Arial" panose="020B0604020202020204" pitchFamily="34" charset="0"/>
                  </a:rPr>
                  <a:t>Available on annual or 3-year and 5-year single premium basis</a:t>
                </a:r>
              </a:p>
            </p:txBody>
          </p:sp>
          <p:pic>
            <p:nvPicPr>
              <p:cNvPr id="15" name="Picture 14">
                <a:extLst>
                  <a:ext uri="{FF2B5EF4-FFF2-40B4-BE49-F238E27FC236}">
                    <a16:creationId xmlns:a16="http://schemas.microsoft.com/office/drawing/2014/main" id="{F8191AF2-AA4E-44AB-9164-25FCDAD9C54A}"/>
                  </a:ext>
                </a:extLst>
              </p:cNvPr>
              <p:cNvPicPr>
                <a:picLocks noChangeAspect="1"/>
              </p:cNvPicPr>
              <p:nvPr/>
            </p:nvPicPr>
            <p:blipFill>
              <a:blip r:embed="rId2"/>
              <a:stretch>
                <a:fillRect/>
              </a:stretch>
            </p:blipFill>
            <p:spPr>
              <a:xfrm>
                <a:off x="1967580" y="3688419"/>
                <a:ext cx="809524" cy="1066667"/>
              </a:xfrm>
              <a:prstGeom prst="rect">
                <a:avLst/>
              </a:prstGeom>
            </p:spPr>
          </p:pic>
          <p:grpSp>
            <p:nvGrpSpPr>
              <p:cNvPr id="16" name="Group 15">
                <a:extLst>
                  <a:ext uri="{FF2B5EF4-FFF2-40B4-BE49-F238E27FC236}">
                    <a16:creationId xmlns:a16="http://schemas.microsoft.com/office/drawing/2014/main" id="{26C62723-6747-43F2-B35D-4969AE40F7CE}"/>
                  </a:ext>
                </a:extLst>
              </p:cNvPr>
              <p:cNvGrpSpPr/>
              <p:nvPr/>
            </p:nvGrpSpPr>
            <p:grpSpPr>
              <a:xfrm>
                <a:off x="2890825" y="3855992"/>
                <a:ext cx="501746" cy="731520"/>
                <a:chOff x="4415694" y="2552333"/>
                <a:chExt cx="501746" cy="731520"/>
              </a:xfrm>
            </p:grpSpPr>
            <p:cxnSp>
              <p:nvCxnSpPr>
                <p:cNvPr id="17" name="Straight Connector 16">
                  <a:extLst>
                    <a:ext uri="{FF2B5EF4-FFF2-40B4-BE49-F238E27FC236}">
                      <a16:creationId xmlns:a16="http://schemas.microsoft.com/office/drawing/2014/main" id="{EF52711F-306B-40A6-BF21-4BFCECDA2381}"/>
                    </a:ext>
                  </a:extLst>
                </p:cNvPr>
                <p:cNvCxnSpPr>
                  <a:cxnSpLocks/>
                </p:cNvCxnSpPr>
                <p:nvPr/>
              </p:nvCxnSpPr>
              <p:spPr>
                <a:xfrm>
                  <a:off x="4917440" y="2552333"/>
                  <a:ext cx="0" cy="731520"/>
                </a:xfrm>
                <a:prstGeom prst="line">
                  <a:avLst/>
                </a:prstGeom>
                <a:noFill/>
                <a:ln w="31750" cap="flat" cmpd="sng" algn="ctr">
                  <a:solidFill>
                    <a:srgbClr val="A4CE4E"/>
                  </a:solidFill>
                  <a:prstDash val="solid"/>
                </a:ln>
                <a:effectLst/>
              </p:spPr>
            </p:cxnSp>
            <p:cxnSp>
              <p:nvCxnSpPr>
                <p:cNvPr id="18" name="Straight Connector 17">
                  <a:extLst>
                    <a:ext uri="{FF2B5EF4-FFF2-40B4-BE49-F238E27FC236}">
                      <a16:creationId xmlns:a16="http://schemas.microsoft.com/office/drawing/2014/main" id="{31105B55-C4E2-4331-9D25-7D67BD88265A}"/>
                    </a:ext>
                  </a:extLst>
                </p:cNvPr>
                <p:cNvCxnSpPr>
                  <a:cxnSpLocks/>
                </p:cNvCxnSpPr>
                <p:nvPr/>
              </p:nvCxnSpPr>
              <p:spPr>
                <a:xfrm flipH="1">
                  <a:off x="4415694" y="2918093"/>
                  <a:ext cx="501746" cy="0"/>
                </a:xfrm>
                <a:prstGeom prst="line">
                  <a:avLst/>
                </a:prstGeom>
                <a:noFill/>
                <a:ln w="31750" cap="flat" cmpd="sng" algn="ctr">
                  <a:solidFill>
                    <a:srgbClr val="A4CE4E"/>
                  </a:solidFill>
                  <a:prstDash val="solid"/>
                </a:ln>
                <a:effectLst/>
              </p:spPr>
            </p:cxnSp>
          </p:grpSp>
        </p:grpSp>
        <p:grpSp>
          <p:nvGrpSpPr>
            <p:cNvPr id="8" name="Group 7">
              <a:extLst>
                <a:ext uri="{FF2B5EF4-FFF2-40B4-BE49-F238E27FC236}">
                  <a16:creationId xmlns:a16="http://schemas.microsoft.com/office/drawing/2014/main" id="{F8E3FEA5-E6C8-4CE3-A573-39A7DEBCF505}"/>
                </a:ext>
              </a:extLst>
            </p:cNvPr>
            <p:cNvGrpSpPr/>
            <p:nvPr/>
          </p:nvGrpSpPr>
          <p:grpSpPr>
            <a:xfrm>
              <a:off x="2222060" y="3492879"/>
              <a:ext cx="7744704" cy="1066667"/>
              <a:chOff x="1967580" y="3688419"/>
              <a:chExt cx="7744704" cy="1066667"/>
            </a:xfrm>
          </p:grpSpPr>
          <p:sp>
            <p:nvSpPr>
              <p:cNvPr id="9" name="Content Placeholder 2">
                <a:extLst>
                  <a:ext uri="{FF2B5EF4-FFF2-40B4-BE49-F238E27FC236}">
                    <a16:creationId xmlns:a16="http://schemas.microsoft.com/office/drawing/2014/main" id="{7BF7F012-D2FF-4B67-A105-D0CFA419371D}"/>
                  </a:ext>
                </a:extLst>
              </p:cNvPr>
              <p:cNvSpPr txBox="1">
                <a:spLocks/>
              </p:cNvSpPr>
              <p:nvPr/>
            </p:nvSpPr>
            <p:spPr>
              <a:xfrm>
                <a:off x="3506294" y="3855947"/>
                <a:ext cx="6205990" cy="731610"/>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300"/>
                  </a:spcBef>
                  <a:spcAft>
                    <a:spcPts val="300"/>
                  </a:spcAft>
                  <a:buClr>
                    <a:srgbClr val="000000"/>
                  </a:buClr>
                  <a:defRPr/>
                </a:pPr>
                <a:r>
                  <a:rPr lang="en-US" sz="1600" kern="0" dirty="0">
                    <a:solidFill>
                      <a:srgbClr val="000000"/>
                    </a:solidFill>
                    <a:latin typeface="Arial" panose="020B0604020202020204" pitchFamily="34" charset="0"/>
                    <a:ea typeface="+mn-ea"/>
                    <a:cs typeface="Arial" panose="020B0604020202020204" pitchFamily="34" charset="0"/>
                  </a:rPr>
                  <a:t>Can be offered without Circle 1</a:t>
                </a:r>
              </a:p>
            </p:txBody>
          </p:sp>
          <p:pic>
            <p:nvPicPr>
              <p:cNvPr id="10" name="Picture 9">
                <a:extLst>
                  <a:ext uri="{FF2B5EF4-FFF2-40B4-BE49-F238E27FC236}">
                    <a16:creationId xmlns:a16="http://schemas.microsoft.com/office/drawing/2014/main" id="{29716EE9-E3F7-4A75-85F4-F5282F7D79D2}"/>
                  </a:ext>
                </a:extLst>
              </p:cNvPr>
              <p:cNvPicPr>
                <a:picLocks noChangeAspect="1"/>
              </p:cNvPicPr>
              <p:nvPr/>
            </p:nvPicPr>
            <p:blipFill>
              <a:blip r:embed="rId2"/>
              <a:stretch>
                <a:fillRect/>
              </a:stretch>
            </p:blipFill>
            <p:spPr>
              <a:xfrm>
                <a:off x="1967580" y="3688419"/>
                <a:ext cx="809524" cy="1066667"/>
              </a:xfrm>
              <a:prstGeom prst="rect">
                <a:avLst/>
              </a:prstGeom>
            </p:spPr>
          </p:pic>
          <p:grpSp>
            <p:nvGrpSpPr>
              <p:cNvPr id="11" name="Group 10">
                <a:extLst>
                  <a:ext uri="{FF2B5EF4-FFF2-40B4-BE49-F238E27FC236}">
                    <a16:creationId xmlns:a16="http://schemas.microsoft.com/office/drawing/2014/main" id="{3E333C15-D412-4C35-9C1B-EBC419AF35D4}"/>
                  </a:ext>
                </a:extLst>
              </p:cNvPr>
              <p:cNvGrpSpPr/>
              <p:nvPr/>
            </p:nvGrpSpPr>
            <p:grpSpPr>
              <a:xfrm>
                <a:off x="2890825" y="3855992"/>
                <a:ext cx="501746" cy="731520"/>
                <a:chOff x="4415694" y="2552333"/>
                <a:chExt cx="501746" cy="731520"/>
              </a:xfrm>
            </p:grpSpPr>
            <p:cxnSp>
              <p:nvCxnSpPr>
                <p:cNvPr id="12" name="Straight Connector 11">
                  <a:extLst>
                    <a:ext uri="{FF2B5EF4-FFF2-40B4-BE49-F238E27FC236}">
                      <a16:creationId xmlns:a16="http://schemas.microsoft.com/office/drawing/2014/main" id="{7C2F0175-4A58-4A30-A7C7-FE9884387C19}"/>
                    </a:ext>
                  </a:extLst>
                </p:cNvPr>
                <p:cNvCxnSpPr>
                  <a:cxnSpLocks/>
                </p:cNvCxnSpPr>
                <p:nvPr/>
              </p:nvCxnSpPr>
              <p:spPr>
                <a:xfrm>
                  <a:off x="4917440" y="2552333"/>
                  <a:ext cx="0" cy="731520"/>
                </a:xfrm>
                <a:prstGeom prst="line">
                  <a:avLst/>
                </a:prstGeom>
                <a:noFill/>
                <a:ln w="31750" cap="flat" cmpd="sng" algn="ctr">
                  <a:solidFill>
                    <a:srgbClr val="A4CE4E"/>
                  </a:solidFill>
                  <a:prstDash val="solid"/>
                </a:ln>
                <a:effectLst/>
              </p:spPr>
            </p:cxnSp>
            <p:cxnSp>
              <p:nvCxnSpPr>
                <p:cNvPr id="13" name="Straight Connector 12">
                  <a:extLst>
                    <a:ext uri="{FF2B5EF4-FFF2-40B4-BE49-F238E27FC236}">
                      <a16:creationId xmlns:a16="http://schemas.microsoft.com/office/drawing/2014/main" id="{7EA26CF5-A4CA-4F01-9B50-1651FC8A1CDC}"/>
                    </a:ext>
                  </a:extLst>
                </p:cNvPr>
                <p:cNvCxnSpPr>
                  <a:cxnSpLocks/>
                </p:cNvCxnSpPr>
                <p:nvPr/>
              </p:nvCxnSpPr>
              <p:spPr>
                <a:xfrm flipH="1">
                  <a:off x="4415694" y="2918093"/>
                  <a:ext cx="501746" cy="0"/>
                </a:xfrm>
                <a:prstGeom prst="line">
                  <a:avLst/>
                </a:prstGeom>
                <a:noFill/>
                <a:ln w="31750" cap="flat" cmpd="sng" algn="ctr">
                  <a:solidFill>
                    <a:srgbClr val="A4CE4E"/>
                  </a:solidFill>
                  <a:prstDash val="solid"/>
                </a:ln>
                <a:effectLst/>
              </p:spPr>
            </p:cxnSp>
          </p:grpSp>
        </p:grpSp>
      </p:grpSp>
    </p:spTree>
    <p:extLst>
      <p:ext uri="{BB962C8B-B14F-4D97-AF65-F5344CB8AC3E}">
        <p14:creationId xmlns:p14="http://schemas.microsoft.com/office/powerpoint/2010/main" val="24089570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42" descr="A close up of a book&#10;&#10;Description automatically generated">
            <a:extLst>
              <a:ext uri="{FF2B5EF4-FFF2-40B4-BE49-F238E27FC236}">
                <a16:creationId xmlns:a16="http://schemas.microsoft.com/office/drawing/2014/main" id="{A7BEBBF9-968A-4B0D-B839-D0E3FC8FCA27}"/>
              </a:ext>
            </a:extLst>
          </p:cNvPr>
          <p:cNvPicPr>
            <a:picLocks noGrp="1" noChangeAspect="1"/>
          </p:cNvPicPr>
          <p:nvPr>
            <p:ph type="pic" sz="quarter" idx="11"/>
          </p:nvPr>
        </p:nvPicPr>
        <p:blipFill>
          <a:blip r:embed="rId3" cstate="email">
            <a:alphaModFix amt="35000"/>
            <a:extLst>
              <a:ext uri="{28A0092B-C50C-407E-A947-70E740481C1C}">
                <a14:useLocalDpi xmlns:a14="http://schemas.microsoft.com/office/drawing/2010/main" val="0"/>
              </a:ext>
            </a:extLst>
          </a:blip>
          <a:srcRect t="7965" b="7965"/>
          <a:stretch>
            <a:fillRect/>
          </a:stretch>
        </p:blipFill>
        <p:spPr>
          <a:xfrm>
            <a:off x="0" y="0"/>
            <a:ext cx="12188825" cy="6858000"/>
          </a:xfrm>
        </p:spPr>
      </p:pic>
      <p:pic>
        <p:nvPicPr>
          <p:cNvPr id="9" name="Picture 8">
            <a:extLst>
              <a:ext uri="{FF2B5EF4-FFF2-40B4-BE49-F238E27FC236}">
                <a16:creationId xmlns:a16="http://schemas.microsoft.com/office/drawing/2014/main" id="{BE0D0C8C-18AC-4D00-B058-36D7A7ABFFA6}"/>
              </a:ext>
            </a:extLst>
          </p:cNvPr>
          <p:cNvPicPr>
            <a:picLocks noChangeAspect="1"/>
          </p:cNvPicPr>
          <p:nvPr/>
        </p:nvPicPr>
        <p:blipFill rotWithShape="1">
          <a:blip r:embed="rId4">
            <a:extLst>
              <a:ext uri="{28A0092B-C50C-407E-A947-70E740481C1C}">
                <a14:useLocalDpi xmlns:a14="http://schemas.microsoft.com/office/drawing/2010/main"/>
              </a:ext>
            </a:extLst>
          </a:blip>
          <a:srcRect l="123" t="-15502" r="-13612" b="-18252"/>
          <a:stretch/>
        </p:blipFill>
        <p:spPr>
          <a:xfrm>
            <a:off x="457200" y="6356196"/>
            <a:ext cx="1490546" cy="379142"/>
          </a:xfrm>
          <a:prstGeom prst="rect">
            <a:avLst/>
          </a:prstGeom>
        </p:spPr>
      </p:pic>
      <p:sp>
        <p:nvSpPr>
          <p:cNvPr id="10" name="Rectangle 9">
            <a:extLst>
              <a:ext uri="{FF2B5EF4-FFF2-40B4-BE49-F238E27FC236}">
                <a16:creationId xmlns:a16="http://schemas.microsoft.com/office/drawing/2014/main" id="{8CC26744-AFDC-476D-B1F9-85DE4D23EE77}"/>
              </a:ext>
            </a:extLst>
          </p:cNvPr>
          <p:cNvSpPr/>
          <p:nvPr/>
        </p:nvSpPr>
        <p:spPr>
          <a:xfrm rot="5400000">
            <a:off x="4571585" y="-4571584"/>
            <a:ext cx="3045656" cy="12188825"/>
          </a:xfrm>
          <a:prstGeom prst="rect">
            <a:avLst/>
          </a:prstGeom>
          <a:gradFill>
            <a:gsLst>
              <a:gs pos="0">
                <a:schemeClr val="tx1">
                  <a:alpha val="5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cs typeface="Arial" charset="0"/>
            </a:endParaRPr>
          </a:p>
        </p:txBody>
      </p:sp>
      <p:sp>
        <p:nvSpPr>
          <p:cNvPr id="6" name="Title 1">
            <a:extLst>
              <a:ext uri="{FF2B5EF4-FFF2-40B4-BE49-F238E27FC236}">
                <a16:creationId xmlns:a16="http://schemas.microsoft.com/office/drawing/2014/main" id="{84918E26-4091-42AD-B68A-428D192B472E}"/>
              </a:ext>
            </a:extLst>
          </p:cNvPr>
          <p:cNvSpPr txBox="1">
            <a:spLocks/>
          </p:cNvSpPr>
          <p:nvPr/>
        </p:nvSpPr>
        <p:spPr>
          <a:xfrm>
            <a:off x="457200" y="457200"/>
            <a:ext cx="9454896" cy="39343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r>
              <a:rPr lang="en-US" dirty="0">
                <a:solidFill>
                  <a:schemeClr val="bg1"/>
                </a:solidFill>
                <a:latin typeface="Georgia Bold" panose="02040802050405020203" pitchFamily="18" charset="0"/>
              </a:rPr>
              <a:t>Limits</a:t>
            </a:r>
          </a:p>
        </p:txBody>
      </p:sp>
      <p:grpSp>
        <p:nvGrpSpPr>
          <p:cNvPr id="4" name="Group 3">
            <a:extLst>
              <a:ext uri="{FF2B5EF4-FFF2-40B4-BE49-F238E27FC236}">
                <a16:creationId xmlns:a16="http://schemas.microsoft.com/office/drawing/2014/main" id="{B6B9D5F3-D938-45BA-9B63-C92856DA5C43}"/>
              </a:ext>
            </a:extLst>
          </p:cNvPr>
          <p:cNvGrpSpPr/>
          <p:nvPr/>
        </p:nvGrpSpPr>
        <p:grpSpPr>
          <a:xfrm>
            <a:off x="1288388" y="1892374"/>
            <a:ext cx="4130269" cy="2195026"/>
            <a:chOff x="1520597" y="1924458"/>
            <a:chExt cx="4130269" cy="2195026"/>
          </a:xfrm>
        </p:grpSpPr>
        <p:sp>
          <p:nvSpPr>
            <p:cNvPr id="24" name="Rectangle 23">
              <a:extLst>
                <a:ext uri="{FF2B5EF4-FFF2-40B4-BE49-F238E27FC236}">
                  <a16:creationId xmlns:a16="http://schemas.microsoft.com/office/drawing/2014/main" id="{2D631A8C-6868-451A-A869-01EFD02C1B5F}"/>
                </a:ext>
              </a:extLst>
            </p:cNvPr>
            <p:cNvSpPr/>
            <p:nvPr/>
          </p:nvSpPr>
          <p:spPr>
            <a:xfrm>
              <a:off x="2576081" y="1924458"/>
              <a:ext cx="2019300" cy="377373"/>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b="1" dirty="0">
                  <a:solidFill>
                    <a:srgbClr val="000000"/>
                  </a:solidFill>
                  <a:latin typeface="Arial" panose="020B0604020202020204" pitchFamily="34" charset="0"/>
                  <a:cs typeface="Arial" panose="020B0604020202020204" pitchFamily="34" charset="0"/>
                </a:rPr>
                <a:t>Minimum Limit</a:t>
              </a:r>
            </a:p>
          </p:txBody>
        </p:sp>
        <p:grpSp>
          <p:nvGrpSpPr>
            <p:cNvPr id="26" name="Group 25">
              <a:extLst>
                <a:ext uri="{FF2B5EF4-FFF2-40B4-BE49-F238E27FC236}">
                  <a16:creationId xmlns:a16="http://schemas.microsoft.com/office/drawing/2014/main" id="{38037803-D52C-4CF1-BCB3-CE640B88CEB7}"/>
                </a:ext>
              </a:extLst>
            </p:cNvPr>
            <p:cNvGrpSpPr/>
            <p:nvPr/>
          </p:nvGrpSpPr>
          <p:grpSpPr>
            <a:xfrm>
              <a:off x="1520597" y="2410116"/>
              <a:ext cx="4130269" cy="539594"/>
              <a:chOff x="2407219" y="1961760"/>
              <a:chExt cx="4130269" cy="731611"/>
            </a:xfrm>
          </p:grpSpPr>
          <p:sp>
            <p:nvSpPr>
              <p:cNvPr id="40" name="Rectangle 39">
                <a:extLst>
                  <a:ext uri="{FF2B5EF4-FFF2-40B4-BE49-F238E27FC236}">
                    <a16:creationId xmlns:a16="http://schemas.microsoft.com/office/drawing/2014/main" id="{0718B76C-B408-4D79-A0C3-AA44AC15D5EF}"/>
                  </a:ext>
                </a:extLst>
              </p:cNvPr>
              <p:cNvSpPr/>
              <p:nvPr/>
            </p:nvSpPr>
            <p:spPr>
              <a:xfrm>
                <a:off x="4525808" y="1961761"/>
                <a:ext cx="2011680" cy="731610"/>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$ 70 per week</a:t>
                </a:r>
              </a:p>
            </p:txBody>
          </p:sp>
          <p:sp>
            <p:nvSpPr>
              <p:cNvPr id="41" name="Rectangle 40">
                <a:extLst>
                  <a:ext uri="{FF2B5EF4-FFF2-40B4-BE49-F238E27FC236}">
                    <a16:creationId xmlns:a16="http://schemas.microsoft.com/office/drawing/2014/main" id="{7EF496EF-BAE0-4087-BD85-C3BF84E520FA}"/>
                  </a:ext>
                </a:extLst>
              </p:cNvPr>
              <p:cNvSpPr/>
              <p:nvPr/>
            </p:nvSpPr>
            <p:spPr>
              <a:xfrm>
                <a:off x="2407219" y="1961760"/>
                <a:ext cx="2011680" cy="731610"/>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Insured</a:t>
                </a:r>
              </a:p>
            </p:txBody>
          </p:sp>
        </p:grpSp>
        <p:grpSp>
          <p:nvGrpSpPr>
            <p:cNvPr id="31" name="Group 30">
              <a:extLst>
                <a:ext uri="{FF2B5EF4-FFF2-40B4-BE49-F238E27FC236}">
                  <a16:creationId xmlns:a16="http://schemas.microsoft.com/office/drawing/2014/main" id="{19D4E800-60DF-4268-B2A8-12422D1B1413}"/>
                </a:ext>
              </a:extLst>
            </p:cNvPr>
            <p:cNvGrpSpPr/>
            <p:nvPr/>
          </p:nvGrpSpPr>
          <p:grpSpPr>
            <a:xfrm>
              <a:off x="1520597" y="2995004"/>
              <a:ext cx="4130269" cy="539593"/>
              <a:chOff x="2407219" y="2929184"/>
              <a:chExt cx="4130269" cy="731610"/>
            </a:xfrm>
          </p:grpSpPr>
          <p:sp>
            <p:nvSpPr>
              <p:cNvPr id="35" name="Rectangle 34">
                <a:extLst>
                  <a:ext uri="{FF2B5EF4-FFF2-40B4-BE49-F238E27FC236}">
                    <a16:creationId xmlns:a16="http://schemas.microsoft.com/office/drawing/2014/main" id="{D67533A9-3736-4D89-8491-D5B5A3372506}"/>
                  </a:ext>
                </a:extLst>
              </p:cNvPr>
              <p:cNvSpPr/>
              <p:nvPr/>
            </p:nvSpPr>
            <p:spPr>
              <a:xfrm>
                <a:off x="2407219" y="2929184"/>
                <a:ext cx="2011680" cy="731610"/>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Spouse</a:t>
                </a:r>
              </a:p>
            </p:txBody>
          </p:sp>
          <p:sp>
            <p:nvSpPr>
              <p:cNvPr id="36" name="Rectangle 35">
                <a:extLst>
                  <a:ext uri="{FF2B5EF4-FFF2-40B4-BE49-F238E27FC236}">
                    <a16:creationId xmlns:a16="http://schemas.microsoft.com/office/drawing/2014/main" id="{D336E7E3-0604-492F-8C5D-A5E62EC2F623}"/>
                  </a:ext>
                </a:extLst>
              </p:cNvPr>
              <p:cNvSpPr/>
              <p:nvPr/>
            </p:nvSpPr>
            <p:spPr>
              <a:xfrm>
                <a:off x="4525808" y="2929184"/>
                <a:ext cx="2011680" cy="731610"/>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$ 70 per week</a:t>
                </a:r>
              </a:p>
            </p:txBody>
          </p:sp>
        </p:grpSp>
        <p:grpSp>
          <p:nvGrpSpPr>
            <p:cNvPr id="32" name="Group 31">
              <a:extLst>
                <a:ext uri="{FF2B5EF4-FFF2-40B4-BE49-F238E27FC236}">
                  <a16:creationId xmlns:a16="http://schemas.microsoft.com/office/drawing/2014/main" id="{1CD7D721-C49B-45B8-A3EC-AAEB70D315A7}"/>
                </a:ext>
              </a:extLst>
            </p:cNvPr>
            <p:cNvGrpSpPr/>
            <p:nvPr/>
          </p:nvGrpSpPr>
          <p:grpSpPr>
            <a:xfrm>
              <a:off x="1520597" y="3579891"/>
              <a:ext cx="4130269" cy="539593"/>
              <a:chOff x="2407219" y="2929184"/>
              <a:chExt cx="4130269" cy="731610"/>
            </a:xfrm>
          </p:grpSpPr>
          <p:sp>
            <p:nvSpPr>
              <p:cNvPr id="33" name="Rectangle 32">
                <a:extLst>
                  <a:ext uri="{FF2B5EF4-FFF2-40B4-BE49-F238E27FC236}">
                    <a16:creationId xmlns:a16="http://schemas.microsoft.com/office/drawing/2014/main" id="{B1ACCCE8-E573-48EA-9258-C4F4E86D78E7}"/>
                  </a:ext>
                </a:extLst>
              </p:cNvPr>
              <p:cNvSpPr/>
              <p:nvPr/>
            </p:nvSpPr>
            <p:spPr>
              <a:xfrm>
                <a:off x="2407219" y="2929184"/>
                <a:ext cx="2011680" cy="731610"/>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Dependent</a:t>
                </a:r>
              </a:p>
            </p:txBody>
          </p:sp>
          <p:sp>
            <p:nvSpPr>
              <p:cNvPr id="34" name="Rectangle 33">
                <a:extLst>
                  <a:ext uri="{FF2B5EF4-FFF2-40B4-BE49-F238E27FC236}">
                    <a16:creationId xmlns:a16="http://schemas.microsoft.com/office/drawing/2014/main" id="{0879F2FD-5521-40C4-A087-77AC91FF3BD7}"/>
                  </a:ext>
                </a:extLst>
              </p:cNvPr>
              <p:cNvSpPr/>
              <p:nvPr/>
            </p:nvSpPr>
            <p:spPr>
              <a:xfrm>
                <a:off x="4525808" y="2929184"/>
                <a:ext cx="2011680" cy="731610"/>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$ 70 per week</a:t>
                </a:r>
              </a:p>
            </p:txBody>
          </p:sp>
        </p:grpSp>
      </p:grpSp>
      <p:sp>
        <p:nvSpPr>
          <p:cNvPr id="28" name="Rectangle 27">
            <a:extLst>
              <a:ext uri="{FF2B5EF4-FFF2-40B4-BE49-F238E27FC236}">
                <a16:creationId xmlns:a16="http://schemas.microsoft.com/office/drawing/2014/main" id="{3D73763D-4809-4702-AC27-223DCCA6E06C}"/>
              </a:ext>
            </a:extLst>
          </p:cNvPr>
          <p:cNvSpPr/>
          <p:nvPr/>
        </p:nvSpPr>
        <p:spPr>
          <a:xfrm>
            <a:off x="7825652" y="1892374"/>
            <a:ext cx="2019300" cy="377373"/>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b="1" dirty="0">
                <a:solidFill>
                  <a:srgbClr val="000000"/>
                </a:solidFill>
                <a:latin typeface="Arial" panose="020B0604020202020204" pitchFamily="34" charset="0"/>
                <a:cs typeface="Arial" panose="020B0604020202020204" pitchFamily="34" charset="0"/>
              </a:rPr>
              <a:t>Maximum Limit</a:t>
            </a:r>
          </a:p>
        </p:txBody>
      </p:sp>
      <p:grpSp>
        <p:nvGrpSpPr>
          <p:cNvPr id="39" name="Group 38">
            <a:extLst>
              <a:ext uri="{FF2B5EF4-FFF2-40B4-BE49-F238E27FC236}">
                <a16:creationId xmlns:a16="http://schemas.microsoft.com/office/drawing/2014/main" id="{1E034B3E-9BE8-4E2B-85FA-41A8653FF191}"/>
              </a:ext>
            </a:extLst>
          </p:cNvPr>
          <p:cNvGrpSpPr/>
          <p:nvPr/>
        </p:nvGrpSpPr>
        <p:grpSpPr>
          <a:xfrm>
            <a:off x="6770168" y="2962920"/>
            <a:ext cx="4130269" cy="539594"/>
            <a:chOff x="6293419" y="2188365"/>
            <a:chExt cx="4130269" cy="731611"/>
          </a:xfrm>
        </p:grpSpPr>
        <p:sp>
          <p:nvSpPr>
            <p:cNvPr id="37" name="Rectangle 36">
              <a:extLst>
                <a:ext uri="{FF2B5EF4-FFF2-40B4-BE49-F238E27FC236}">
                  <a16:creationId xmlns:a16="http://schemas.microsoft.com/office/drawing/2014/main" id="{7A21F2EB-CEA0-45AC-987E-C1F27DF7F208}"/>
                </a:ext>
              </a:extLst>
            </p:cNvPr>
            <p:cNvSpPr/>
            <p:nvPr/>
          </p:nvSpPr>
          <p:spPr>
            <a:xfrm>
              <a:off x="8412008" y="2188366"/>
              <a:ext cx="2011680" cy="731610"/>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$ 2000 per week</a:t>
              </a:r>
            </a:p>
          </p:txBody>
        </p:sp>
        <p:sp>
          <p:nvSpPr>
            <p:cNvPr id="38" name="Rectangle 37">
              <a:extLst>
                <a:ext uri="{FF2B5EF4-FFF2-40B4-BE49-F238E27FC236}">
                  <a16:creationId xmlns:a16="http://schemas.microsoft.com/office/drawing/2014/main" id="{A1B2858D-6D4C-4084-A281-70C309FAF368}"/>
                </a:ext>
              </a:extLst>
            </p:cNvPr>
            <p:cNvSpPr/>
            <p:nvPr/>
          </p:nvSpPr>
          <p:spPr>
            <a:xfrm>
              <a:off x="6293419" y="2188365"/>
              <a:ext cx="2011680" cy="731610"/>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Spouse</a:t>
              </a:r>
            </a:p>
          </p:txBody>
        </p:sp>
      </p:grpSp>
      <p:grpSp>
        <p:nvGrpSpPr>
          <p:cNvPr id="2" name="Group 1">
            <a:extLst>
              <a:ext uri="{FF2B5EF4-FFF2-40B4-BE49-F238E27FC236}">
                <a16:creationId xmlns:a16="http://schemas.microsoft.com/office/drawing/2014/main" id="{7B6DE9E5-848B-4D1E-8A55-29C449A67206}"/>
              </a:ext>
            </a:extLst>
          </p:cNvPr>
          <p:cNvGrpSpPr/>
          <p:nvPr/>
        </p:nvGrpSpPr>
        <p:grpSpPr>
          <a:xfrm>
            <a:off x="6770168" y="2378032"/>
            <a:ext cx="4130269" cy="539594"/>
            <a:chOff x="609599" y="2170473"/>
            <a:chExt cx="4130269" cy="539594"/>
          </a:xfrm>
        </p:grpSpPr>
        <p:sp>
          <p:nvSpPr>
            <p:cNvPr id="27" name="Rectangle 26">
              <a:extLst>
                <a:ext uri="{FF2B5EF4-FFF2-40B4-BE49-F238E27FC236}">
                  <a16:creationId xmlns:a16="http://schemas.microsoft.com/office/drawing/2014/main" id="{849B2219-577D-4798-BEBF-D74CA75CDA86}"/>
                </a:ext>
              </a:extLst>
            </p:cNvPr>
            <p:cNvSpPr/>
            <p:nvPr/>
          </p:nvSpPr>
          <p:spPr>
            <a:xfrm>
              <a:off x="2728188" y="2170474"/>
              <a:ext cx="2011680" cy="539593"/>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$ 2000 per week</a:t>
              </a:r>
            </a:p>
          </p:txBody>
        </p:sp>
        <p:sp>
          <p:nvSpPr>
            <p:cNvPr id="29" name="Rectangle 28">
              <a:extLst>
                <a:ext uri="{FF2B5EF4-FFF2-40B4-BE49-F238E27FC236}">
                  <a16:creationId xmlns:a16="http://schemas.microsoft.com/office/drawing/2014/main" id="{D33299F7-1E3C-4B72-8A68-6690CFA72D69}"/>
                </a:ext>
              </a:extLst>
            </p:cNvPr>
            <p:cNvSpPr/>
            <p:nvPr/>
          </p:nvSpPr>
          <p:spPr>
            <a:xfrm>
              <a:off x="609599" y="2170473"/>
              <a:ext cx="2011680" cy="539593"/>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Insured</a:t>
              </a:r>
            </a:p>
          </p:txBody>
        </p:sp>
      </p:grpSp>
      <p:grpSp>
        <p:nvGrpSpPr>
          <p:cNvPr id="42" name="Group 41">
            <a:extLst>
              <a:ext uri="{FF2B5EF4-FFF2-40B4-BE49-F238E27FC236}">
                <a16:creationId xmlns:a16="http://schemas.microsoft.com/office/drawing/2014/main" id="{7F7FA5F1-09FD-49D6-9613-EE8C4E527B87}"/>
              </a:ext>
            </a:extLst>
          </p:cNvPr>
          <p:cNvGrpSpPr/>
          <p:nvPr/>
        </p:nvGrpSpPr>
        <p:grpSpPr>
          <a:xfrm>
            <a:off x="6770168" y="3544526"/>
            <a:ext cx="4130269" cy="744960"/>
            <a:chOff x="6293419" y="2188365"/>
            <a:chExt cx="4130269" cy="1010057"/>
          </a:xfrm>
        </p:grpSpPr>
        <p:sp>
          <p:nvSpPr>
            <p:cNvPr id="43" name="Rectangle 42">
              <a:extLst>
                <a:ext uri="{FF2B5EF4-FFF2-40B4-BE49-F238E27FC236}">
                  <a16:creationId xmlns:a16="http://schemas.microsoft.com/office/drawing/2014/main" id="{A9D148F1-3D29-4854-A0D8-643B2AC91F0B}"/>
                </a:ext>
              </a:extLst>
            </p:cNvPr>
            <p:cNvSpPr/>
            <p:nvPr/>
          </p:nvSpPr>
          <p:spPr>
            <a:xfrm>
              <a:off x="8412008" y="2188366"/>
              <a:ext cx="2011680" cy="1010056"/>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$ 1000</a:t>
              </a:r>
            </a:p>
          </p:txBody>
        </p:sp>
        <p:sp>
          <p:nvSpPr>
            <p:cNvPr id="44" name="Rectangle 43">
              <a:extLst>
                <a:ext uri="{FF2B5EF4-FFF2-40B4-BE49-F238E27FC236}">
                  <a16:creationId xmlns:a16="http://schemas.microsoft.com/office/drawing/2014/main" id="{7C70948D-77CF-40C7-AE65-B4951A39932A}"/>
                </a:ext>
              </a:extLst>
            </p:cNvPr>
            <p:cNvSpPr/>
            <p:nvPr/>
          </p:nvSpPr>
          <p:spPr>
            <a:xfrm>
              <a:off x="6293419" y="2188365"/>
              <a:ext cx="2011680" cy="1010056"/>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Unemployed spouse applying separately</a:t>
              </a:r>
            </a:p>
          </p:txBody>
        </p:sp>
      </p:grpSp>
      <p:grpSp>
        <p:nvGrpSpPr>
          <p:cNvPr id="30" name="Group 29">
            <a:extLst>
              <a:ext uri="{FF2B5EF4-FFF2-40B4-BE49-F238E27FC236}">
                <a16:creationId xmlns:a16="http://schemas.microsoft.com/office/drawing/2014/main" id="{F5571511-EADD-41D3-B2C8-480106FF45EC}"/>
              </a:ext>
            </a:extLst>
          </p:cNvPr>
          <p:cNvGrpSpPr/>
          <p:nvPr/>
        </p:nvGrpSpPr>
        <p:grpSpPr>
          <a:xfrm>
            <a:off x="6770168" y="4330369"/>
            <a:ext cx="4130269" cy="539594"/>
            <a:chOff x="6293419" y="2188365"/>
            <a:chExt cx="4130269" cy="731611"/>
          </a:xfrm>
        </p:grpSpPr>
        <p:sp>
          <p:nvSpPr>
            <p:cNvPr id="46" name="Rectangle 45">
              <a:extLst>
                <a:ext uri="{FF2B5EF4-FFF2-40B4-BE49-F238E27FC236}">
                  <a16:creationId xmlns:a16="http://schemas.microsoft.com/office/drawing/2014/main" id="{3291CA4A-A364-4C12-8853-77B73097C587}"/>
                </a:ext>
              </a:extLst>
            </p:cNvPr>
            <p:cNvSpPr/>
            <p:nvPr/>
          </p:nvSpPr>
          <p:spPr>
            <a:xfrm>
              <a:off x="8412008" y="2188366"/>
              <a:ext cx="2011680" cy="731610"/>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$ 700 per week</a:t>
              </a:r>
            </a:p>
          </p:txBody>
        </p:sp>
        <p:sp>
          <p:nvSpPr>
            <p:cNvPr id="47" name="Rectangle 46">
              <a:extLst>
                <a:ext uri="{FF2B5EF4-FFF2-40B4-BE49-F238E27FC236}">
                  <a16:creationId xmlns:a16="http://schemas.microsoft.com/office/drawing/2014/main" id="{D822C65A-DCC1-4838-9506-B779E044D17A}"/>
                </a:ext>
              </a:extLst>
            </p:cNvPr>
            <p:cNvSpPr/>
            <p:nvPr/>
          </p:nvSpPr>
          <p:spPr>
            <a:xfrm>
              <a:off x="6293419" y="2188365"/>
              <a:ext cx="2011680" cy="731610"/>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Dependent</a:t>
              </a:r>
            </a:p>
          </p:txBody>
        </p:sp>
      </p:grpSp>
    </p:spTree>
    <p:extLst>
      <p:ext uri="{BB962C8B-B14F-4D97-AF65-F5344CB8AC3E}">
        <p14:creationId xmlns:p14="http://schemas.microsoft.com/office/powerpoint/2010/main" val="34152504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p>
            <a:r>
              <a:rPr lang="en-US" dirty="0">
                <a:latin typeface="Georgia Bold" panose="02040802050405020203" pitchFamily="18" charset="0"/>
              </a:rPr>
              <a:t>50% Extra for Heart Attack and Cancer</a:t>
            </a:r>
          </a:p>
        </p:txBody>
      </p:sp>
      <p:grpSp>
        <p:nvGrpSpPr>
          <p:cNvPr id="36" name="Group 35">
            <a:extLst>
              <a:ext uri="{FF2B5EF4-FFF2-40B4-BE49-F238E27FC236}">
                <a16:creationId xmlns:a16="http://schemas.microsoft.com/office/drawing/2014/main" id="{D427C6B0-613A-4E2F-8DC7-E9BC3E7600FB}"/>
              </a:ext>
            </a:extLst>
          </p:cNvPr>
          <p:cNvGrpSpPr/>
          <p:nvPr/>
        </p:nvGrpSpPr>
        <p:grpSpPr>
          <a:xfrm>
            <a:off x="2304858" y="2399977"/>
            <a:ext cx="7579109" cy="2058051"/>
            <a:chOff x="2304858" y="2399977"/>
            <a:chExt cx="7579109" cy="2058051"/>
          </a:xfrm>
        </p:grpSpPr>
        <p:grpSp>
          <p:nvGrpSpPr>
            <p:cNvPr id="8" name="Group 7">
              <a:extLst>
                <a:ext uri="{FF2B5EF4-FFF2-40B4-BE49-F238E27FC236}">
                  <a16:creationId xmlns:a16="http://schemas.microsoft.com/office/drawing/2014/main" id="{C899F94E-57DE-4E14-9865-1A03DEC702FD}"/>
                </a:ext>
              </a:extLst>
            </p:cNvPr>
            <p:cNvGrpSpPr/>
            <p:nvPr/>
          </p:nvGrpSpPr>
          <p:grpSpPr>
            <a:xfrm>
              <a:off x="2304858" y="2399977"/>
              <a:ext cx="7579104" cy="731520"/>
              <a:chOff x="2259778" y="2340017"/>
              <a:chExt cx="7579104" cy="731520"/>
            </a:xfrm>
          </p:grpSpPr>
          <p:sp>
            <p:nvSpPr>
              <p:cNvPr id="20" name="Rectangle 19">
                <a:extLst>
                  <a:ext uri="{FF2B5EF4-FFF2-40B4-BE49-F238E27FC236}">
                    <a16:creationId xmlns:a16="http://schemas.microsoft.com/office/drawing/2014/main" id="{669147E4-925C-429E-87B6-267E0A98EB22}"/>
                  </a:ext>
                </a:extLst>
              </p:cNvPr>
              <p:cNvSpPr/>
              <p:nvPr/>
            </p:nvSpPr>
            <p:spPr>
              <a:xfrm>
                <a:off x="3160520" y="2413390"/>
                <a:ext cx="6381442" cy="584775"/>
              </a:xfrm>
              <a:prstGeom prst="rect">
                <a:avLst/>
              </a:prstGeom>
            </p:spPr>
            <p:txBody>
              <a:bodyPr wrap="square">
                <a:spAutoFit/>
              </a:bodyPr>
              <a:lstStyle/>
              <a:p>
                <a:pPr lvl="0">
                  <a:defRPr/>
                </a:pPr>
                <a:r>
                  <a:rPr lang="en-US" sz="1600" kern="0" dirty="0">
                    <a:solidFill>
                      <a:srgbClr val="000000"/>
                    </a:solidFill>
                    <a:latin typeface="Arial" panose="020B0604020202020204" pitchFamily="34" charset="0"/>
                    <a:cs typeface="Arial" panose="020B0604020202020204" pitchFamily="34" charset="0"/>
                  </a:rPr>
                  <a:t>An additional optional benefit to IH at an extra premium of 15% of basic in-hospital premium</a:t>
                </a:r>
                <a:endPar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1" name="Shape 107">
                <a:extLst>
                  <a:ext uri="{FF2B5EF4-FFF2-40B4-BE49-F238E27FC236}">
                    <a16:creationId xmlns:a16="http://schemas.microsoft.com/office/drawing/2014/main" id="{8995D0FC-8325-4B9A-8066-63F735A4FAB2}"/>
                  </a:ext>
                </a:extLst>
              </p:cNvPr>
              <p:cNvSpPr>
                <a:spLocks noChangeArrowheads="1"/>
              </p:cNvSpPr>
              <p:nvPr/>
            </p:nvSpPr>
            <p:spPr bwMode="auto">
              <a:xfrm rot="5400000">
                <a:off x="9458517" y="2645452"/>
                <a:ext cx="640080" cy="120650"/>
              </a:xfrm>
              <a:prstGeom prst="rect">
                <a:avLst/>
              </a:prstGeom>
              <a:solidFill>
                <a:srgbClr val="A4CE4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685800" eaLnBrk="0" hangingPunct="0">
                  <a:lnSpc>
                    <a:spcPct val="90000"/>
                  </a:lnSpc>
                  <a:spcBef>
                    <a:spcPts val="600"/>
                  </a:spcBef>
                  <a:defRPr sz="1600">
                    <a:solidFill>
                      <a:schemeClr val="tx1"/>
                    </a:solidFill>
                    <a:latin typeface="Arial" panose="020B0604020202020204" pitchFamily="34" charset="0"/>
                  </a:defRPr>
                </a:lvl1pPr>
                <a:lvl2pPr marL="742950" indent="-285750" defTabSz="685800" eaLnBrk="0" hangingPunct="0">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2pPr>
                <a:lvl3pPr marL="11430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3pPr>
                <a:lvl4pPr marL="16002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4pPr>
                <a:lvl5pPr marL="20574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marL="0" marR="0" lvl="0" indent="0" algn="ctr" defTabSz="6858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cs typeface="Arial" panose="020B0604020202020204" pitchFamily="34" charset="0"/>
                  <a:sym typeface="Arial" panose="020B0604020202020204" pitchFamily="34" charset="0"/>
                </a:endParaRPr>
              </a:p>
            </p:txBody>
          </p:sp>
          <p:grpSp>
            <p:nvGrpSpPr>
              <p:cNvPr id="28" name="Group 27">
                <a:extLst>
                  <a:ext uri="{FF2B5EF4-FFF2-40B4-BE49-F238E27FC236}">
                    <a16:creationId xmlns:a16="http://schemas.microsoft.com/office/drawing/2014/main" id="{54C5D4D1-F3F2-4AE7-92AE-255B70C84F0A}"/>
                  </a:ext>
                </a:extLst>
              </p:cNvPr>
              <p:cNvGrpSpPr>
                <a:grpSpLocks noChangeAspect="1"/>
              </p:cNvGrpSpPr>
              <p:nvPr/>
            </p:nvGrpSpPr>
            <p:grpSpPr>
              <a:xfrm>
                <a:off x="2259778" y="2340017"/>
                <a:ext cx="820397" cy="731520"/>
                <a:chOff x="5874956" y="1577201"/>
                <a:chExt cx="987552" cy="880566"/>
              </a:xfrm>
            </p:grpSpPr>
            <p:pic>
              <p:nvPicPr>
                <p:cNvPr id="29" name="Picture 28" descr="A close up of a logo&#10;&#10;Description automatically generated">
                  <a:extLst>
                    <a:ext uri="{FF2B5EF4-FFF2-40B4-BE49-F238E27FC236}">
                      <a16:creationId xmlns:a16="http://schemas.microsoft.com/office/drawing/2014/main" id="{3C7209CE-9AC7-4002-9E97-27A70676235C}"/>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l="18451" r="21549"/>
                <a:stretch/>
              </p:blipFill>
              <p:spPr>
                <a:xfrm>
                  <a:off x="5874956" y="1577201"/>
                  <a:ext cx="438912" cy="731520"/>
                </a:xfrm>
                <a:prstGeom prst="rect">
                  <a:avLst/>
                </a:prstGeom>
              </p:spPr>
            </p:pic>
            <p:pic>
              <p:nvPicPr>
                <p:cNvPr id="30" name="Picture 29" descr="A picture containing drawing&#10;&#10;Description automatically generated">
                  <a:extLst>
                    <a:ext uri="{FF2B5EF4-FFF2-40B4-BE49-F238E27FC236}">
                      <a16:creationId xmlns:a16="http://schemas.microsoft.com/office/drawing/2014/main" id="{83B82D60-2C7F-4FAE-9B79-FA812671EE6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313868" y="1909127"/>
                  <a:ext cx="548640" cy="548640"/>
                </a:xfrm>
                <a:prstGeom prst="rect">
                  <a:avLst/>
                </a:prstGeom>
              </p:spPr>
            </p:pic>
          </p:grpSp>
        </p:grpSp>
        <p:grpSp>
          <p:nvGrpSpPr>
            <p:cNvPr id="33" name="Group 32">
              <a:extLst>
                <a:ext uri="{FF2B5EF4-FFF2-40B4-BE49-F238E27FC236}">
                  <a16:creationId xmlns:a16="http://schemas.microsoft.com/office/drawing/2014/main" id="{8CF893E1-6A65-4E4D-B801-FA226594C032}"/>
                </a:ext>
              </a:extLst>
            </p:cNvPr>
            <p:cNvGrpSpPr/>
            <p:nvPr/>
          </p:nvGrpSpPr>
          <p:grpSpPr>
            <a:xfrm>
              <a:off x="2395017" y="3817948"/>
              <a:ext cx="7488950" cy="640080"/>
              <a:chOff x="2349937" y="3653058"/>
              <a:chExt cx="7488950" cy="640080"/>
            </a:xfrm>
          </p:grpSpPr>
          <p:sp>
            <p:nvSpPr>
              <p:cNvPr id="25" name="Rectangle 24">
                <a:extLst>
                  <a:ext uri="{FF2B5EF4-FFF2-40B4-BE49-F238E27FC236}">
                    <a16:creationId xmlns:a16="http://schemas.microsoft.com/office/drawing/2014/main" id="{873AD1B8-C987-4EDA-91E6-FD0B4B2CD1E7}"/>
                  </a:ext>
                </a:extLst>
              </p:cNvPr>
              <p:cNvSpPr/>
              <p:nvPr/>
            </p:nvSpPr>
            <p:spPr>
              <a:xfrm>
                <a:off x="3160520" y="3680711"/>
                <a:ext cx="6381442" cy="584775"/>
              </a:xfrm>
              <a:prstGeom prst="rect">
                <a:avLst/>
              </a:prstGeom>
            </p:spPr>
            <p:txBody>
              <a:bodyPr wrap="square">
                <a:spAutoFit/>
              </a:bodyPr>
              <a:lstStyle/>
              <a:p>
                <a:pPr lvl="0">
                  <a:defRPr/>
                </a:pPr>
                <a:r>
                  <a:rPr lang="en-US" sz="1600" kern="0" dirty="0">
                    <a:solidFill>
                      <a:srgbClr val="000000"/>
                    </a:solidFill>
                    <a:latin typeface="Arial" panose="020B0604020202020204" pitchFamily="34" charset="0"/>
                    <a:cs typeface="Arial" panose="020B0604020202020204" pitchFamily="34" charset="0"/>
                  </a:rPr>
                  <a:t>50% extra benefit of the basic IH benefit will be offered, in case of heart attack and cancer</a:t>
                </a:r>
                <a:endPar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26" name="Shape 107">
                <a:extLst>
                  <a:ext uri="{FF2B5EF4-FFF2-40B4-BE49-F238E27FC236}">
                    <a16:creationId xmlns:a16="http://schemas.microsoft.com/office/drawing/2014/main" id="{2DD7826B-A2ED-4D91-AC2B-F113FD1C4708}"/>
                  </a:ext>
                </a:extLst>
              </p:cNvPr>
              <p:cNvSpPr>
                <a:spLocks noChangeArrowheads="1"/>
              </p:cNvSpPr>
              <p:nvPr/>
            </p:nvSpPr>
            <p:spPr bwMode="auto">
              <a:xfrm rot="5400000">
                <a:off x="9458522" y="3912773"/>
                <a:ext cx="640080" cy="120650"/>
              </a:xfrm>
              <a:prstGeom prst="rect">
                <a:avLst/>
              </a:prstGeom>
              <a:solidFill>
                <a:srgbClr val="0090DA"/>
              </a:solidFill>
              <a:ln>
                <a:noFill/>
              </a:ln>
            </p:spPr>
            <p:txBody>
              <a:bodyPr lIns="45719" tIns="45719" rIns="45719" bIns="45719" anchor="ctr"/>
              <a:lstStyle>
                <a:lvl1pPr defTabSz="685800" eaLnBrk="0" hangingPunct="0">
                  <a:lnSpc>
                    <a:spcPct val="90000"/>
                  </a:lnSpc>
                  <a:spcBef>
                    <a:spcPts val="600"/>
                  </a:spcBef>
                  <a:defRPr sz="1600">
                    <a:solidFill>
                      <a:schemeClr val="tx1"/>
                    </a:solidFill>
                    <a:latin typeface="Arial" panose="020B0604020202020204" pitchFamily="34" charset="0"/>
                  </a:defRPr>
                </a:lvl1pPr>
                <a:lvl2pPr marL="742950" indent="-285750" defTabSz="685800" eaLnBrk="0" hangingPunct="0">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2pPr>
                <a:lvl3pPr marL="11430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3pPr>
                <a:lvl4pPr marL="16002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4pPr>
                <a:lvl5pPr marL="20574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marL="0" marR="0" lvl="0" indent="0" algn="ctr" defTabSz="6858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cs typeface="Arial" panose="020B0604020202020204" pitchFamily="34" charset="0"/>
                  <a:sym typeface="Arial" panose="020B0604020202020204" pitchFamily="34" charset="0"/>
                </a:endParaRPr>
              </a:p>
            </p:txBody>
          </p:sp>
          <p:pic>
            <p:nvPicPr>
              <p:cNvPr id="34" name="Picture 33" descr="A picture containing drawing&#10;&#10;Description automatically generated">
                <a:extLst>
                  <a:ext uri="{FF2B5EF4-FFF2-40B4-BE49-F238E27FC236}">
                    <a16:creationId xmlns:a16="http://schemas.microsoft.com/office/drawing/2014/main" id="{CCE6F407-1F44-49AE-A162-CD1651ADF20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349937" y="3653058"/>
                <a:ext cx="640080" cy="640080"/>
              </a:xfrm>
              <a:prstGeom prst="rect">
                <a:avLst/>
              </a:prstGeom>
            </p:spPr>
          </p:pic>
        </p:grpSp>
      </p:grpSp>
    </p:spTree>
    <p:extLst>
      <p:ext uri="{BB962C8B-B14F-4D97-AF65-F5344CB8AC3E}">
        <p14:creationId xmlns:p14="http://schemas.microsoft.com/office/powerpoint/2010/main" val="21123155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p>
            <a:r>
              <a:rPr lang="it-IT" dirty="0">
                <a:latin typeface="Georgia Bold" panose="02040802050405020203" pitchFamily="18" charset="0"/>
              </a:rPr>
              <a:t>Double Income in USA, Canada, and Europe</a:t>
            </a:r>
            <a:endParaRPr lang="en-US" dirty="0">
              <a:latin typeface="Georgia Bold" panose="02040802050405020203" pitchFamily="18" charset="0"/>
            </a:endParaRPr>
          </a:p>
        </p:txBody>
      </p:sp>
      <p:grpSp>
        <p:nvGrpSpPr>
          <p:cNvPr id="25" name="Group 24">
            <a:extLst>
              <a:ext uri="{FF2B5EF4-FFF2-40B4-BE49-F238E27FC236}">
                <a16:creationId xmlns:a16="http://schemas.microsoft.com/office/drawing/2014/main" id="{14CE4EE5-706B-434A-9D09-6808C27E1E77}"/>
              </a:ext>
            </a:extLst>
          </p:cNvPr>
          <p:cNvGrpSpPr/>
          <p:nvPr/>
        </p:nvGrpSpPr>
        <p:grpSpPr>
          <a:xfrm>
            <a:off x="2395017" y="2383788"/>
            <a:ext cx="7488950" cy="2074240"/>
            <a:chOff x="2395017" y="2383788"/>
            <a:chExt cx="7488950" cy="2074240"/>
          </a:xfrm>
        </p:grpSpPr>
        <p:grpSp>
          <p:nvGrpSpPr>
            <p:cNvPr id="21" name="Group 20">
              <a:extLst>
                <a:ext uri="{FF2B5EF4-FFF2-40B4-BE49-F238E27FC236}">
                  <a16:creationId xmlns:a16="http://schemas.microsoft.com/office/drawing/2014/main" id="{236E717F-B701-4AD7-A8FC-94C88897F48E}"/>
                </a:ext>
              </a:extLst>
            </p:cNvPr>
            <p:cNvGrpSpPr/>
            <p:nvPr/>
          </p:nvGrpSpPr>
          <p:grpSpPr>
            <a:xfrm>
              <a:off x="2395017" y="2383788"/>
              <a:ext cx="7488945" cy="701989"/>
              <a:chOff x="2395017" y="2383788"/>
              <a:chExt cx="7488945" cy="701989"/>
            </a:xfrm>
          </p:grpSpPr>
          <p:sp>
            <p:nvSpPr>
              <p:cNvPr id="11" name="Rectangle 10">
                <a:extLst>
                  <a:ext uri="{FF2B5EF4-FFF2-40B4-BE49-F238E27FC236}">
                    <a16:creationId xmlns:a16="http://schemas.microsoft.com/office/drawing/2014/main" id="{2871FE6C-794E-469C-ADDB-66A90263F982}"/>
                  </a:ext>
                </a:extLst>
              </p:cNvPr>
              <p:cNvSpPr/>
              <p:nvPr/>
            </p:nvSpPr>
            <p:spPr>
              <a:xfrm>
                <a:off x="3205600" y="2473350"/>
                <a:ext cx="6381442" cy="584775"/>
              </a:xfrm>
              <a:prstGeom prst="rect">
                <a:avLst/>
              </a:prstGeom>
            </p:spPr>
            <p:txBody>
              <a:bodyPr wrap="square">
                <a:spAutoFit/>
              </a:bodyPr>
              <a:lstStyle/>
              <a:p>
                <a:pPr lvl="0">
                  <a:defRPr/>
                </a:pPr>
                <a:r>
                  <a:rPr lang="en-US" sz="1600" kern="0" dirty="0">
                    <a:solidFill>
                      <a:srgbClr val="000000"/>
                    </a:solidFill>
                    <a:latin typeface="Arial" panose="020B0604020202020204" pitchFamily="34" charset="0"/>
                    <a:cs typeface="Arial" panose="020B0604020202020204" pitchFamily="34" charset="0"/>
                  </a:rPr>
                  <a:t>An additional optional benefit to IH at an extra 10% of basic IH premium</a:t>
                </a:r>
                <a:endPar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2" name="Shape 107">
                <a:extLst>
                  <a:ext uri="{FF2B5EF4-FFF2-40B4-BE49-F238E27FC236}">
                    <a16:creationId xmlns:a16="http://schemas.microsoft.com/office/drawing/2014/main" id="{633F31B2-9C2D-409F-AA32-ACFFB2B87B85}"/>
                  </a:ext>
                </a:extLst>
              </p:cNvPr>
              <p:cNvSpPr>
                <a:spLocks noChangeArrowheads="1"/>
              </p:cNvSpPr>
              <p:nvPr/>
            </p:nvSpPr>
            <p:spPr bwMode="auto">
              <a:xfrm rot="5400000">
                <a:off x="9503597" y="2705412"/>
                <a:ext cx="640080" cy="120650"/>
              </a:xfrm>
              <a:prstGeom prst="rect">
                <a:avLst/>
              </a:prstGeom>
              <a:solidFill>
                <a:srgbClr val="A4CE4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685800" eaLnBrk="0" hangingPunct="0">
                  <a:lnSpc>
                    <a:spcPct val="90000"/>
                  </a:lnSpc>
                  <a:spcBef>
                    <a:spcPts val="600"/>
                  </a:spcBef>
                  <a:defRPr sz="1600">
                    <a:solidFill>
                      <a:schemeClr val="tx1"/>
                    </a:solidFill>
                    <a:latin typeface="Arial" panose="020B0604020202020204" pitchFamily="34" charset="0"/>
                  </a:defRPr>
                </a:lvl1pPr>
                <a:lvl2pPr marL="742950" indent="-285750" defTabSz="685800" eaLnBrk="0" hangingPunct="0">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2pPr>
                <a:lvl3pPr marL="11430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3pPr>
                <a:lvl4pPr marL="16002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4pPr>
                <a:lvl5pPr marL="20574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marL="0" marR="0" lvl="0" indent="0" algn="ctr" defTabSz="6858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cs typeface="Arial" panose="020B0604020202020204" pitchFamily="34" charset="0"/>
                  <a:sym typeface="Arial" panose="020B0604020202020204" pitchFamily="34" charset="0"/>
                </a:endParaRPr>
              </a:p>
            </p:txBody>
          </p:sp>
          <p:pic>
            <p:nvPicPr>
              <p:cNvPr id="20" name="Picture 19" descr="A close up of a logo&#10;&#10;Description automatically generated">
                <a:extLst>
                  <a:ext uri="{FF2B5EF4-FFF2-40B4-BE49-F238E27FC236}">
                    <a16:creationId xmlns:a16="http://schemas.microsoft.com/office/drawing/2014/main" id="{D74FF495-8761-4971-9F67-1ECF07191C0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95017" y="2383788"/>
                <a:ext cx="640080" cy="640080"/>
              </a:xfrm>
              <a:prstGeom prst="rect">
                <a:avLst/>
              </a:prstGeom>
            </p:spPr>
          </p:pic>
        </p:grpSp>
        <p:grpSp>
          <p:nvGrpSpPr>
            <p:cNvPr id="24" name="Group 23">
              <a:extLst>
                <a:ext uri="{FF2B5EF4-FFF2-40B4-BE49-F238E27FC236}">
                  <a16:creationId xmlns:a16="http://schemas.microsoft.com/office/drawing/2014/main" id="{3CDE4AD3-711E-47F1-95FB-F4EEB49A002E}"/>
                </a:ext>
              </a:extLst>
            </p:cNvPr>
            <p:cNvGrpSpPr/>
            <p:nvPr/>
          </p:nvGrpSpPr>
          <p:grpSpPr>
            <a:xfrm>
              <a:off x="2395017" y="3817948"/>
              <a:ext cx="7488950" cy="640080"/>
              <a:chOff x="2395017" y="3817948"/>
              <a:chExt cx="7488950" cy="640080"/>
            </a:xfrm>
          </p:grpSpPr>
          <p:sp>
            <p:nvSpPr>
              <p:cNvPr id="8" name="Rectangle 7">
                <a:extLst>
                  <a:ext uri="{FF2B5EF4-FFF2-40B4-BE49-F238E27FC236}">
                    <a16:creationId xmlns:a16="http://schemas.microsoft.com/office/drawing/2014/main" id="{2146A98C-E9D1-497B-AC68-9BB5EAF2C76E}"/>
                  </a:ext>
                </a:extLst>
              </p:cNvPr>
              <p:cNvSpPr/>
              <p:nvPr/>
            </p:nvSpPr>
            <p:spPr>
              <a:xfrm>
                <a:off x="3205600" y="3845601"/>
                <a:ext cx="6381442" cy="584775"/>
              </a:xfrm>
              <a:prstGeom prst="rect">
                <a:avLst/>
              </a:prstGeom>
            </p:spPr>
            <p:txBody>
              <a:bodyPr wrap="square">
                <a:spAutoFit/>
              </a:bodyPr>
              <a:lstStyle/>
              <a:p>
                <a:pPr lvl="0">
                  <a:defRPr/>
                </a:pPr>
                <a:r>
                  <a:rPr lang="en-US" sz="1600" kern="0" dirty="0">
                    <a:solidFill>
                      <a:srgbClr val="000000"/>
                    </a:solidFill>
                    <a:latin typeface="Arial" panose="020B0604020202020204" pitchFamily="34" charset="0"/>
                    <a:cs typeface="Arial" panose="020B0604020202020204" pitchFamily="34" charset="0"/>
                  </a:rPr>
                  <a:t>IH benefit amount doubled in case of treatment in USA, Canada, and Europe</a:t>
                </a:r>
                <a:endPar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9" name="Shape 107">
                <a:extLst>
                  <a:ext uri="{FF2B5EF4-FFF2-40B4-BE49-F238E27FC236}">
                    <a16:creationId xmlns:a16="http://schemas.microsoft.com/office/drawing/2014/main" id="{3E5BFF08-430F-4A40-89B7-84B5B5D18134}"/>
                  </a:ext>
                </a:extLst>
              </p:cNvPr>
              <p:cNvSpPr>
                <a:spLocks noChangeArrowheads="1"/>
              </p:cNvSpPr>
              <p:nvPr/>
            </p:nvSpPr>
            <p:spPr bwMode="auto">
              <a:xfrm rot="5400000">
                <a:off x="9503602" y="4077663"/>
                <a:ext cx="640080" cy="120650"/>
              </a:xfrm>
              <a:prstGeom prst="rect">
                <a:avLst/>
              </a:prstGeom>
              <a:solidFill>
                <a:srgbClr val="0090DA"/>
              </a:solidFill>
              <a:ln>
                <a:noFill/>
              </a:ln>
            </p:spPr>
            <p:txBody>
              <a:bodyPr lIns="45719" tIns="45719" rIns="45719" bIns="45719" anchor="ctr"/>
              <a:lstStyle>
                <a:lvl1pPr defTabSz="685800" eaLnBrk="0" hangingPunct="0">
                  <a:lnSpc>
                    <a:spcPct val="90000"/>
                  </a:lnSpc>
                  <a:spcBef>
                    <a:spcPts val="600"/>
                  </a:spcBef>
                  <a:defRPr sz="1600">
                    <a:solidFill>
                      <a:schemeClr val="tx1"/>
                    </a:solidFill>
                    <a:latin typeface="Arial" panose="020B0604020202020204" pitchFamily="34" charset="0"/>
                  </a:defRPr>
                </a:lvl1pPr>
                <a:lvl2pPr marL="742950" indent="-285750" defTabSz="685800" eaLnBrk="0" hangingPunct="0">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2pPr>
                <a:lvl3pPr marL="11430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3pPr>
                <a:lvl4pPr marL="16002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4pPr>
                <a:lvl5pPr marL="20574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marL="0" marR="0" lvl="0" indent="0" algn="ctr" defTabSz="6858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cs typeface="Arial" panose="020B0604020202020204" pitchFamily="34" charset="0"/>
                  <a:sym typeface="Arial" panose="020B0604020202020204" pitchFamily="34" charset="0"/>
                </a:endParaRPr>
              </a:p>
            </p:txBody>
          </p:sp>
          <p:pic>
            <p:nvPicPr>
              <p:cNvPr id="23" name="Picture 22" descr="A picture containing clock, drawing&#10;&#10;Description automatically generated">
                <a:extLst>
                  <a:ext uri="{FF2B5EF4-FFF2-40B4-BE49-F238E27FC236}">
                    <a16:creationId xmlns:a16="http://schemas.microsoft.com/office/drawing/2014/main" id="{0C5E7CC2-41FE-48E2-AD32-DF05C0350F7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95017" y="3817948"/>
                <a:ext cx="640080" cy="640080"/>
              </a:xfrm>
              <a:prstGeom prst="rect">
                <a:avLst/>
              </a:prstGeom>
            </p:spPr>
          </p:pic>
        </p:grpSp>
      </p:grpSp>
    </p:spTree>
    <p:extLst>
      <p:ext uri="{BB962C8B-B14F-4D97-AF65-F5344CB8AC3E}">
        <p14:creationId xmlns:p14="http://schemas.microsoft.com/office/powerpoint/2010/main" val="36703715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p>
            <a:r>
              <a:rPr lang="it-IT" dirty="0">
                <a:latin typeface="Georgia Bold" panose="02040802050405020203" pitchFamily="18" charset="0"/>
              </a:rPr>
              <a:t>In-hospital Surgical Expenses</a:t>
            </a:r>
            <a:endParaRPr lang="en-US" dirty="0">
              <a:latin typeface="Georgia Bold" panose="02040802050405020203" pitchFamily="18" charset="0"/>
            </a:endParaRPr>
          </a:p>
        </p:txBody>
      </p:sp>
      <p:grpSp>
        <p:nvGrpSpPr>
          <p:cNvPr id="24" name="Group 23">
            <a:extLst>
              <a:ext uri="{FF2B5EF4-FFF2-40B4-BE49-F238E27FC236}">
                <a16:creationId xmlns:a16="http://schemas.microsoft.com/office/drawing/2014/main" id="{26890EF7-7D6C-491A-AC93-21AC14390F35}"/>
              </a:ext>
            </a:extLst>
          </p:cNvPr>
          <p:cNvGrpSpPr/>
          <p:nvPr/>
        </p:nvGrpSpPr>
        <p:grpSpPr>
          <a:xfrm>
            <a:off x="2282482" y="1898294"/>
            <a:ext cx="8253438" cy="801744"/>
            <a:chOff x="2282482" y="1563181"/>
            <a:chExt cx="7623860" cy="801744"/>
          </a:xfrm>
        </p:grpSpPr>
        <p:sp>
          <p:nvSpPr>
            <p:cNvPr id="6" name="Rectangle 5">
              <a:extLst>
                <a:ext uri="{FF2B5EF4-FFF2-40B4-BE49-F238E27FC236}">
                  <a16:creationId xmlns:a16="http://schemas.microsoft.com/office/drawing/2014/main" id="{CF1778CB-FA95-411B-ABE2-B820F0912A21}"/>
                </a:ext>
              </a:extLst>
            </p:cNvPr>
            <p:cNvSpPr/>
            <p:nvPr/>
          </p:nvSpPr>
          <p:spPr>
            <a:xfrm>
              <a:off x="3227975" y="1780150"/>
              <a:ext cx="6557716" cy="584775"/>
            </a:xfrm>
            <a:prstGeom prst="rect">
              <a:avLst/>
            </a:prstGeom>
          </p:spPr>
          <p:txBody>
            <a:bodyPr wrap="square">
              <a:spAutoFit/>
            </a:bodyPr>
            <a:lstStyle/>
            <a:p>
              <a:pPr lvl="0">
                <a:defRPr/>
              </a:pPr>
              <a:r>
                <a:rPr lang="en-US" sz="1600" kern="0" dirty="0">
                  <a:solidFill>
                    <a:srgbClr val="000000"/>
                  </a:solidFill>
                  <a:latin typeface="Arial" panose="020B0604020202020204" pitchFamily="34" charset="0"/>
                  <a:cs typeface="Arial" panose="020B0604020202020204" pitchFamily="34" charset="0"/>
                </a:rPr>
                <a:t>Provides reimbursement of medical expenses, in case of undergoing surgeries</a:t>
              </a:r>
              <a:endPar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Shape 107">
              <a:extLst>
                <a:ext uri="{FF2B5EF4-FFF2-40B4-BE49-F238E27FC236}">
                  <a16:creationId xmlns:a16="http://schemas.microsoft.com/office/drawing/2014/main" id="{CBCF5F00-E535-43D3-9B87-15BC5275DC13}"/>
                </a:ext>
              </a:extLst>
            </p:cNvPr>
            <p:cNvSpPr>
              <a:spLocks noChangeArrowheads="1"/>
            </p:cNvSpPr>
            <p:nvPr/>
          </p:nvSpPr>
          <p:spPr bwMode="auto">
            <a:xfrm rot="5400000">
              <a:off x="9525977" y="1889102"/>
              <a:ext cx="640080" cy="120650"/>
            </a:xfrm>
            <a:prstGeom prst="rect">
              <a:avLst/>
            </a:prstGeom>
            <a:solidFill>
              <a:srgbClr val="0090DA"/>
            </a:solidFill>
            <a:ln>
              <a:noFill/>
            </a:ln>
          </p:spPr>
          <p:txBody>
            <a:bodyPr lIns="45719" tIns="45719" rIns="45719" bIns="45719" anchor="ctr"/>
            <a:lstStyle>
              <a:lvl1pPr defTabSz="685800" eaLnBrk="0" hangingPunct="0">
                <a:lnSpc>
                  <a:spcPct val="90000"/>
                </a:lnSpc>
                <a:spcBef>
                  <a:spcPts val="600"/>
                </a:spcBef>
                <a:defRPr sz="1600">
                  <a:solidFill>
                    <a:schemeClr val="tx1"/>
                  </a:solidFill>
                  <a:latin typeface="Arial" panose="020B0604020202020204" pitchFamily="34" charset="0"/>
                </a:defRPr>
              </a:lvl1pPr>
              <a:lvl2pPr marL="742950" indent="-285750" defTabSz="685800" eaLnBrk="0" hangingPunct="0">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2pPr>
              <a:lvl3pPr marL="11430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3pPr>
              <a:lvl4pPr marL="16002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4pPr>
              <a:lvl5pPr marL="20574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marL="0" marR="0" lvl="0" indent="0" algn="ctr" defTabSz="6858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cs typeface="Arial" panose="020B0604020202020204" pitchFamily="34" charset="0"/>
                <a:sym typeface="Arial" panose="020B0604020202020204" pitchFamily="34" charset="0"/>
              </a:endParaRPr>
            </a:p>
          </p:txBody>
        </p:sp>
        <p:grpSp>
          <p:nvGrpSpPr>
            <p:cNvPr id="17" name="Group 16">
              <a:extLst>
                <a:ext uri="{FF2B5EF4-FFF2-40B4-BE49-F238E27FC236}">
                  <a16:creationId xmlns:a16="http://schemas.microsoft.com/office/drawing/2014/main" id="{2DED8524-5F9E-49C5-8FB5-989A73D3B36E}"/>
                </a:ext>
              </a:extLst>
            </p:cNvPr>
            <p:cNvGrpSpPr/>
            <p:nvPr/>
          </p:nvGrpSpPr>
          <p:grpSpPr>
            <a:xfrm>
              <a:off x="2282482" y="1563181"/>
              <a:ext cx="852940" cy="772493"/>
              <a:chOff x="3184026" y="2928078"/>
              <a:chExt cx="852940" cy="772493"/>
            </a:xfrm>
          </p:grpSpPr>
          <p:pic>
            <p:nvPicPr>
              <p:cNvPr id="18" name="Picture 17" descr="A close up of a logo&#10;&#10;Description automatically generated">
                <a:extLst>
                  <a:ext uri="{FF2B5EF4-FFF2-40B4-BE49-F238E27FC236}">
                    <a16:creationId xmlns:a16="http://schemas.microsoft.com/office/drawing/2014/main" id="{B5CDB41A-C584-4125-A9AD-8B6B45CD4A4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84026" y="3060491"/>
                <a:ext cx="640080" cy="640080"/>
              </a:xfrm>
              <a:prstGeom prst="rect">
                <a:avLst/>
              </a:prstGeom>
            </p:spPr>
          </p:pic>
          <p:pic>
            <p:nvPicPr>
              <p:cNvPr id="19" name="Picture 18" descr="A picture containing drawing&#10;&#10;Description automatically generated">
                <a:extLst>
                  <a:ext uri="{FF2B5EF4-FFF2-40B4-BE49-F238E27FC236}">
                    <a16:creationId xmlns:a16="http://schemas.microsoft.com/office/drawing/2014/main" id="{1922F34C-1CCE-42ED-8B44-3F2FBE9C62F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671206" y="2928078"/>
                <a:ext cx="365760" cy="365760"/>
              </a:xfrm>
              <a:prstGeom prst="rect">
                <a:avLst/>
              </a:prstGeom>
            </p:spPr>
          </p:pic>
        </p:grpSp>
      </p:grpSp>
      <p:grpSp>
        <p:nvGrpSpPr>
          <p:cNvPr id="25" name="Group 24">
            <a:extLst>
              <a:ext uri="{FF2B5EF4-FFF2-40B4-BE49-F238E27FC236}">
                <a16:creationId xmlns:a16="http://schemas.microsoft.com/office/drawing/2014/main" id="{480A3709-C570-4049-A020-1C409EFDEA7A}"/>
              </a:ext>
            </a:extLst>
          </p:cNvPr>
          <p:cNvGrpSpPr/>
          <p:nvPr/>
        </p:nvGrpSpPr>
        <p:grpSpPr>
          <a:xfrm>
            <a:off x="457199" y="3380271"/>
            <a:ext cx="11340059" cy="1013801"/>
            <a:chOff x="457199" y="2825641"/>
            <a:chExt cx="11340059" cy="1013801"/>
          </a:xfrm>
        </p:grpSpPr>
        <p:sp>
          <p:nvSpPr>
            <p:cNvPr id="22" name="Rectangle 21">
              <a:extLst>
                <a:ext uri="{FF2B5EF4-FFF2-40B4-BE49-F238E27FC236}">
                  <a16:creationId xmlns:a16="http://schemas.microsoft.com/office/drawing/2014/main" id="{D9A8E157-99CB-48DC-BF89-192EC3FF2A26}"/>
                </a:ext>
              </a:extLst>
            </p:cNvPr>
            <p:cNvSpPr/>
            <p:nvPr/>
          </p:nvSpPr>
          <p:spPr>
            <a:xfrm>
              <a:off x="457200" y="2825641"/>
              <a:ext cx="1041311" cy="369332"/>
            </a:xfrm>
            <a:prstGeom prst="rect">
              <a:avLst/>
            </a:prstGeom>
          </p:spPr>
          <p:txBody>
            <a:bodyPr wrap="none" lIns="0">
              <a:spAutoFit/>
            </a:bodyPr>
            <a:lstStyle/>
            <a:p>
              <a:r>
                <a:rPr lang="en-US" b="1" dirty="0">
                  <a:latin typeface="Arial" panose="020B0604020202020204" pitchFamily="34" charset="0"/>
                  <a:cs typeface="Arial" panose="020B0604020202020204" pitchFamily="34" charset="0"/>
                </a:rPr>
                <a:t>Example</a:t>
              </a:r>
            </a:p>
          </p:txBody>
        </p:sp>
        <p:sp>
          <p:nvSpPr>
            <p:cNvPr id="23" name="Rectangle 22">
              <a:extLst>
                <a:ext uri="{FF2B5EF4-FFF2-40B4-BE49-F238E27FC236}">
                  <a16:creationId xmlns:a16="http://schemas.microsoft.com/office/drawing/2014/main" id="{F33916CD-120A-4AB3-B5A2-ED5FB63186EC}"/>
                </a:ext>
              </a:extLst>
            </p:cNvPr>
            <p:cNvSpPr/>
            <p:nvPr/>
          </p:nvSpPr>
          <p:spPr>
            <a:xfrm>
              <a:off x="457199" y="3254667"/>
              <a:ext cx="11340059" cy="584775"/>
            </a:xfrm>
            <a:prstGeom prst="rect">
              <a:avLst/>
            </a:prstGeom>
          </p:spPr>
          <p:txBody>
            <a:bodyPr wrap="square" lIns="0">
              <a:spAutoFit/>
            </a:bodyPr>
            <a:lstStyle/>
            <a:p>
              <a:pPr>
                <a:spcAft>
                  <a:spcPct val="20000"/>
                </a:spcAft>
              </a:pPr>
              <a:r>
                <a:rPr lang="en-US" altLang="en-US" sz="1600" dirty="0">
                  <a:latin typeface="Arial" panose="020B0604020202020204" pitchFamily="34" charset="0"/>
                  <a:cs typeface="Arial" panose="020B0604020202020204" pitchFamily="34" charset="0"/>
                </a:rPr>
                <a:t>The surgeon’s fee, anesthetist's fee, and operating room rent not to exceed the percentage of maximum benefit set forth in the surgical schedule for each surgical procedure. The waiting period of 30 days is applicable for sickness.</a:t>
              </a:r>
            </a:p>
          </p:txBody>
        </p:sp>
      </p:grpSp>
    </p:spTree>
    <p:extLst>
      <p:ext uri="{BB962C8B-B14F-4D97-AF65-F5344CB8AC3E}">
        <p14:creationId xmlns:p14="http://schemas.microsoft.com/office/powerpoint/2010/main" val="337005776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42" descr="A close up of a book&#10;&#10;Description automatically generated">
            <a:extLst>
              <a:ext uri="{FF2B5EF4-FFF2-40B4-BE49-F238E27FC236}">
                <a16:creationId xmlns:a16="http://schemas.microsoft.com/office/drawing/2014/main" id="{A7BEBBF9-968A-4B0D-B839-D0E3FC8FCA27}"/>
              </a:ext>
            </a:extLst>
          </p:cNvPr>
          <p:cNvPicPr>
            <a:picLocks noGrp="1" noChangeAspect="1"/>
          </p:cNvPicPr>
          <p:nvPr>
            <p:ph type="pic" sz="quarter" idx="11"/>
          </p:nvPr>
        </p:nvPicPr>
        <p:blipFill>
          <a:blip r:embed="rId3" cstate="email">
            <a:alphaModFix amt="35000"/>
            <a:extLst>
              <a:ext uri="{28A0092B-C50C-407E-A947-70E740481C1C}">
                <a14:useLocalDpi xmlns:a14="http://schemas.microsoft.com/office/drawing/2010/main" val="0"/>
              </a:ext>
            </a:extLst>
          </a:blip>
          <a:srcRect t="7965" b="7965"/>
          <a:stretch>
            <a:fillRect/>
          </a:stretch>
        </p:blipFill>
        <p:spPr>
          <a:xfrm>
            <a:off x="0" y="0"/>
            <a:ext cx="12188825" cy="6858000"/>
          </a:xfrm>
        </p:spPr>
      </p:pic>
      <p:pic>
        <p:nvPicPr>
          <p:cNvPr id="9" name="Picture 8">
            <a:extLst>
              <a:ext uri="{FF2B5EF4-FFF2-40B4-BE49-F238E27FC236}">
                <a16:creationId xmlns:a16="http://schemas.microsoft.com/office/drawing/2014/main" id="{BE0D0C8C-18AC-4D00-B058-36D7A7ABFFA6}"/>
              </a:ext>
            </a:extLst>
          </p:cNvPr>
          <p:cNvPicPr>
            <a:picLocks noChangeAspect="1"/>
          </p:cNvPicPr>
          <p:nvPr/>
        </p:nvPicPr>
        <p:blipFill rotWithShape="1">
          <a:blip r:embed="rId4">
            <a:extLst>
              <a:ext uri="{28A0092B-C50C-407E-A947-70E740481C1C}">
                <a14:useLocalDpi xmlns:a14="http://schemas.microsoft.com/office/drawing/2010/main"/>
              </a:ext>
            </a:extLst>
          </a:blip>
          <a:srcRect l="123" t="-15502" r="-13612" b="-18252"/>
          <a:stretch/>
        </p:blipFill>
        <p:spPr>
          <a:xfrm>
            <a:off x="457200" y="6356196"/>
            <a:ext cx="1490546" cy="379142"/>
          </a:xfrm>
          <a:prstGeom prst="rect">
            <a:avLst/>
          </a:prstGeom>
        </p:spPr>
      </p:pic>
      <p:sp>
        <p:nvSpPr>
          <p:cNvPr id="10" name="Rectangle 9">
            <a:extLst>
              <a:ext uri="{FF2B5EF4-FFF2-40B4-BE49-F238E27FC236}">
                <a16:creationId xmlns:a16="http://schemas.microsoft.com/office/drawing/2014/main" id="{8CC26744-AFDC-476D-B1F9-85DE4D23EE77}"/>
              </a:ext>
            </a:extLst>
          </p:cNvPr>
          <p:cNvSpPr/>
          <p:nvPr/>
        </p:nvSpPr>
        <p:spPr>
          <a:xfrm rot="5400000">
            <a:off x="4571585" y="-4571584"/>
            <a:ext cx="3045656" cy="12188825"/>
          </a:xfrm>
          <a:prstGeom prst="rect">
            <a:avLst/>
          </a:prstGeom>
          <a:gradFill>
            <a:gsLst>
              <a:gs pos="0">
                <a:schemeClr val="tx1">
                  <a:alpha val="50000"/>
                </a:schemeClr>
              </a:gs>
              <a:gs pos="100000">
                <a:schemeClr val="tx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charset="0"/>
              <a:cs typeface="Arial" charset="0"/>
            </a:endParaRPr>
          </a:p>
        </p:txBody>
      </p:sp>
      <p:sp>
        <p:nvSpPr>
          <p:cNvPr id="6" name="Title 1">
            <a:extLst>
              <a:ext uri="{FF2B5EF4-FFF2-40B4-BE49-F238E27FC236}">
                <a16:creationId xmlns:a16="http://schemas.microsoft.com/office/drawing/2014/main" id="{84918E26-4091-42AD-B68A-428D192B472E}"/>
              </a:ext>
            </a:extLst>
          </p:cNvPr>
          <p:cNvSpPr txBox="1">
            <a:spLocks/>
          </p:cNvSpPr>
          <p:nvPr/>
        </p:nvSpPr>
        <p:spPr>
          <a:xfrm>
            <a:off x="457200" y="457200"/>
            <a:ext cx="9454896" cy="393431"/>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r>
              <a:rPr lang="en-US" dirty="0">
                <a:solidFill>
                  <a:schemeClr val="bg1"/>
                </a:solidFill>
                <a:latin typeface="Georgia Bold" panose="02040802050405020203" pitchFamily="18" charset="0"/>
              </a:rPr>
              <a:t>Limits</a:t>
            </a:r>
          </a:p>
        </p:txBody>
      </p:sp>
      <p:grpSp>
        <p:nvGrpSpPr>
          <p:cNvPr id="7" name="Group 6">
            <a:extLst>
              <a:ext uri="{FF2B5EF4-FFF2-40B4-BE49-F238E27FC236}">
                <a16:creationId xmlns:a16="http://schemas.microsoft.com/office/drawing/2014/main" id="{8C8759E4-BEC6-4E07-8006-FC80258D39F7}"/>
              </a:ext>
            </a:extLst>
          </p:cNvPr>
          <p:cNvGrpSpPr/>
          <p:nvPr/>
        </p:nvGrpSpPr>
        <p:grpSpPr>
          <a:xfrm>
            <a:off x="1288388" y="2229256"/>
            <a:ext cx="9612049" cy="2195027"/>
            <a:chOff x="1288388" y="2116962"/>
            <a:chExt cx="9612049" cy="2195027"/>
          </a:xfrm>
        </p:grpSpPr>
        <p:grpSp>
          <p:nvGrpSpPr>
            <p:cNvPr id="5" name="Group 4">
              <a:extLst>
                <a:ext uri="{FF2B5EF4-FFF2-40B4-BE49-F238E27FC236}">
                  <a16:creationId xmlns:a16="http://schemas.microsoft.com/office/drawing/2014/main" id="{59B3E936-9366-43DC-86ED-BC58DA960891}"/>
                </a:ext>
              </a:extLst>
            </p:cNvPr>
            <p:cNvGrpSpPr/>
            <p:nvPr/>
          </p:nvGrpSpPr>
          <p:grpSpPr>
            <a:xfrm>
              <a:off x="1288388" y="2116962"/>
              <a:ext cx="4130269" cy="2195026"/>
              <a:chOff x="1288388" y="1892374"/>
              <a:chExt cx="4130269" cy="2195026"/>
            </a:xfrm>
          </p:grpSpPr>
          <p:sp>
            <p:nvSpPr>
              <p:cNvPr id="24" name="Rectangle 23">
                <a:extLst>
                  <a:ext uri="{FF2B5EF4-FFF2-40B4-BE49-F238E27FC236}">
                    <a16:creationId xmlns:a16="http://schemas.microsoft.com/office/drawing/2014/main" id="{2D631A8C-6868-451A-A869-01EFD02C1B5F}"/>
                  </a:ext>
                </a:extLst>
              </p:cNvPr>
              <p:cNvSpPr/>
              <p:nvPr/>
            </p:nvSpPr>
            <p:spPr>
              <a:xfrm>
                <a:off x="2343872" y="1892374"/>
                <a:ext cx="2019300" cy="377373"/>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b="1" dirty="0">
                    <a:solidFill>
                      <a:srgbClr val="000000"/>
                    </a:solidFill>
                    <a:latin typeface="Arial" panose="020B0604020202020204" pitchFamily="34" charset="0"/>
                    <a:cs typeface="Arial" panose="020B0604020202020204" pitchFamily="34" charset="0"/>
                  </a:rPr>
                  <a:t>Minimum Limit</a:t>
                </a:r>
              </a:p>
            </p:txBody>
          </p:sp>
          <p:grpSp>
            <p:nvGrpSpPr>
              <p:cNvPr id="26" name="Group 25">
                <a:extLst>
                  <a:ext uri="{FF2B5EF4-FFF2-40B4-BE49-F238E27FC236}">
                    <a16:creationId xmlns:a16="http://schemas.microsoft.com/office/drawing/2014/main" id="{38037803-D52C-4CF1-BCB3-CE640B88CEB7}"/>
                  </a:ext>
                </a:extLst>
              </p:cNvPr>
              <p:cNvGrpSpPr/>
              <p:nvPr/>
            </p:nvGrpSpPr>
            <p:grpSpPr>
              <a:xfrm>
                <a:off x="1288388" y="2378032"/>
                <a:ext cx="4130269" cy="539594"/>
                <a:chOff x="2407219" y="1961760"/>
                <a:chExt cx="4130269" cy="731611"/>
              </a:xfrm>
            </p:grpSpPr>
            <p:sp>
              <p:nvSpPr>
                <p:cNvPr id="40" name="Rectangle 39">
                  <a:extLst>
                    <a:ext uri="{FF2B5EF4-FFF2-40B4-BE49-F238E27FC236}">
                      <a16:creationId xmlns:a16="http://schemas.microsoft.com/office/drawing/2014/main" id="{0718B76C-B408-4D79-A0C3-AA44AC15D5EF}"/>
                    </a:ext>
                  </a:extLst>
                </p:cNvPr>
                <p:cNvSpPr/>
                <p:nvPr/>
              </p:nvSpPr>
              <p:spPr>
                <a:xfrm>
                  <a:off x="4525808" y="1961761"/>
                  <a:ext cx="2011680" cy="731610"/>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$ 1000</a:t>
                  </a:r>
                </a:p>
              </p:txBody>
            </p:sp>
            <p:sp>
              <p:nvSpPr>
                <p:cNvPr id="41" name="Rectangle 40">
                  <a:extLst>
                    <a:ext uri="{FF2B5EF4-FFF2-40B4-BE49-F238E27FC236}">
                      <a16:creationId xmlns:a16="http://schemas.microsoft.com/office/drawing/2014/main" id="{7EF496EF-BAE0-4087-BD85-C3BF84E520FA}"/>
                    </a:ext>
                  </a:extLst>
                </p:cNvPr>
                <p:cNvSpPr/>
                <p:nvPr/>
              </p:nvSpPr>
              <p:spPr>
                <a:xfrm>
                  <a:off x="2407219" y="1961760"/>
                  <a:ext cx="2011680" cy="731610"/>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Insured</a:t>
                  </a:r>
                </a:p>
              </p:txBody>
            </p:sp>
          </p:grpSp>
          <p:grpSp>
            <p:nvGrpSpPr>
              <p:cNvPr id="31" name="Group 30">
                <a:extLst>
                  <a:ext uri="{FF2B5EF4-FFF2-40B4-BE49-F238E27FC236}">
                    <a16:creationId xmlns:a16="http://schemas.microsoft.com/office/drawing/2014/main" id="{19D4E800-60DF-4268-B2A8-12422D1B1413}"/>
                  </a:ext>
                </a:extLst>
              </p:cNvPr>
              <p:cNvGrpSpPr/>
              <p:nvPr/>
            </p:nvGrpSpPr>
            <p:grpSpPr>
              <a:xfrm>
                <a:off x="1288388" y="2962920"/>
                <a:ext cx="4130269" cy="539593"/>
                <a:chOff x="2407219" y="2929184"/>
                <a:chExt cx="4130269" cy="731610"/>
              </a:xfrm>
            </p:grpSpPr>
            <p:sp>
              <p:nvSpPr>
                <p:cNvPr id="35" name="Rectangle 34">
                  <a:extLst>
                    <a:ext uri="{FF2B5EF4-FFF2-40B4-BE49-F238E27FC236}">
                      <a16:creationId xmlns:a16="http://schemas.microsoft.com/office/drawing/2014/main" id="{D67533A9-3736-4D89-8491-D5B5A3372506}"/>
                    </a:ext>
                  </a:extLst>
                </p:cNvPr>
                <p:cNvSpPr/>
                <p:nvPr/>
              </p:nvSpPr>
              <p:spPr>
                <a:xfrm>
                  <a:off x="2407219" y="2929184"/>
                  <a:ext cx="2011680" cy="731610"/>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Spouse</a:t>
                  </a:r>
                </a:p>
              </p:txBody>
            </p:sp>
            <p:sp>
              <p:nvSpPr>
                <p:cNvPr id="36" name="Rectangle 35">
                  <a:extLst>
                    <a:ext uri="{FF2B5EF4-FFF2-40B4-BE49-F238E27FC236}">
                      <a16:creationId xmlns:a16="http://schemas.microsoft.com/office/drawing/2014/main" id="{D336E7E3-0604-492F-8C5D-A5E62EC2F623}"/>
                    </a:ext>
                  </a:extLst>
                </p:cNvPr>
                <p:cNvSpPr/>
                <p:nvPr/>
              </p:nvSpPr>
              <p:spPr>
                <a:xfrm>
                  <a:off x="4525808" y="2929184"/>
                  <a:ext cx="2011680" cy="731610"/>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$ 1000</a:t>
                  </a:r>
                </a:p>
              </p:txBody>
            </p:sp>
          </p:grpSp>
          <p:grpSp>
            <p:nvGrpSpPr>
              <p:cNvPr id="32" name="Group 31">
                <a:extLst>
                  <a:ext uri="{FF2B5EF4-FFF2-40B4-BE49-F238E27FC236}">
                    <a16:creationId xmlns:a16="http://schemas.microsoft.com/office/drawing/2014/main" id="{1CD7D721-C49B-45B8-A3EC-AAEB70D315A7}"/>
                  </a:ext>
                </a:extLst>
              </p:cNvPr>
              <p:cNvGrpSpPr/>
              <p:nvPr/>
            </p:nvGrpSpPr>
            <p:grpSpPr>
              <a:xfrm>
                <a:off x="1288388" y="3547807"/>
                <a:ext cx="4130269" cy="539593"/>
                <a:chOff x="2407219" y="2929184"/>
                <a:chExt cx="4130269" cy="731610"/>
              </a:xfrm>
            </p:grpSpPr>
            <p:sp>
              <p:nvSpPr>
                <p:cNvPr id="33" name="Rectangle 32">
                  <a:extLst>
                    <a:ext uri="{FF2B5EF4-FFF2-40B4-BE49-F238E27FC236}">
                      <a16:creationId xmlns:a16="http://schemas.microsoft.com/office/drawing/2014/main" id="{B1ACCCE8-E573-48EA-9258-C4F4E86D78E7}"/>
                    </a:ext>
                  </a:extLst>
                </p:cNvPr>
                <p:cNvSpPr/>
                <p:nvPr/>
              </p:nvSpPr>
              <p:spPr>
                <a:xfrm>
                  <a:off x="2407219" y="2929184"/>
                  <a:ext cx="2011680" cy="731610"/>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Dependent</a:t>
                  </a:r>
                </a:p>
              </p:txBody>
            </p:sp>
            <p:sp>
              <p:nvSpPr>
                <p:cNvPr id="34" name="Rectangle 33">
                  <a:extLst>
                    <a:ext uri="{FF2B5EF4-FFF2-40B4-BE49-F238E27FC236}">
                      <a16:creationId xmlns:a16="http://schemas.microsoft.com/office/drawing/2014/main" id="{0879F2FD-5521-40C4-A087-77AC91FF3BD7}"/>
                    </a:ext>
                  </a:extLst>
                </p:cNvPr>
                <p:cNvSpPr/>
                <p:nvPr/>
              </p:nvSpPr>
              <p:spPr>
                <a:xfrm>
                  <a:off x="4525808" y="2929184"/>
                  <a:ext cx="2011680" cy="731610"/>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$ 1000</a:t>
                  </a:r>
                </a:p>
              </p:txBody>
            </p:sp>
          </p:grpSp>
        </p:grpSp>
        <p:grpSp>
          <p:nvGrpSpPr>
            <p:cNvPr id="3" name="Group 2">
              <a:extLst>
                <a:ext uri="{FF2B5EF4-FFF2-40B4-BE49-F238E27FC236}">
                  <a16:creationId xmlns:a16="http://schemas.microsoft.com/office/drawing/2014/main" id="{D797C16B-2590-4901-9460-A04F73A6A274}"/>
                </a:ext>
              </a:extLst>
            </p:cNvPr>
            <p:cNvGrpSpPr/>
            <p:nvPr/>
          </p:nvGrpSpPr>
          <p:grpSpPr>
            <a:xfrm>
              <a:off x="6770168" y="2116962"/>
              <a:ext cx="4130269" cy="2195027"/>
              <a:chOff x="6770168" y="1892374"/>
              <a:chExt cx="4130269" cy="2195027"/>
            </a:xfrm>
          </p:grpSpPr>
          <p:sp>
            <p:nvSpPr>
              <p:cNvPr id="28" name="Rectangle 27">
                <a:extLst>
                  <a:ext uri="{FF2B5EF4-FFF2-40B4-BE49-F238E27FC236}">
                    <a16:creationId xmlns:a16="http://schemas.microsoft.com/office/drawing/2014/main" id="{3D73763D-4809-4702-AC27-223DCCA6E06C}"/>
                  </a:ext>
                </a:extLst>
              </p:cNvPr>
              <p:cNvSpPr/>
              <p:nvPr/>
            </p:nvSpPr>
            <p:spPr>
              <a:xfrm>
                <a:off x="7825652" y="1892374"/>
                <a:ext cx="2019300" cy="377373"/>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b="1" dirty="0">
                    <a:solidFill>
                      <a:srgbClr val="000000"/>
                    </a:solidFill>
                    <a:latin typeface="Arial" panose="020B0604020202020204" pitchFamily="34" charset="0"/>
                    <a:cs typeface="Arial" panose="020B0604020202020204" pitchFamily="34" charset="0"/>
                  </a:rPr>
                  <a:t>Maximum Limit</a:t>
                </a:r>
              </a:p>
            </p:txBody>
          </p:sp>
          <p:grpSp>
            <p:nvGrpSpPr>
              <p:cNvPr id="39" name="Group 38">
                <a:extLst>
                  <a:ext uri="{FF2B5EF4-FFF2-40B4-BE49-F238E27FC236}">
                    <a16:creationId xmlns:a16="http://schemas.microsoft.com/office/drawing/2014/main" id="{1E034B3E-9BE8-4E2B-85FA-41A8653FF191}"/>
                  </a:ext>
                </a:extLst>
              </p:cNvPr>
              <p:cNvGrpSpPr/>
              <p:nvPr/>
            </p:nvGrpSpPr>
            <p:grpSpPr>
              <a:xfrm>
                <a:off x="6770168" y="2962920"/>
                <a:ext cx="4130269" cy="539594"/>
                <a:chOff x="6293419" y="2188365"/>
                <a:chExt cx="4130269" cy="731611"/>
              </a:xfrm>
            </p:grpSpPr>
            <p:sp>
              <p:nvSpPr>
                <p:cNvPr id="37" name="Rectangle 36">
                  <a:extLst>
                    <a:ext uri="{FF2B5EF4-FFF2-40B4-BE49-F238E27FC236}">
                      <a16:creationId xmlns:a16="http://schemas.microsoft.com/office/drawing/2014/main" id="{7A21F2EB-CEA0-45AC-987E-C1F27DF7F208}"/>
                    </a:ext>
                  </a:extLst>
                </p:cNvPr>
                <p:cNvSpPr/>
                <p:nvPr/>
              </p:nvSpPr>
              <p:spPr>
                <a:xfrm>
                  <a:off x="8412008" y="2188366"/>
                  <a:ext cx="2011680" cy="731610"/>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$ 50,000</a:t>
                  </a:r>
                </a:p>
              </p:txBody>
            </p:sp>
            <p:sp>
              <p:nvSpPr>
                <p:cNvPr id="38" name="Rectangle 37">
                  <a:extLst>
                    <a:ext uri="{FF2B5EF4-FFF2-40B4-BE49-F238E27FC236}">
                      <a16:creationId xmlns:a16="http://schemas.microsoft.com/office/drawing/2014/main" id="{A1B2858D-6D4C-4084-A281-70C309FAF368}"/>
                    </a:ext>
                  </a:extLst>
                </p:cNvPr>
                <p:cNvSpPr/>
                <p:nvPr/>
              </p:nvSpPr>
              <p:spPr>
                <a:xfrm>
                  <a:off x="6293419" y="2188365"/>
                  <a:ext cx="2011680" cy="731610"/>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Spouse</a:t>
                  </a:r>
                </a:p>
              </p:txBody>
            </p:sp>
          </p:grpSp>
          <p:grpSp>
            <p:nvGrpSpPr>
              <p:cNvPr id="2" name="Group 1">
                <a:extLst>
                  <a:ext uri="{FF2B5EF4-FFF2-40B4-BE49-F238E27FC236}">
                    <a16:creationId xmlns:a16="http://schemas.microsoft.com/office/drawing/2014/main" id="{7B6DE9E5-848B-4D1E-8A55-29C449A67206}"/>
                  </a:ext>
                </a:extLst>
              </p:cNvPr>
              <p:cNvGrpSpPr/>
              <p:nvPr/>
            </p:nvGrpSpPr>
            <p:grpSpPr>
              <a:xfrm>
                <a:off x="6770168" y="2378032"/>
                <a:ext cx="4130269" cy="539594"/>
                <a:chOff x="609599" y="2170473"/>
                <a:chExt cx="4130269" cy="539594"/>
              </a:xfrm>
            </p:grpSpPr>
            <p:sp>
              <p:nvSpPr>
                <p:cNvPr id="27" name="Rectangle 26">
                  <a:extLst>
                    <a:ext uri="{FF2B5EF4-FFF2-40B4-BE49-F238E27FC236}">
                      <a16:creationId xmlns:a16="http://schemas.microsoft.com/office/drawing/2014/main" id="{849B2219-577D-4798-BEBF-D74CA75CDA86}"/>
                    </a:ext>
                  </a:extLst>
                </p:cNvPr>
                <p:cNvSpPr/>
                <p:nvPr/>
              </p:nvSpPr>
              <p:spPr>
                <a:xfrm>
                  <a:off x="2728188" y="2170474"/>
                  <a:ext cx="2011680" cy="539593"/>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$ 50,000</a:t>
                  </a:r>
                </a:p>
              </p:txBody>
            </p:sp>
            <p:sp>
              <p:nvSpPr>
                <p:cNvPr id="29" name="Rectangle 28">
                  <a:extLst>
                    <a:ext uri="{FF2B5EF4-FFF2-40B4-BE49-F238E27FC236}">
                      <a16:creationId xmlns:a16="http://schemas.microsoft.com/office/drawing/2014/main" id="{D33299F7-1E3C-4B72-8A68-6690CFA72D69}"/>
                    </a:ext>
                  </a:extLst>
                </p:cNvPr>
                <p:cNvSpPr/>
                <p:nvPr/>
              </p:nvSpPr>
              <p:spPr>
                <a:xfrm>
                  <a:off x="609599" y="2170473"/>
                  <a:ext cx="2011680" cy="539593"/>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Insured</a:t>
                  </a:r>
                </a:p>
              </p:txBody>
            </p:sp>
          </p:grpSp>
          <p:grpSp>
            <p:nvGrpSpPr>
              <p:cNvPr id="30" name="Group 29">
                <a:extLst>
                  <a:ext uri="{FF2B5EF4-FFF2-40B4-BE49-F238E27FC236}">
                    <a16:creationId xmlns:a16="http://schemas.microsoft.com/office/drawing/2014/main" id="{F5571511-EADD-41D3-B2C8-480106FF45EC}"/>
                  </a:ext>
                </a:extLst>
              </p:cNvPr>
              <p:cNvGrpSpPr/>
              <p:nvPr/>
            </p:nvGrpSpPr>
            <p:grpSpPr>
              <a:xfrm>
                <a:off x="6770168" y="3547807"/>
                <a:ext cx="4130269" cy="539594"/>
                <a:chOff x="6293419" y="2188365"/>
                <a:chExt cx="4130269" cy="731611"/>
              </a:xfrm>
            </p:grpSpPr>
            <p:sp>
              <p:nvSpPr>
                <p:cNvPr id="46" name="Rectangle 45">
                  <a:extLst>
                    <a:ext uri="{FF2B5EF4-FFF2-40B4-BE49-F238E27FC236}">
                      <a16:creationId xmlns:a16="http://schemas.microsoft.com/office/drawing/2014/main" id="{3291CA4A-A364-4C12-8853-77B73097C587}"/>
                    </a:ext>
                  </a:extLst>
                </p:cNvPr>
                <p:cNvSpPr/>
                <p:nvPr/>
              </p:nvSpPr>
              <p:spPr>
                <a:xfrm>
                  <a:off x="8412008" y="2188366"/>
                  <a:ext cx="2011680" cy="731610"/>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91440" rIns="91440" bIns="91440" numCol="1" spcCol="0" rtlCol="0" fromWordArt="0" anchor="ctr" anchorCtr="0" forceAA="0" compatLnSpc="1">
                  <a:prstTxWarp prst="textNoShape">
                    <a:avLst/>
                  </a:prstTxWarp>
                  <a:noAutofit/>
                </a:bodyPr>
                <a:lstStyle/>
                <a:p>
                  <a:pPr marL="146047" algn="ctr" defTabSz="914377"/>
                  <a:r>
                    <a:rPr lang="en-US" sz="1600" b="1" dirty="0">
                      <a:solidFill>
                        <a:srgbClr val="000000"/>
                      </a:solidFill>
                      <a:latin typeface="Arial" panose="020B0604020202020204" pitchFamily="34" charset="0"/>
                      <a:cs typeface="Arial" panose="020B0604020202020204" pitchFamily="34" charset="0"/>
                    </a:rPr>
                    <a:t>$ 50,000</a:t>
                  </a:r>
                </a:p>
              </p:txBody>
            </p:sp>
            <p:sp>
              <p:nvSpPr>
                <p:cNvPr id="47" name="Rectangle 46">
                  <a:extLst>
                    <a:ext uri="{FF2B5EF4-FFF2-40B4-BE49-F238E27FC236}">
                      <a16:creationId xmlns:a16="http://schemas.microsoft.com/office/drawing/2014/main" id="{D822C65A-DCC1-4838-9506-B779E044D17A}"/>
                    </a:ext>
                  </a:extLst>
                </p:cNvPr>
                <p:cNvSpPr/>
                <p:nvPr/>
              </p:nvSpPr>
              <p:spPr>
                <a:xfrm>
                  <a:off x="6293419" y="2188365"/>
                  <a:ext cx="2011680" cy="731610"/>
                </a:xfrm>
                <a:prstGeom prst="rect">
                  <a:avLst/>
                </a:prstGeom>
                <a:solidFill>
                  <a:srgbClr val="0090DA">
                    <a:alpha val="89804"/>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7128" tIns="57135" rIns="57128" bIns="57135" numCol="1" spcCol="0" rtlCol="0" fromWordArt="0" anchor="ctr" anchorCtr="0" forceAA="0" compatLnSpc="1">
                  <a:prstTxWarp prst="textNoShape">
                    <a:avLst/>
                  </a:prstTxWarp>
                  <a:noAutofit/>
                </a:bodyPr>
                <a:lstStyle/>
                <a:p>
                  <a:pPr algn="ctr" defTabSz="567687">
                    <a:lnSpc>
                      <a:spcPct val="90000"/>
                    </a:lnSpc>
                  </a:pPr>
                  <a:r>
                    <a:rPr lang="en-US" sz="1600" b="1" dirty="0">
                      <a:solidFill>
                        <a:srgbClr val="FFFFFF"/>
                      </a:solidFill>
                      <a:latin typeface="Arial" panose="020B0604020202020204" pitchFamily="34" charset="0"/>
                      <a:cs typeface="Arial" panose="020B0604020202020204" pitchFamily="34" charset="0"/>
                    </a:rPr>
                    <a:t>Dependent</a:t>
                  </a:r>
                </a:p>
              </p:txBody>
            </p:sp>
          </p:grpSp>
        </p:grpSp>
      </p:grpSp>
    </p:spTree>
    <p:extLst>
      <p:ext uri="{BB962C8B-B14F-4D97-AF65-F5344CB8AC3E}">
        <p14:creationId xmlns:p14="http://schemas.microsoft.com/office/powerpoint/2010/main" val="199590656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BF9E468-99D8-4A96-815D-F99B84734231}"/>
              </a:ext>
            </a:extLst>
          </p:cNvPr>
          <p:cNvSpPr>
            <a:spLocks noGrp="1"/>
          </p:cNvSpPr>
          <p:nvPr>
            <p:ph type="ctrTitle"/>
          </p:nvPr>
        </p:nvSpPr>
        <p:spPr/>
        <p:txBody>
          <a:bodyPr/>
          <a:lstStyle/>
          <a:p>
            <a:pPr>
              <a:lnSpc>
                <a:spcPct val="100000"/>
              </a:lnSpc>
            </a:pPr>
            <a:r>
              <a:rPr lang="en-US" sz="3800" dirty="0"/>
              <a:t>Selling Point</a:t>
            </a:r>
            <a:br>
              <a:rPr lang="en-US" sz="3800" dirty="0"/>
            </a:br>
            <a:br>
              <a:rPr lang="en-US" sz="3800" dirty="0"/>
            </a:br>
            <a:r>
              <a:rPr lang="en-US" sz="3800" b="0" dirty="0"/>
              <a:t>Circle 4 can be sold as a standalone benefit.</a:t>
            </a:r>
            <a:br>
              <a:rPr lang="en-US" sz="3800" b="0" dirty="0"/>
            </a:br>
            <a:br>
              <a:rPr lang="en-US" sz="3800" b="0" dirty="0"/>
            </a:br>
            <a:r>
              <a:rPr lang="en-US" sz="3800" b="0" dirty="0"/>
              <a:t>Circle 4 In hospital and In-hospital surgical expenses</a:t>
            </a:r>
            <a:endParaRPr lang="en-US" sz="3800" dirty="0"/>
          </a:p>
        </p:txBody>
      </p:sp>
      <p:pic>
        <p:nvPicPr>
          <p:cNvPr id="9" name="Picture Placeholder 8" descr="A group of people sitting at a table&#10;&#10;Description automatically generated">
            <a:extLst>
              <a:ext uri="{FF2B5EF4-FFF2-40B4-BE49-F238E27FC236}">
                <a16:creationId xmlns:a16="http://schemas.microsoft.com/office/drawing/2014/main" id="{1F309DDB-204E-4E90-90F7-EFDD21343398}"/>
              </a:ext>
            </a:extLst>
          </p:cNvPr>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l="17284" r="17284"/>
          <a:stretch>
            <a:fillRect/>
          </a:stretch>
        </p:blipFill>
        <p:spPr/>
      </p:pic>
    </p:spTree>
    <p:extLst>
      <p:ext uri="{BB962C8B-B14F-4D97-AF65-F5344CB8AC3E}">
        <p14:creationId xmlns:p14="http://schemas.microsoft.com/office/powerpoint/2010/main" val="20416090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454896" cy="532151"/>
          </a:xfrm>
        </p:spPr>
        <p:txBody>
          <a:bodyPr vert="horz" lIns="0" tIns="0" rIns="0" bIns="0" rtlCol="0" anchor="t">
            <a:noAutofit/>
          </a:bodyPr>
          <a:lstStyle/>
          <a:p>
            <a:r>
              <a:rPr lang="en-US" dirty="0">
                <a:latin typeface="Georgia Bold" panose="02040802050405020203" pitchFamily="18" charset="0"/>
              </a:rPr>
              <a:t>How to Sell</a:t>
            </a:r>
          </a:p>
        </p:txBody>
      </p:sp>
      <p:grpSp>
        <p:nvGrpSpPr>
          <p:cNvPr id="49" name="Group 48">
            <a:extLst>
              <a:ext uri="{FF2B5EF4-FFF2-40B4-BE49-F238E27FC236}">
                <a16:creationId xmlns:a16="http://schemas.microsoft.com/office/drawing/2014/main" id="{685F5C7B-FBBC-4DCD-9A00-16F03D78BE17}"/>
              </a:ext>
            </a:extLst>
          </p:cNvPr>
          <p:cNvGrpSpPr/>
          <p:nvPr/>
        </p:nvGrpSpPr>
        <p:grpSpPr>
          <a:xfrm>
            <a:off x="2416706" y="1233518"/>
            <a:ext cx="1294639" cy="4663440"/>
            <a:chOff x="2416706" y="1233518"/>
            <a:chExt cx="1294639" cy="4663440"/>
          </a:xfrm>
        </p:grpSpPr>
        <p:grpSp>
          <p:nvGrpSpPr>
            <p:cNvPr id="31" name="Group 30">
              <a:extLst>
                <a:ext uri="{FF2B5EF4-FFF2-40B4-BE49-F238E27FC236}">
                  <a16:creationId xmlns:a16="http://schemas.microsoft.com/office/drawing/2014/main" id="{2A87E93A-5180-4E5C-9522-67ED6626815F}"/>
                </a:ext>
              </a:extLst>
            </p:cNvPr>
            <p:cNvGrpSpPr/>
            <p:nvPr/>
          </p:nvGrpSpPr>
          <p:grpSpPr>
            <a:xfrm>
              <a:off x="2416706" y="2918391"/>
              <a:ext cx="1293692" cy="1293692"/>
              <a:chOff x="3316933" y="1962619"/>
              <a:chExt cx="1492016" cy="1492016"/>
            </a:xfrm>
          </p:grpSpPr>
          <p:sp>
            <p:nvSpPr>
              <p:cNvPr id="32" name="Oval 31">
                <a:extLst>
                  <a:ext uri="{FF2B5EF4-FFF2-40B4-BE49-F238E27FC236}">
                    <a16:creationId xmlns:a16="http://schemas.microsoft.com/office/drawing/2014/main" id="{6DB826D7-EC1A-44D1-9D5D-3584B9D72C4F}"/>
                  </a:ext>
                </a:extLst>
              </p:cNvPr>
              <p:cNvSpPr/>
              <p:nvPr/>
            </p:nvSpPr>
            <p:spPr>
              <a:xfrm>
                <a:off x="3316933" y="1962619"/>
                <a:ext cx="1492016" cy="1492016"/>
              </a:xfrm>
              <a:prstGeom prst="ellipse">
                <a:avLst/>
              </a:prstGeom>
              <a:solidFill>
                <a:srgbClr val="0090D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3" name="Oval 4">
                <a:extLst>
                  <a:ext uri="{FF2B5EF4-FFF2-40B4-BE49-F238E27FC236}">
                    <a16:creationId xmlns:a16="http://schemas.microsoft.com/office/drawing/2014/main" id="{E32ED8AB-F326-4858-90A1-E3C5A3FEECD4}"/>
                  </a:ext>
                </a:extLst>
              </p:cNvPr>
              <p:cNvSpPr txBox="1"/>
              <p:nvPr/>
            </p:nvSpPr>
            <p:spPr>
              <a:xfrm>
                <a:off x="3361956" y="2181120"/>
                <a:ext cx="1430798" cy="10550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lvl="0" algn="ctr" defTabSz="1466850">
                  <a:lnSpc>
                    <a:spcPct val="90000"/>
                  </a:lnSpc>
                  <a:spcBef>
                    <a:spcPct val="0"/>
                  </a:spcBef>
                  <a:spcAft>
                    <a:spcPts val="300"/>
                  </a:spcAft>
                </a:pPr>
                <a:r>
                  <a:rPr lang="en-US" sz="1400" dirty="0">
                    <a:latin typeface="Arial" panose="020B0604020202020204" pitchFamily="34" charset="0"/>
                    <a:cs typeface="Arial" panose="020B0604020202020204" pitchFamily="34" charset="0"/>
                  </a:rPr>
                  <a:t>50% extra </a:t>
                </a:r>
              </a:p>
              <a:p>
                <a:pPr lvl="0" algn="ctr" defTabSz="1466850">
                  <a:lnSpc>
                    <a:spcPct val="90000"/>
                  </a:lnSpc>
                  <a:spcBef>
                    <a:spcPct val="0"/>
                  </a:spcBef>
                  <a:spcAft>
                    <a:spcPts val="300"/>
                  </a:spcAft>
                </a:pPr>
                <a:r>
                  <a:rPr lang="en-US" sz="1400" dirty="0">
                    <a:latin typeface="Arial" panose="020B0604020202020204" pitchFamily="34" charset="0"/>
                    <a:cs typeface="Arial" panose="020B0604020202020204" pitchFamily="34" charset="0"/>
                  </a:rPr>
                  <a:t>for heart</a:t>
                </a:r>
              </a:p>
              <a:p>
                <a:pPr lvl="0" algn="ctr" defTabSz="1466850">
                  <a:lnSpc>
                    <a:spcPct val="90000"/>
                  </a:lnSpc>
                  <a:spcBef>
                    <a:spcPct val="0"/>
                  </a:spcBef>
                  <a:spcAft>
                    <a:spcPts val="300"/>
                  </a:spcAft>
                </a:pPr>
                <a:r>
                  <a:rPr lang="en-US" sz="1400" dirty="0">
                    <a:latin typeface="Arial" panose="020B0604020202020204" pitchFamily="34" charset="0"/>
                    <a:cs typeface="Arial" panose="020B0604020202020204" pitchFamily="34" charset="0"/>
                  </a:rPr>
                  <a:t>attack and</a:t>
                </a:r>
              </a:p>
              <a:p>
                <a:pPr lvl="0" algn="ctr" defTabSz="1466850">
                  <a:lnSpc>
                    <a:spcPct val="90000"/>
                  </a:lnSpc>
                  <a:spcBef>
                    <a:spcPct val="0"/>
                  </a:spcBef>
                  <a:spcAft>
                    <a:spcPts val="300"/>
                  </a:spcAft>
                </a:pPr>
                <a:r>
                  <a:rPr lang="en-US" sz="1400" dirty="0">
                    <a:latin typeface="Arial" panose="020B0604020202020204" pitchFamily="34" charset="0"/>
                    <a:cs typeface="Arial" panose="020B0604020202020204" pitchFamily="34" charset="0"/>
                  </a:rPr>
                  <a:t>cancer</a:t>
                </a:r>
                <a:endParaRPr lang="en-US" sz="1400" kern="1200"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E426F0F2-B3E7-47AC-9DE6-F925738AC06E}"/>
                </a:ext>
              </a:extLst>
            </p:cNvPr>
            <p:cNvGrpSpPr/>
            <p:nvPr/>
          </p:nvGrpSpPr>
          <p:grpSpPr>
            <a:xfrm>
              <a:off x="3049224" y="2527210"/>
              <a:ext cx="28657" cy="391181"/>
              <a:chOff x="4046416" y="1511470"/>
              <a:chExt cx="33050" cy="451149"/>
            </a:xfrm>
          </p:grpSpPr>
          <p:sp>
            <p:nvSpPr>
              <p:cNvPr id="35" name="Straight Connector 5">
                <a:extLst>
                  <a:ext uri="{FF2B5EF4-FFF2-40B4-BE49-F238E27FC236}">
                    <a16:creationId xmlns:a16="http://schemas.microsoft.com/office/drawing/2014/main" id="{46236703-AAEC-4F79-8E7D-75E2E714F828}"/>
                  </a:ext>
                </a:extLst>
              </p:cNvPr>
              <p:cNvSpPr/>
              <p:nvPr/>
            </p:nvSpPr>
            <p:spPr>
              <a:xfrm rot="16200000">
                <a:off x="3837366" y="1720520"/>
                <a:ext cx="451149" cy="33050"/>
              </a:xfrm>
              <a:custGeom>
                <a:avLst/>
                <a:gdLst/>
                <a:ahLst/>
                <a:cxnLst/>
                <a:rect l="0" t="0" r="0" b="0"/>
                <a:pathLst>
                  <a:path>
                    <a:moveTo>
                      <a:pt x="0" y="16525"/>
                    </a:moveTo>
                    <a:lnTo>
                      <a:pt x="451149" y="16525"/>
                    </a:lnTo>
                  </a:path>
                </a:pathLst>
              </a:custGeom>
              <a:noFill/>
              <a:ln>
                <a:solidFill>
                  <a:srgbClr val="0061A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6" name="Straight Connector 6">
                <a:extLst>
                  <a:ext uri="{FF2B5EF4-FFF2-40B4-BE49-F238E27FC236}">
                    <a16:creationId xmlns:a16="http://schemas.microsoft.com/office/drawing/2014/main" id="{17E48BF4-6D2E-45B9-BC4A-E76E0C287F4B}"/>
                  </a:ext>
                </a:extLst>
              </p:cNvPr>
              <p:cNvSpPr txBox="1"/>
              <p:nvPr/>
            </p:nvSpPr>
            <p:spPr>
              <a:xfrm rot="16200000">
                <a:off x="4051662" y="1725766"/>
                <a:ext cx="22557" cy="225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p:txBody>
          </p:sp>
        </p:grpSp>
        <p:sp>
          <p:nvSpPr>
            <p:cNvPr id="38" name="Oval 37">
              <a:extLst>
                <a:ext uri="{FF2B5EF4-FFF2-40B4-BE49-F238E27FC236}">
                  <a16:creationId xmlns:a16="http://schemas.microsoft.com/office/drawing/2014/main" id="{5C23C2D5-76DB-4EA0-AB48-696C2F764F8C}"/>
                </a:ext>
              </a:extLst>
            </p:cNvPr>
            <p:cNvSpPr/>
            <p:nvPr/>
          </p:nvSpPr>
          <p:spPr>
            <a:xfrm>
              <a:off x="2416706" y="1233518"/>
              <a:ext cx="1293692" cy="1293692"/>
            </a:xfrm>
            <a:prstGeom prst="ellipse">
              <a:avLst/>
            </a:prstGeom>
            <a:solidFill>
              <a:srgbClr val="0061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9" name="Oval 8">
              <a:extLst>
                <a:ext uri="{FF2B5EF4-FFF2-40B4-BE49-F238E27FC236}">
                  <a16:creationId xmlns:a16="http://schemas.microsoft.com/office/drawing/2014/main" id="{2E63C56B-EA0E-40B4-AE77-B72180BFDA94}"/>
                </a:ext>
              </a:extLst>
            </p:cNvPr>
            <p:cNvSpPr txBox="1"/>
            <p:nvPr/>
          </p:nvSpPr>
          <p:spPr>
            <a:xfrm>
              <a:off x="2606163" y="1422975"/>
              <a:ext cx="914778" cy="91477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p>
              <a:pPr lvl="0" algn="ctr" defTabSz="1466850">
                <a:lnSpc>
                  <a:spcPct val="90000"/>
                </a:lnSpc>
                <a:spcBef>
                  <a:spcPct val="0"/>
                </a:spcBef>
                <a:spcAft>
                  <a:spcPct val="35000"/>
                </a:spcAft>
              </a:pPr>
              <a:r>
                <a:rPr lang="en-US" sz="1600" b="1" dirty="0">
                  <a:latin typeface="Arial" panose="020B0604020202020204" pitchFamily="34" charset="0"/>
                  <a:cs typeface="Arial" panose="020B0604020202020204" pitchFamily="34" charset="0"/>
                </a:rPr>
                <a:t>Circle 4</a:t>
              </a:r>
            </a:p>
            <a:p>
              <a:pPr lvl="0" algn="ctr" defTabSz="1466850">
                <a:lnSpc>
                  <a:spcPct val="90000"/>
                </a:lnSpc>
                <a:spcBef>
                  <a:spcPct val="0"/>
                </a:spcBef>
                <a:spcAft>
                  <a:spcPct val="35000"/>
                </a:spcAft>
              </a:pPr>
              <a:r>
                <a:rPr lang="en-US" sz="1600" b="1" dirty="0">
                  <a:latin typeface="Arial" panose="020B0604020202020204" pitchFamily="34" charset="0"/>
                  <a:cs typeface="Arial" panose="020B0604020202020204" pitchFamily="34" charset="0"/>
                </a:rPr>
                <a:t>IH</a:t>
              </a:r>
              <a:endParaRPr lang="en-US" sz="1600" b="1" kern="1200" dirty="0">
                <a:latin typeface="Arial" panose="020B0604020202020204" pitchFamily="34" charset="0"/>
                <a:cs typeface="Arial" panose="020B0604020202020204" pitchFamily="34" charset="0"/>
              </a:endParaRPr>
            </a:p>
          </p:txBody>
        </p:sp>
        <p:grpSp>
          <p:nvGrpSpPr>
            <p:cNvPr id="40" name="Group 39">
              <a:extLst>
                <a:ext uri="{FF2B5EF4-FFF2-40B4-BE49-F238E27FC236}">
                  <a16:creationId xmlns:a16="http://schemas.microsoft.com/office/drawing/2014/main" id="{7D0C18DF-027D-4542-B8CA-7ACCDB1C4F6D}"/>
                </a:ext>
              </a:extLst>
            </p:cNvPr>
            <p:cNvGrpSpPr/>
            <p:nvPr/>
          </p:nvGrpSpPr>
          <p:grpSpPr>
            <a:xfrm>
              <a:off x="3049224" y="4212084"/>
              <a:ext cx="28657" cy="391181"/>
              <a:chOff x="4046416" y="3454635"/>
              <a:chExt cx="33050" cy="451149"/>
            </a:xfrm>
          </p:grpSpPr>
          <p:sp>
            <p:nvSpPr>
              <p:cNvPr id="41" name="Straight Connector 13">
                <a:extLst>
                  <a:ext uri="{FF2B5EF4-FFF2-40B4-BE49-F238E27FC236}">
                    <a16:creationId xmlns:a16="http://schemas.microsoft.com/office/drawing/2014/main" id="{341A10AB-1A21-4546-A5CD-703835741922}"/>
                  </a:ext>
                </a:extLst>
              </p:cNvPr>
              <p:cNvSpPr/>
              <p:nvPr/>
            </p:nvSpPr>
            <p:spPr>
              <a:xfrm rot="5400000">
                <a:off x="3837366" y="3663685"/>
                <a:ext cx="451149" cy="33050"/>
              </a:xfrm>
              <a:custGeom>
                <a:avLst/>
                <a:gdLst/>
                <a:ahLst/>
                <a:cxnLst/>
                <a:rect l="0" t="0" r="0" b="0"/>
                <a:pathLst>
                  <a:path>
                    <a:moveTo>
                      <a:pt x="0" y="16525"/>
                    </a:moveTo>
                    <a:lnTo>
                      <a:pt x="451149" y="16525"/>
                    </a:lnTo>
                  </a:path>
                </a:pathLst>
              </a:custGeom>
              <a:noFill/>
              <a:ln>
                <a:solidFill>
                  <a:srgbClr val="0061A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42" name="Straight Connector 14">
                <a:extLst>
                  <a:ext uri="{FF2B5EF4-FFF2-40B4-BE49-F238E27FC236}">
                    <a16:creationId xmlns:a16="http://schemas.microsoft.com/office/drawing/2014/main" id="{53572797-C194-4BF1-BEAA-F980E89450A3}"/>
                  </a:ext>
                </a:extLst>
              </p:cNvPr>
              <p:cNvSpPr txBox="1"/>
              <p:nvPr/>
            </p:nvSpPr>
            <p:spPr>
              <a:xfrm rot="5400000">
                <a:off x="4051662" y="3668932"/>
                <a:ext cx="22557" cy="225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p:txBody>
          </p:sp>
        </p:grpSp>
        <p:grpSp>
          <p:nvGrpSpPr>
            <p:cNvPr id="43" name="Group 42">
              <a:extLst>
                <a:ext uri="{FF2B5EF4-FFF2-40B4-BE49-F238E27FC236}">
                  <a16:creationId xmlns:a16="http://schemas.microsoft.com/office/drawing/2014/main" id="{A0EB0EE1-2F6A-47C0-8A48-98F71902E55C}"/>
                </a:ext>
              </a:extLst>
            </p:cNvPr>
            <p:cNvGrpSpPr/>
            <p:nvPr/>
          </p:nvGrpSpPr>
          <p:grpSpPr>
            <a:xfrm>
              <a:off x="2416706" y="4603266"/>
              <a:ext cx="1294639" cy="1293692"/>
              <a:chOff x="3316933" y="3905785"/>
              <a:chExt cx="1493108" cy="1492016"/>
            </a:xfrm>
          </p:grpSpPr>
          <p:sp>
            <p:nvSpPr>
              <p:cNvPr id="44" name="Oval 43">
                <a:extLst>
                  <a:ext uri="{FF2B5EF4-FFF2-40B4-BE49-F238E27FC236}">
                    <a16:creationId xmlns:a16="http://schemas.microsoft.com/office/drawing/2014/main" id="{94D47BD5-8EC7-47B0-A7F9-FF6413B490E2}"/>
                  </a:ext>
                </a:extLst>
              </p:cNvPr>
              <p:cNvSpPr/>
              <p:nvPr/>
            </p:nvSpPr>
            <p:spPr>
              <a:xfrm>
                <a:off x="3316933" y="3905785"/>
                <a:ext cx="1492016" cy="1492016"/>
              </a:xfrm>
              <a:prstGeom prst="ellipse">
                <a:avLst/>
              </a:prstGeom>
              <a:solidFill>
                <a:srgbClr val="0090D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16">
                <a:extLst>
                  <a:ext uri="{FF2B5EF4-FFF2-40B4-BE49-F238E27FC236}">
                    <a16:creationId xmlns:a16="http://schemas.microsoft.com/office/drawing/2014/main" id="{2B5AFC44-FDE8-418F-B474-B62B142AEA46}"/>
                  </a:ext>
                </a:extLst>
              </p:cNvPr>
              <p:cNvSpPr txBox="1"/>
              <p:nvPr/>
            </p:nvSpPr>
            <p:spPr>
              <a:xfrm>
                <a:off x="3334221" y="4089710"/>
                <a:ext cx="1475820" cy="10550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defPPr>
                  <a:defRPr lang="en-US"/>
                </a:defPPr>
                <a:lvl1pPr lvl="0" algn="ctr" defTabSz="1466850">
                  <a:lnSpc>
                    <a:spcPct val="90000"/>
                  </a:lnSpc>
                  <a:spcBef>
                    <a:spcPct val="0"/>
                  </a:spcBef>
                  <a:spcAft>
                    <a:spcPct val="35000"/>
                  </a:spcAft>
                  <a:defRPr sz="1400">
                    <a:latin typeface="Arial" panose="020B0604020202020204" pitchFamily="34" charset="0"/>
                    <a:cs typeface="Arial" panose="020B0604020202020204" pitchFamily="34" charset="0"/>
                  </a:defRPr>
                </a:lvl1pPr>
              </a:lstStyle>
              <a:p>
                <a:pPr>
                  <a:spcAft>
                    <a:spcPts val="300"/>
                  </a:spcAft>
                </a:pPr>
                <a:r>
                  <a:rPr lang="it-IT" dirty="0"/>
                  <a:t>Double</a:t>
                </a:r>
              </a:p>
              <a:p>
                <a:pPr>
                  <a:spcAft>
                    <a:spcPts val="300"/>
                  </a:spcAft>
                </a:pPr>
                <a:r>
                  <a:rPr lang="it-IT" dirty="0"/>
                  <a:t>income in</a:t>
                </a:r>
              </a:p>
              <a:p>
                <a:pPr>
                  <a:spcAft>
                    <a:spcPts val="300"/>
                  </a:spcAft>
                </a:pPr>
                <a:r>
                  <a:rPr lang="it-IT" dirty="0"/>
                  <a:t>USA, Canada,</a:t>
                </a:r>
              </a:p>
              <a:p>
                <a:pPr>
                  <a:spcAft>
                    <a:spcPts val="300"/>
                  </a:spcAft>
                </a:pPr>
                <a:r>
                  <a:rPr lang="it-IT" dirty="0"/>
                  <a:t>and Europe</a:t>
                </a:r>
                <a:endParaRPr lang="en-US" dirty="0"/>
              </a:p>
            </p:txBody>
          </p:sp>
        </p:grpSp>
      </p:grpSp>
      <p:grpSp>
        <p:nvGrpSpPr>
          <p:cNvPr id="58" name="Group 57">
            <a:extLst>
              <a:ext uri="{FF2B5EF4-FFF2-40B4-BE49-F238E27FC236}">
                <a16:creationId xmlns:a16="http://schemas.microsoft.com/office/drawing/2014/main" id="{232C301A-F7C5-405A-951A-F563EDD9EBFD}"/>
              </a:ext>
            </a:extLst>
          </p:cNvPr>
          <p:cNvGrpSpPr/>
          <p:nvPr/>
        </p:nvGrpSpPr>
        <p:grpSpPr>
          <a:xfrm>
            <a:off x="7024556" y="1233518"/>
            <a:ext cx="3426107" cy="4518137"/>
            <a:chOff x="7024556" y="488570"/>
            <a:chExt cx="3426107" cy="4518137"/>
          </a:xfrm>
        </p:grpSpPr>
        <p:grpSp>
          <p:nvGrpSpPr>
            <p:cNvPr id="51" name="Group 50">
              <a:extLst>
                <a:ext uri="{FF2B5EF4-FFF2-40B4-BE49-F238E27FC236}">
                  <a16:creationId xmlns:a16="http://schemas.microsoft.com/office/drawing/2014/main" id="{69A376FE-990C-41F8-A579-D8BC1A6B1852}"/>
                </a:ext>
              </a:extLst>
            </p:cNvPr>
            <p:cNvGrpSpPr/>
            <p:nvPr/>
          </p:nvGrpSpPr>
          <p:grpSpPr>
            <a:xfrm>
              <a:off x="8065211" y="2254627"/>
              <a:ext cx="1310612" cy="1310611"/>
              <a:chOff x="8065211" y="2254627"/>
              <a:chExt cx="1310612" cy="1310611"/>
            </a:xfrm>
          </p:grpSpPr>
          <p:sp>
            <p:nvSpPr>
              <p:cNvPr id="29" name="Oval 28">
                <a:extLst>
                  <a:ext uri="{FF2B5EF4-FFF2-40B4-BE49-F238E27FC236}">
                    <a16:creationId xmlns:a16="http://schemas.microsoft.com/office/drawing/2014/main" id="{4830AC1A-48C1-4DDE-96C7-9B9DAEC70322}"/>
                  </a:ext>
                </a:extLst>
              </p:cNvPr>
              <p:cNvSpPr/>
              <p:nvPr/>
            </p:nvSpPr>
            <p:spPr>
              <a:xfrm>
                <a:off x="8065211" y="2254627"/>
                <a:ext cx="1310612" cy="1310611"/>
              </a:xfrm>
              <a:prstGeom prst="ellipse">
                <a:avLst/>
              </a:prstGeom>
              <a:solidFill>
                <a:srgbClr val="0061A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0" name="Oval 4">
                <a:extLst>
                  <a:ext uri="{FF2B5EF4-FFF2-40B4-BE49-F238E27FC236}">
                    <a16:creationId xmlns:a16="http://schemas.microsoft.com/office/drawing/2014/main" id="{9E9D973D-BBF1-49E2-A8E2-ED02CFD6ADAC}"/>
                  </a:ext>
                </a:extLst>
              </p:cNvPr>
              <p:cNvSpPr txBox="1"/>
              <p:nvPr/>
            </p:nvSpPr>
            <p:spPr>
              <a:xfrm>
                <a:off x="8257146" y="2446562"/>
                <a:ext cx="926742" cy="9267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defPPr>
                  <a:defRPr lang="en-US"/>
                </a:defPPr>
                <a:lvl1pPr lvl="0" algn="ctr" defTabSz="1466850">
                  <a:lnSpc>
                    <a:spcPct val="90000"/>
                  </a:lnSpc>
                  <a:spcBef>
                    <a:spcPct val="0"/>
                  </a:spcBef>
                  <a:spcAft>
                    <a:spcPts val="300"/>
                  </a:spcAft>
                  <a:defRPr sz="1400">
                    <a:latin typeface="Arial" panose="020B0604020202020204" pitchFamily="34" charset="0"/>
                    <a:cs typeface="Arial" panose="020B0604020202020204" pitchFamily="34" charset="0"/>
                  </a:defRPr>
                </a:lvl1pPr>
              </a:lstStyle>
              <a:p>
                <a:r>
                  <a:rPr lang="en-US" sz="1600" b="1" dirty="0"/>
                  <a:t>Circle 4</a:t>
                </a:r>
              </a:p>
              <a:p>
                <a:r>
                  <a:rPr lang="en-US" sz="1600" b="1" dirty="0"/>
                  <a:t>IH</a:t>
                </a:r>
              </a:p>
            </p:txBody>
          </p:sp>
        </p:grpSp>
        <p:grpSp>
          <p:nvGrpSpPr>
            <p:cNvPr id="7" name="Group 6">
              <a:extLst>
                <a:ext uri="{FF2B5EF4-FFF2-40B4-BE49-F238E27FC236}">
                  <a16:creationId xmlns:a16="http://schemas.microsoft.com/office/drawing/2014/main" id="{49FEA19C-A630-4983-B12B-D9B8F62534B5}"/>
                </a:ext>
              </a:extLst>
            </p:cNvPr>
            <p:cNvGrpSpPr/>
            <p:nvPr/>
          </p:nvGrpSpPr>
          <p:grpSpPr>
            <a:xfrm rot="2900238">
              <a:off x="9097121" y="3535206"/>
              <a:ext cx="396297" cy="29032"/>
              <a:chOff x="4808949" y="2692102"/>
              <a:chExt cx="451149" cy="33050"/>
            </a:xfrm>
          </p:grpSpPr>
          <p:sp>
            <p:nvSpPr>
              <p:cNvPr id="23" name="Straight Connector 9">
                <a:extLst>
                  <a:ext uri="{FF2B5EF4-FFF2-40B4-BE49-F238E27FC236}">
                    <a16:creationId xmlns:a16="http://schemas.microsoft.com/office/drawing/2014/main" id="{411A1F94-D044-4506-97FC-FD47B3687735}"/>
                  </a:ext>
                </a:extLst>
              </p:cNvPr>
              <p:cNvSpPr/>
              <p:nvPr/>
            </p:nvSpPr>
            <p:spPr>
              <a:xfrm>
                <a:off x="4808949" y="2692102"/>
                <a:ext cx="451149" cy="33050"/>
              </a:xfrm>
              <a:custGeom>
                <a:avLst/>
                <a:gdLst/>
                <a:ahLst/>
                <a:cxnLst/>
                <a:rect l="0" t="0" r="0" b="0"/>
                <a:pathLst>
                  <a:path>
                    <a:moveTo>
                      <a:pt x="0" y="16525"/>
                    </a:moveTo>
                    <a:lnTo>
                      <a:pt x="451149" y="16525"/>
                    </a:lnTo>
                  </a:path>
                </a:pathLst>
              </a:custGeom>
              <a:noFill/>
              <a:ln>
                <a:solidFill>
                  <a:srgbClr val="0061A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4" name="Straight Connector 10">
                <a:extLst>
                  <a:ext uri="{FF2B5EF4-FFF2-40B4-BE49-F238E27FC236}">
                    <a16:creationId xmlns:a16="http://schemas.microsoft.com/office/drawing/2014/main" id="{835FB366-9EC2-428C-9DD0-10DBDC4ABA86}"/>
                  </a:ext>
                </a:extLst>
              </p:cNvPr>
              <p:cNvSpPr txBox="1"/>
              <p:nvPr/>
            </p:nvSpPr>
            <p:spPr>
              <a:xfrm>
                <a:off x="5023245" y="2697349"/>
                <a:ext cx="22557" cy="225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p:txBody>
          </p:sp>
        </p:grpSp>
        <p:grpSp>
          <p:nvGrpSpPr>
            <p:cNvPr id="52" name="Group 51">
              <a:extLst>
                <a:ext uri="{FF2B5EF4-FFF2-40B4-BE49-F238E27FC236}">
                  <a16:creationId xmlns:a16="http://schemas.microsoft.com/office/drawing/2014/main" id="{5A7EEB7C-27AD-4E33-8945-8233102BD876}"/>
                </a:ext>
              </a:extLst>
            </p:cNvPr>
            <p:cNvGrpSpPr/>
            <p:nvPr/>
          </p:nvGrpSpPr>
          <p:grpSpPr>
            <a:xfrm>
              <a:off x="9140050" y="3680598"/>
              <a:ext cx="1310613" cy="1310611"/>
              <a:chOff x="9772118" y="2254627"/>
              <a:chExt cx="1310613" cy="1310611"/>
            </a:xfrm>
          </p:grpSpPr>
          <p:sp>
            <p:nvSpPr>
              <p:cNvPr id="21" name="Oval 20">
                <a:extLst>
                  <a:ext uri="{FF2B5EF4-FFF2-40B4-BE49-F238E27FC236}">
                    <a16:creationId xmlns:a16="http://schemas.microsoft.com/office/drawing/2014/main" id="{57AE12BE-2235-4F8A-A150-BC042DB84525}"/>
                  </a:ext>
                </a:extLst>
              </p:cNvPr>
              <p:cNvSpPr/>
              <p:nvPr/>
            </p:nvSpPr>
            <p:spPr>
              <a:xfrm>
                <a:off x="9772119" y="2254627"/>
                <a:ext cx="1310612" cy="1310611"/>
              </a:xfrm>
              <a:prstGeom prst="ellipse">
                <a:avLst/>
              </a:prstGeom>
              <a:solidFill>
                <a:srgbClr val="0090D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Oval 12">
                <a:extLst>
                  <a:ext uri="{FF2B5EF4-FFF2-40B4-BE49-F238E27FC236}">
                    <a16:creationId xmlns:a16="http://schemas.microsoft.com/office/drawing/2014/main" id="{3030AFD9-B4D2-44D6-94B1-0B43CC019EEE}"/>
                  </a:ext>
                </a:extLst>
              </p:cNvPr>
              <p:cNvSpPr txBox="1"/>
              <p:nvPr/>
            </p:nvSpPr>
            <p:spPr>
              <a:xfrm>
                <a:off x="9772118" y="2446562"/>
                <a:ext cx="1290796" cy="9267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defPPr>
                  <a:defRPr lang="en-US"/>
                </a:defPPr>
                <a:lvl1pPr lvl="0" algn="ctr" defTabSz="1466850">
                  <a:lnSpc>
                    <a:spcPct val="90000"/>
                  </a:lnSpc>
                  <a:spcBef>
                    <a:spcPct val="0"/>
                  </a:spcBef>
                  <a:spcAft>
                    <a:spcPts val="300"/>
                  </a:spcAft>
                  <a:defRPr sz="1400">
                    <a:latin typeface="Arial" panose="020B0604020202020204" pitchFamily="34" charset="0"/>
                    <a:cs typeface="Arial" panose="020B0604020202020204" pitchFamily="34" charset="0"/>
                  </a:defRPr>
                </a:lvl1pPr>
              </a:lstStyle>
              <a:p>
                <a:r>
                  <a:rPr lang="en-US" dirty="0"/>
                  <a:t>Double</a:t>
                </a:r>
              </a:p>
              <a:p>
                <a:r>
                  <a:rPr lang="en-US" dirty="0"/>
                  <a:t>income in</a:t>
                </a:r>
              </a:p>
              <a:p>
                <a:r>
                  <a:rPr lang="en-US" dirty="0"/>
                  <a:t>USA, Canada,</a:t>
                </a:r>
              </a:p>
              <a:p>
                <a:r>
                  <a:rPr lang="en-US" dirty="0"/>
                  <a:t>and Europe</a:t>
                </a:r>
              </a:p>
            </p:txBody>
          </p:sp>
        </p:grpSp>
        <p:grpSp>
          <p:nvGrpSpPr>
            <p:cNvPr id="9" name="Group 8">
              <a:extLst>
                <a:ext uri="{FF2B5EF4-FFF2-40B4-BE49-F238E27FC236}">
                  <a16:creationId xmlns:a16="http://schemas.microsoft.com/office/drawing/2014/main" id="{09D0AEEF-06A2-42CC-8BFD-0B70887D3C84}"/>
                </a:ext>
              </a:extLst>
            </p:cNvPr>
            <p:cNvGrpSpPr/>
            <p:nvPr/>
          </p:nvGrpSpPr>
          <p:grpSpPr>
            <a:xfrm rot="2186316">
              <a:off x="8162502" y="3367088"/>
              <a:ext cx="29032" cy="396297"/>
              <a:chOff x="4046416" y="3454635"/>
              <a:chExt cx="33050" cy="451149"/>
            </a:xfrm>
          </p:grpSpPr>
          <p:sp>
            <p:nvSpPr>
              <p:cNvPr id="19" name="Straight Connector 13">
                <a:extLst>
                  <a:ext uri="{FF2B5EF4-FFF2-40B4-BE49-F238E27FC236}">
                    <a16:creationId xmlns:a16="http://schemas.microsoft.com/office/drawing/2014/main" id="{357B0611-1985-4AAC-A601-9964795658D1}"/>
                  </a:ext>
                </a:extLst>
              </p:cNvPr>
              <p:cNvSpPr/>
              <p:nvPr/>
            </p:nvSpPr>
            <p:spPr>
              <a:xfrm rot="5400000">
                <a:off x="3837366" y="3663685"/>
                <a:ext cx="451149" cy="33050"/>
              </a:xfrm>
              <a:custGeom>
                <a:avLst/>
                <a:gdLst/>
                <a:ahLst/>
                <a:cxnLst/>
                <a:rect l="0" t="0" r="0" b="0"/>
                <a:pathLst>
                  <a:path>
                    <a:moveTo>
                      <a:pt x="0" y="16525"/>
                    </a:moveTo>
                    <a:lnTo>
                      <a:pt x="451149" y="16525"/>
                    </a:lnTo>
                  </a:path>
                </a:pathLst>
              </a:custGeom>
              <a:noFill/>
              <a:ln>
                <a:solidFill>
                  <a:srgbClr val="0061A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20" name="Straight Connector 14">
                <a:extLst>
                  <a:ext uri="{FF2B5EF4-FFF2-40B4-BE49-F238E27FC236}">
                    <a16:creationId xmlns:a16="http://schemas.microsoft.com/office/drawing/2014/main" id="{3A45A99C-4A14-45F9-BA1D-36EDB7C66C09}"/>
                  </a:ext>
                </a:extLst>
              </p:cNvPr>
              <p:cNvSpPr txBox="1"/>
              <p:nvPr/>
            </p:nvSpPr>
            <p:spPr>
              <a:xfrm rot="5400000">
                <a:off x="4051662" y="3668932"/>
                <a:ext cx="22557" cy="225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p:txBody>
          </p:sp>
        </p:grpSp>
        <p:grpSp>
          <p:nvGrpSpPr>
            <p:cNvPr id="53" name="Group 52">
              <a:extLst>
                <a:ext uri="{FF2B5EF4-FFF2-40B4-BE49-F238E27FC236}">
                  <a16:creationId xmlns:a16="http://schemas.microsoft.com/office/drawing/2014/main" id="{C835141D-D717-4D3A-A049-2D70E85F8B0B}"/>
                </a:ext>
              </a:extLst>
            </p:cNvPr>
            <p:cNvGrpSpPr/>
            <p:nvPr/>
          </p:nvGrpSpPr>
          <p:grpSpPr>
            <a:xfrm>
              <a:off x="7024556" y="3696096"/>
              <a:ext cx="1310612" cy="1310611"/>
              <a:chOff x="8065211" y="3961536"/>
              <a:chExt cx="1310612" cy="1310611"/>
            </a:xfrm>
          </p:grpSpPr>
          <p:sp>
            <p:nvSpPr>
              <p:cNvPr id="17" name="Oval 16">
                <a:extLst>
                  <a:ext uri="{FF2B5EF4-FFF2-40B4-BE49-F238E27FC236}">
                    <a16:creationId xmlns:a16="http://schemas.microsoft.com/office/drawing/2014/main" id="{5CEE0EFE-FFD5-463A-974C-29D53B6D892C}"/>
                  </a:ext>
                </a:extLst>
              </p:cNvPr>
              <p:cNvSpPr/>
              <p:nvPr/>
            </p:nvSpPr>
            <p:spPr>
              <a:xfrm>
                <a:off x="8065211" y="3961536"/>
                <a:ext cx="1310612" cy="1310611"/>
              </a:xfrm>
              <a:prstGeom prst="ellipse">
                <a:avLst/>
              </a:prstGeom>
              <a:solidFill>
                <a:srgbClr val="0090D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Oval 16">
                <a:extLst>
                  <a:ext uri="{FF2B5EF4-FFF2-40B4-BE49-F238E27FC236}">
                    <a16:creationId xmlns:a16="http://schemas.microsoft.com/office/drawing/2014/main" id="{1D55F21F-BF13-4887-97CE-7F222F90F278}"/>
                  </a:ext>
                </a:extLst>
              </p:cNvPr>
              <p:cNvSpPr txBox="1"/>
              <p:nvPr/>
            </p:nvSpPr>
            <p:spPr>
              <a:xfrm>
                <a:off x="8075651" y="4153471"/>
                <a:ext cx="1250615" cy="9267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defPPr>
                  <a:defRPr lang="en-US"/>
                </a:defPPr>
                <a:lvl1pPr lvl="0" algn="ctr" defTabSz="1466850">
                  <a:lnSpc>
                    <a:spcPct val="90000"/>
                  </a:lnSpc>
                  <a:spcBef>
                    <a:spcPct val="0"/>
                  </a:spcBef>
                  <a:spcAft>
                    <a:spcPts val="300"/>
                  </a:spcAft>
                  <a:defRPr sz="1400">
                    <a:latin typeface="Arial" panose="020B0604020202020204" pitchFamily="34" charset="0"/>
                    <a:cs typeface="Arial" panose="020B0604020202020204" pitchFamily="34" charset="0"/>
                  </a:defRPr>
                </a:lvl1pPr>
              </a:lstStyle>
              <a:p>
                <a:r>
                  <a:rPr lang="en-US" dirty="0"/>
                  <a:t>50% extra </a:t>
                </a:r>
              </a:p>
              <a:p>
                <a:r>
                  <a:rPr lang="en-US" dirty="0"/>
                  <a:t>for heart</a:t>
                </a:r>
              </a:p>
              <a:p>
                <a:r>
                  <a:rPr lang="en-US" dirty="0"/>
                  <a:t>attack and</a:t>
                </a:r>
              </a:p>
              <a:p>
                <a:r>
                  <a:rPr lang="en-US" dirty="0"/>
                  <a:t>cancer</a:t>
                </a:r>
              </a:p>
            </p:txBody>
          </p:sp>
        </p:grpSp>
        <p:grpSp>
          <p:nvGrpSpPr>
            <p:cNvPr id="50" name="Group 49">
              <a:extLst>
                <a:ext uri="{FF2B5EF4-FFF2-40B4-BE49-F238E27FC236}">
                  <a16:creationId xmlns:a16="http://schemas.microsoft.com/office/drawing/2014/main" id="{327380B2-999F-4509-A8A4-3C19482FB0C3}"/>
                </a:ext>
              </a:extLst>
            </p:cNvPr>
            <p:cNvGrpSpPr/>
            <p:nvPr/>
          </p:nvGrpSpPr>
          <p:grpSpPr>
            <a:xfrm>
              <a:off x="8089634" y="488570"/>
              <a:ext cx="1310612" cy="1310611"/>
              <a:chOff x="6358302" y="2254627"/>
              <a:chExt cx="1310612" cy="1310611"/>
            </a:xfrm>
          </p:grpSpPr>
          <p:sp>
            <p:nvSpPr>
              <p:cNvPr id="13" name="Oval 12">
                <a:extLst>
                  <a:ext uri="{FF2B5EF4-FFF2-40B4-BE49-F238E27FC236}">
                    <a16:creationId xmlns:a16="http://schemas.microsoft.com/office/drawing/2014/main" id="{5C95FBE4-3217-42A3-B38D-096A8C0E87D1}"/>
                  </a:ext>
                </a:extLst>
              </p:cNvPr>
              <p:cNvSpPr/>
              <p:nvPr/>
            </p:nvSpPr>
            <p:spPr>
              <a:xfrm>
                <a:off x="6358302" y="2254627"/>
                <a:ext cx="1310612" cy="1310611"/>
              </a:xfrm>
              <a:prstGeom prst="ellipse">
                <a:avLst/>
              </a:prstGeom>
              <a:solidFill>
                <a:srgbClr val="0090D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Oval 20">
                <a:extLst>
                  <a:ext uri="{FF2B5EF4-FFF2-40B4-BE49-F238E27FC236}">
                    <a16:creationId xmlns:a16="http://schemas.microsoft.com/office/drawing/2014/main" id="{A270C64B-AEF8-4FF8-9F44-EF21DC29EF35}"/>
                  </a:ext>
                </a:extLst>
              </p:cNvPr>
              <p:cNvSpPr txBox="1"/>
              <p:nvPr/>
            </p:nvSpPr>
            <p:spPr>
              <a:xfrm>
                <a:off x="6550237" y="2446562"/>
                <a:ext cx="926742" cy="9267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955" tIns="20955" rIns="20955" bIns="20955" numCol="1" spcCol="1270" anchor="ctr" anchorCtr="0">
                <a:noAutofit/>
              </a:bodyPr>
              <a:lstStyle>
                <a:defPPr>
                  <a:defRPr lang="en-US"/>
                </a:defPPr>
                <a:lvl1pPr lvl="0" algn="ctr" defTabSz="1466850">
                  <a:lnSpc>
                    <a:spcPct val="90000"/>
                  </a:lnSpc>
                  <a:spcBef>
                    <a:spcPct val="0"/>
                  </a:spcBef>
                  <a:spcAft>
                    <a:spcPct val="35000"/>
                  </a:spcAft>
                  <a:defRPr sz="1600" b="1">
                    <a:latin typeface="Arial" panose="020B0604020202020204" pitchFamily="34" charset="0"/>
                    <a:cs typeface="Arial" panose="020B0604020202020204" pitchFamily="34" charset="0"/>
                  </a:defRPr>
                </a:lvl1pPr>
              </a:lstStyle>
              <a:p>
                <a:r>
                  <a:rPr lang="en-US" b="0" dirty="0"/>
                  <a:t>IH Surgical</a:t>
                </a:r>
              </a:p>
            </p:txBody>
          </p:sp>
        </p:grpSp>
        <p:grpSp>
          <p:nvGrpSpPr>
            <p:cNvPr id="55" name="Group 54">
              <a:extLst>
                <a:ext uri="{FF2B5EF4-FFF2-40B4-BE49-F238E27FC236}">
                  <a16:creationId xmlns:a16="http://schemas.microsoft.com/office/drawing/2014/main" id="{78C5962C-5CC8-43CE-8030-458B92432161}"/>
                </a:ext>
              </a:extLst>
            </p:cNvPr>
            <p:cNvGrpSpPr/>
            <p:nvPr/>
          </p:nvGrpSpPr>
          <p:grpSpPr>
            <a:xfrm>
              <a:off x="8720517" y="1802874"/>
              <a:ext cx="29032" cy="396297"/>
              <a:chOff x="4046416" y="3454635"/>
              <a:chExt cx="33050" cy="451149"/>
            </a:xfrm>
          </p:grpSpPr>
          <p:sp>
            <p:nvSpPr>
              <p:cNvPr id="56" name="Straight Connector 13">
                <a:extLst>
                  <a:ext uri="{FF2B5EF4-FFF2-40B4-BE49-F238E27FC236}">
                    <a16:creationId xmlns:a16="http://schemas.microsoft.com/office/drawing/2014/main" id="{436A382D-73E8-4E2E-9D70-E67D3F84809B}"/>
                  </a:ext>
                </a:extLst>
              </p:cNvPr>
              <p:cNvSpPr/>
              <p:nvPr/>
            </p:nvSpPr>
            <p:spPr>
              <a:xfrm rot="5400000">
                <a:off x="3837366" y="3663685"/>
                <a:ext cx="451149" cy="33050"/>
              </a:xfrm>
              <a:custGeom>
                <a:avLst/>
                <a:gdLst/>
                <a:ahLst/>
                <a:cxnLst/>
                <a:rect l="0" t="0" r="0" b="0"/>
                <a:pathLst>
                  <a:path>
                    <a:moveTo>
                      <a:pt x="0" y="16525"/>
                    </a:moveTo>
                    <a:lnTo>
                      <a:pt x="451149" y="16525"/>
                    </a:lnTo>
                  </a:path>
                </a:pathLst>
              </a:custGeom>
              <a:noFill/>
              <a:ln>
                <a:solidFill>
                  <a:srgbClr val="0061A0"/>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Straight Connector 14">
                <a:extLst>
                  <a:ext uri="{FF2B5EF4-FFF2-40B4-BE49-F238E27FC236}">
                    <a16:creationId xmlns:a16="http://schemas.microsoft.com/office/drawing/2014/main" id="{FFC618F4-2424-4809-97D0-8812148E14E6}"/>
                  </a:ext>
                </a:extLst>
              </p:cNvPr>
              <p:cNvSpPr txBox="1"/>
              <p:nvPr/>
            </p:nvSpPr>
            <p:spPr>
              <a:xfrm rot="5400000">
                <a:off x="4051662" y="3668932"/>
                <a:ext cx="22557" cy="225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p:txBody>
          </p:sp>
        </p:grpSp>
      </p:grpSp>
    </p:spTree>
    <p:extLst>
      <p:ext uri="{BB962C8B-B14F-4D97-AF65-F5344CB8AC3E}">
        <p14:creationId xmlns:p14="http://schemas.microsoft.com/office/powerpoint/2010/main" val="3740304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454896" cy="532151"/>
          </a:xfrm>
        </p:spPr>
        <p:txBody>
          <a:bodyPr vert="horz" lIns="0" tIns="0" rIns="0" bIns="0" rtlCol="0" anchor="t">
            <a:noAutofit/>
          </a:bodyPr>
          <a:lstStyle/>
          <a:p>
            <a:r>
              <a:rPr lang="en-US" dirty="0">
                <a:latin typeface="Georgia Bold" panose="02040802050405020203" pitchFamily="18" charset="0"/>
              </a:rPr>
              <a:t>War Coverage - War AD,PPD,PTD</a:t>
            </a:r>
          </a:p>
        </p:txBody>
      </p:sp>
      <p:grpSp>
        <p:nvGrpSpPr>
          <p:cNvPr id="20" name="Group 19">
            <a:extLst>
              <a:ext uri="{FF2B5EF4-FFF2-40B4-BE49-F238E27FC236}">
                <a16:creationId xmlns:a16="http://schemas.microsoft.com/office/drawing/2014/main" id="{69375EFB-0B9A-4C18-9AFF-AF86B83CBAAB}"/>
              </a:ext>
            </a:extLst>
          </p:cNvPr>
          <p:cNvGrpSpPr/>
          <p:nvPr/>
        </p:nvGrpSpPr>
        <p:grpSpPr>
          <a:xfrm>
            <a:off x="1143570" y="1940785"/>
            <a:ext cx="9901684" cy="3566160"/>
            <a:chOff x="959369" y="1940785"/>
            <a:chExt cx="9901684" cy="3566160"/>
          </a:xfrm>
        </p:grpSpPr>
        <p:sp>
          <p:nvSpPr>
            <p:cNvPr id="6" name="Rectangle 5">
              <a:extLst>
                <a:ext uri="{FF2B5EF4-FFF2-40B4-BE49-F238E27FC236}">
                  <a16:creationId xmlns:a16="http://schemas.microsoft.com/office/drawing/2014/main" id="{ED0AF908-D3BA-49DC-9608-A02AE92FE294}"/>
                </a:ext>
              </a:extLst>
            </p:cNvPr>
            <p:cNvSpPr/>
            <p:nvPr/>
          </p:nvSpPr>
          <p:spPr>
            <a:xfrm>
              <a:off x="6977824" y="2885140"/>
              <a:ext cx="3883229" cy="543860"/>
            </a:xfrm>
            <a:prstGeom prst="rect">
              <a:avLst/>
            </a:prstGeom>
          </p:spPr>
          <p:txBody>
            <a:bodyPr wrap="square" anchor="ctr">
              <a:noAutofit/>
            </a:bodyPr>
            <a:lstStyle/>
            <a:p>
              <a:r>
                <a:rPr lang="en-US" sz="1600" dirty="0">
                  <a:solidFill>
                    <a:srgbClr val="000000"/>
                  </a:solidFill>
                  <a:latin typeface="Arial" panose="020B0604020202020204" pitchFamily="34" charset="0"/>
                  <a:cs typeface="Arial" panose="020B0604020202020204" pitchFamily="34" charset="0"/>
                </a:rPr>
                <a:t>Cannot be offered without Circle 1</a:t>
              </a:r>
            </a:p>
          </p:txBody>
        </p:sp>
        <p:sp>
          <p:nvSpPr>
            <p:cNvPr id="7" name="Rectangle 6">
              <a:extLst>
                <a:ext uri="{FF2B5EF4-FFF2-40B4-BE49-F238E27FC236}">
                  <a16:creationId xmlns:a16="http://schemas.microsoft.com/office/drawing/2014/main" id="{8E233DB0-063F-4CF2-8147-3D7402084DF2}"/>
                </a:ext>
              </a:extLst>
            </p:cNvPr>
            <p:cNvSpPr/>
            <p:nvPr/>
          </p:nvSpPr>
          <p:spPr>
            <a:xfrm>
              <a:off x="959369" y="3451935"/>
              <a:ext cx="4251631" cy="543860"/>
            </a:xfrm>
            <a:prstGeom prst="rect">
              <a:avLst/>
            </a:prstGeom>
          </p:spPr>
          <p:txBody>
            <a:bodyPr wrap="square" anchor="ctr">
              <a:noAutofit/>
            </a:bodyPr>
            <a:lstStyle/>
            <a:p>
              <a:pPr algn="r"/>
              <a:r>
                <a:rPr lang="en-US" sz="1600" dirty="0">
                  <a:solidFill>
                    <a:srgbClr val="000000"/>
                  </a:solidFill>
                  <a:latin typeface="Arial" panose="020B0604020202020204" pitchFamily="34" charset="0"/>
                  <a:cs typeface="Arial" panose="020B0604020202020204" pitchFamily="34" charset="0"/>
                </a:rPr>
                <a:t>Coverage not to exceed Circle 1 coverage</a:t>
              </a:r>
            </a:p>
          </p:txBody>
        </p:sp>
        <p:sp>
          <p:nvSpPr>
            <p:cNvPr id="8" name="Rectangle 7">
              <a:extLst>
                <a:ext uri="{FF2B5EF4-FFF2-40B4-BE49-F238E27FC236}">
                  <a16:creationId xmlns:a16="http://schemas.microsoft.com/office/drawing/2014/main" id="{617730EA-F7E0-446D-8752-2B40B2499E1D}"/>
                </a:ext>
              </a:extLst>
            </p:cNvPr>
            <p:cNvSpPr/>
            <p:nvPr/>
          </p:nvSpPr>
          <p:spPr>
            <a:xfrm>
              <a:off x="1327771" y="2320228"/>
              <a:ext cx="3883229" cy="363268"/>
            </a:xfrm>
            <a:prstGeom prst="rect">
              <a:avLst/>
            </a:prstGeom>
          </p:spPr>
          <p:txBody>
            <a:bodyPr wrap="square" anchor="ctr">
              <a:noAutofit/>
            </a:bodyPr>
            <a:lstStyle/>
            <a:p>
              <a:pPr algn="r"/>
              <a:r>
                <a:rPr lang="en-US" sz="1600" dirty="0">
                  <a:solidFill>
                    <a:srgbClr val="000000"/>
                  </a:solidFill>
                  <a:latin typeface="Arial" panose="020B0604020202020204" pitchFamily="34" charset="0"/>
                  <a:cs typeface="Arial" panose="020B0604020202020204" pitchFamily="34" charset="0"/>
                </a:rPr>
                <a:t>Can be offered on annual basis only</a:t>
              </a:r>
            </a:p>
          </p:txBody>
        </p:sp>
        <p:sp>
          <p:nvSpPr>
            <p:cNvPr id="9" name="Rectangle 8">
              <a:extLst>
                <a:ext uri="{FF2B5EF4-FFF2-40B4-BE49-F238E27FC236}">
                  <a16:creationId xmlns:a16="http://schemas.microsoft.com/office/drawing/2014/main" id="{AD11059F-4441-4C62-ADF0-3018FF14C9A2}"/>
                </a:ext>
              </a:extLst>
            </p:cNvPr>
            <p:cNvSpPr/>
            <p:nvPr/>
          </p:nvSpPr>
          <p:spPr>
            <a:xfrm>
              <a:off x="2953062" y="4621167"/>
              <a:ext cx="2231586" cy="543860"/>
            </a:xfrm>
            <a:prstGeom prst="rect">
              <a:avLst/>
            </a:prstGeom>
          </p:spPr>
          <p:txBody>
            <a:bodyPr wrap="square" anchor="ctr">
              <a:noAutofit/>
            </a:bodyPr>
            <a:lstStyle/>
            <a:p>
              <a:pPr algn="r"/>
              <a:r>
                <a:rPr lang="en-US" sz="1600" dirty="0">
                  <a:solidFill>
                    <a:srgbClr val="000000"/>
                  </a:solidFill>
                  <a:latin typeface="Arial" panose="020B0604020202020204" pitchFamily="34" charset="0"/>
                  <a:cs typeface="Arial" panose="020B0604020202020204" pitchFamily="34" charset="0"/>
                </a:rPr>
                <a:t>Rate is 0.75 / 1000</a:t>
              </a:r>
            </a:p>
          </p:txBody>
        </p:sp>
        <p:sp>
          <p:nvSpPr>
            <p:cNvPr id="10" name="Rectangle 9">
              <a:extLst>
                <a:ext uri="{FF2B5EF4-FFF2-40B4-BE49-F238E27FC236}">
                  <a16:creationId xmlns:a16="http://schemas.microsoft.com/office/drawing/2014/main" id="{8EACE87A-7A0F-4E0E-B21B-B020DAF075F0}"/>
                </a:ext>
              </a:extLst>
            </p:cNvPr>
            <p:cNvSpPr/>
            <p:nvPr/>
          </p:nvSpPr>
          <p:spPr>
            <a:xfrm>
              <a:off x="7031919" y="4077307"/>
              <a:ext cx="3694543" cy="543860"/>
            </a:xfrm>
            <a:prstGeom prst="rect">
              <a:avLst/>
            </a:prstGeom>
          </p:spPr>
          <p:txBody>
            <a:bodyPr wrap="square" anchor="ctr">
              <a:noAutofit/>
            </a:bodyPr>
            <a:lstStyle/>
            <a:p>
              <a:r>
                <a:rPr lang="en-US" sz="1600" dirty="0">
                  <a:solidFill>
                    <a:srgbClr val="000000"/>
                  </a:solidFill>
                  <a:latin typeface="Arial" panose="020B0604020202020204" pitchFamily="34" charset="0"/>
                  <a:cs typeface="Arial" panose="020B0604020202020204" pitchFamily="34" charset="0"/>
                </a:rPr>
                <a:t>Maximum coverage under all policies with MetLife is restricted to $ 1 million</a:t>
              </a:r>
            </a:p>
          </p:txBody>
        </p:sp>
        <p:grpSp>
          <p:nvGrpSpPr>
            <p:cNvPr id="19" name="Group 18">
              <a:extLst>
                <a:ext uri="{FF2B5EF4-FFF2-40B4-BE49-F238E27FC236}">
                  <a16:creationId xmlns:a16="http://schemas.microsoft.com/office/drawing/2014/main" id="{4E42EB69-6077-432F-B1CB-E8DDD222A827}"/>
                </a:ext>
              </a:extLst>
            </p:cNvPr>
            <p:cNvGrpSpPr/>
            <p:nvPr/>
          </p:nvGrpSpPr>
          <p:grpSpPr>
            <a:xfrm>
              <a:off x="5211000" y="1940785"/>
              <a:ext cx="1766824" cy="3566160"/>
              <a:chOff x="5211000" y="1940785"/>
              <a:chExt cx="1766824" cy="3566160"/>
            </a:xfrm>
          </p:grpSpPr>
          <p:pic>
            <p:nvPicPr>
              <p:cNvPr id="5" name="Picture 4" descr="A picture containing building, sitting, window, red&#10;&#10;Description automatically generated">
                <a:extLst>
                  <a:ext uri="{FF2B5EF4-FFF2-40B4-BE49-F238E27FC236}">
                    <a16:creationId xmlns:a16="http://schemas.microsoft.com/office/drawing/2014/main" id="{91602CD6-94D9-4288-BF2A-6DC57274443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11000" y="1940785"/>
                <a:ext cx="1766824" cy="3566160"/>
              </a:xfrm>
              <a:prstGeom prst="rect">
                <a:avLst/>
              </a:prstGeom>
            </p:spPr>
          </p:pic>
          <p:pic>
            <p:nvPicPr>
              <p:cNvPr id="12" name="Picture 11" descr="A picture containing fish&#10;&#10;Description automatically generated">
                <a:extLst>
                  <a:ext uri="{FF2B5EF4-FFF2-40B4-BE49-F238E27FC236}">
                    <a16:creationId xmlns:a16="http://schemas.microsoft.com/office/drawing/2014/main" id="{F08464B3-FA09-44A3-B98E-34732892B44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4412" y="2811855"/>
                <a:ext cx="640080" cy="640080"/>
              </a:xfrm>
              <a:prstGeom prst="rect">
                <a:avLst/>
              </a:prstGeom>
            </p:spPr>
          </p:pic>
          <p:pic>
            <p:nvPicPr>
              <p:cNvPr id="13" name="Picture 12" descr="A close up of a logo&#10;&#10;Description automatically generated">
                <a:extLst>
                  <a:ext uri="{FF2B5EF4-FFF2-40B4-BE49-F238E27FC236}">
                    <a16:creationId xmlns:a16="http://schemas.microsoft.com/office/drawing/2014/main" id="{386B4353-549E-41CC-AC96-24CC806C864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094412" y="3981087"/>
                <a:ext cx="640080" cy="640080"/>
              </a:xfrm>
              <a:prstGeom prst="rect">
                <a:avLst/>
              </a:prstGeom>
            </p:spPr>
          </p:pic>
          <p:pic>
            <p:nvPicPr>
              <p:cNvPr id="15" name="Picture 14" descr="A picture containing drawing&#10;&#10;Description automatically generated">
                <a:extLst>
                  <a:ext uri="{FF2B5EF4-FFF2-40B4-BE49-F238E27FC236}">
                    <a16:creationId xmlns:a16="http://schemas.microsoft.com/office/drawing/2014/main" id="{4B997514-FFDF-4E2D-947D-9DD16B19523E}"/>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00052" y="4591961"/>
                <a:ext cx="594360" cy="594360"/>
              </a:xfrm>
              <a:prstGeom prst="rect">
                <a:avLst/>
              </a:prstGeom>
            </p:spPr>
          </p:pic>
          <p:pic>
            <p:nvPicPr>
              <p:cNvPr id="16" name="Picture 15" descr="A picture containing screenshot&#10;&#10;Description automatically generated">
                <a:extLst>
                  <a:ext uri="{FF2B5EF4-FFF2-40B4-BE49-F238E27FC236}">
                    <a16:creationId xmlns:a16="http://schemas.microsoft.com/office/drawing/2014/main" id="{FE90D23E-4BE6-455F-8B75-26A30AD65D2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477192" y="3341007"/>
                <a:ext cx="640080" cy="640080"/>
              </a:xfrm>
              <a:prstGeom prst="rect">
                <a:avLst/>
              </a:prstGeom>
            </p:spPr>
          </p:pic>
          <p:pic>
            <p:nvPicPr>
              <p:cNvPr id="18" name="Picture 17" descr="A picture containing drawing&#10;&#10;Description automatically generated">
                <a:extLst>
                  <a:ext uri="{FF2B5EF4-FFF2-40B4-BE49-F238E27FC236}">
                    <a16:creationId xmlns:a16="http://schemas.microsoft.com/office/drawing/2014/main" id="{4DE57B5D-1947-48BB-8496-7C7C992589CC}"/>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519700" y="2263215"/>
                <a:ext cx="548640" cy="548640"/>
              </a:xfrm>
              <a:prstGeom prst="rect">
                <a:avLst/>
              </a:prstGeom>
            </p:spPr>
          </p:pic>
        </p:grpSp>
      </p:grpSp>
    </p:spTree>
    <p:extLst>
      <p:ext uri="{BB962C8B-B14F-4D97-AF65-F5344CB8AC3E}">
        <p14:creationId xmlns:p14="http://schemas.microsoft.com/office/powerpoint/2010/main" val="32983087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person standing in front of a blue car&#10;&#10;Description automatically generated">
            <a:extLst>
              <a:ext uri="{FF2B5EF4-FFF2-40B4-BE49-F238E27FC236}">
                <a16:creationId xmlns:a16="http://schemas.microsoft.com/office/drawing/2014/main" id="{C33453E2-805E-40BA-8C9B-523FF264572E}"/>
              </a:ext>
            </a:extLst>
          </p:cNvPr>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t="7802" b="7802"/>
          <a:stretch>
            <a:fillRect/>
          </a:stretch>
        </p:blipFill>
        <p:spPr/>
      </p:pic>
      <p:sp>
        <p:nvSpPr>
          <p:cNvPr id="32" name="Title 1">
            <a:extLst>
              <a:ext uri="{FF2B5EF4-FFF2-40B4-BE49-F238E27FC236}">
                <a16:creationId xmlns:a16="http://schemas.microsoft.com/office/drawing/2014/main" id="{51A5B74D-C692-4E7F-88C6-D72F1C407EFE}"/>
              </a:ext>
            </a:extLst>
          </p:cNvPr>
          <p:cNvSpPr txBox="1">
            <a:spLocks/>
          </p:cNvSpPr>
          <p:nvPr/>
        </p:nvSpPr>
        <p:spPr>
          <a:xfrm>
            <a:off x="457200" y="457200"/>
            <a:ext cx="9454896" cy="731520"/>
          </a:xfrm>
          <a:prstGeom prst="rect">
            <a:avLst/>
          </a:prstGeom>
        </p:spPr>
        <p:txBody>
          <a:bodyPr vert="horz" lIns="0" tIns="0" rIns="0" bIns="0" rtlCol="0" anchor="t">
            <a:noAutofit/>
          </a:bodyPr>
          <a:lstStyle>
            <a:lvl1pPr algn="l" defTabSz="914400" rtl="0" eaLnBrk="1" latinLnBrk="0" hangingPunct="1">
              <a:lnSpc>
                <a:spcPct val="90000"/>
              </a:lnSpc>
              <a:spcBef>
                <a:spcPct val="0"/>
              </a:spcBef>
              <a:buNone/>
              <a:defRPr sz="2800" b="1" i="0" kern="1200">
                <a:solidFill>
                  <a:schemeClr val="accent1"/>
                </a:solidFill>
                <a:latin typeface="Georgia" panose="02040502050405020303" pitchFamily="18" charset="0"/>
                <a:ea typeface="Georgia" panose="02040502050405020303" pitchFamily="18" charset="0"/>
                <a:cs typeface="Georgia" panose="02040502050405020303" pitchFamily="18" charset="0"/>
              </a:defRPr>
            </a:lvl1pPr>
          </a:lstStyle>
          <a:p>
            <a:r>
              <a:rPr lang="en-US" dirty="0">
                <a:solidFill>
                  <a:schemeClr val="bg1"/>
                </a:solidFill>
                <a:latin typeface="Georgia Bold" panose="02040802050405020203" pitchFamily="18" charset="0"/>
              </a:rPr>
              <a:t>What is an Accident?</a:t>
            </a:r>
          </a:p>
        </p:txBody>
      </p:sp>
      <p:pic>
        <p:nvPicPr>
          <p:cNvPr id="33" name="Picture 32">
            <a:extLst>
              <a:ext uri="{FF2B5EF4-FFF2-40B4-BE49-F238E27FC236}">
                <a16:creationId xmlns:a16="http://schemas.microsoft.com/office/drawing/2014/main" id="{887582DF-47D2-4891-A57C-5AE36D663331}"/>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 r="778" b="-5722"/>
          <a:stretch/>
        </p:blipFill>
        <p:spPr>
          <a:xfrm>
            <a:off x="273965" y="6215044"/>
            <a:ext cx="1676755" cy="693755"/>
          </a:xfrm>
          <a:prstGeom prst="rect">
            <a:avLst/>
          </a:prstGeom>
        </p:spPr>
      </p:pic>
      <p:sp>
        <p:nvSpPr>
          <p:cNvPr id="34" name="Rectangle 33">
            <a:extLst>
              <a:ext uri="{FF2B5EF4-FFF2-40B4-BE49-F238E27FC236}">
                <a16:creationId xmlns:a16="http://schemas.microsoft.com/office/drawing/2014/main" id="{9FC1688C-3B7E-4582-8C76-1943B49F032D}"/>
              </a:ext>
            </a:extLst>
          </p:cNvPr>
          <p:cNvSpPr/>
          <p:nvPr/>
        </p:nvSpPr>
        <p:spPr>
          <a:xfrm>
            <a:off x="457200" y="1884274"/>
            <a:ext cx="4976446" cy="1223248"/>
          </a:xfrm>
          <a:prstGeom prst="rect">
            <a:avLst/>
          </a:prstGeom>
          <a:solidFill>
            <a:srgbClr val="FFFFFF">
              <a:alpha val="90000"/>
            </a:srgbClr>
          </a:solidFill>
          <a:ln w="57150" cmpd="sng">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91440" rIns="91440" bIns="91440" numCol="1" spcCol="0" rtlCol="0" fromWordArt="0" anchor="ctr" anchorCtr="0" forceAA="0" compatLnSpc="1">
            <a:prstTxWarp prst="textNoShape">
              <a:avLst/>
            </a:prstTxWarp>
            <a:noAutofit/>
          </a:bodyPr>
          <a:lstStyle/>
          <a:p>
            <a:pPr algn="ctr"/>
            <a:r>
              <a:rPr lang="en-US" sz="2000" dirty="0">
                <a:solidFill>
                  <a:schemeClr val="tx1"/>
                </a:solidFill>
                <a:latin typeface="Arial" panose="020B0604020202020204" pitchFamily="34" charset="0"/>
                <a:cs typeface="Arial" panose="020B0604020202020204" pitchFamily="34" charset="0"/>
              </a:rPr>
              <a:t>An accident is an unexpected event causing damage or injury.</a:t>
            </a:r>
          </a:p>
        </p:txBody>
      </p:sp>
    </p:spTree>
    <p:extLst>
      <p:ext uri="{BB962C8B-B14F-4D97-AF65-F5344CB8AC3E}">
        <p14:creationId xmlns:p14="http://schemas.microsoft.com/office/powerpoint/2010/main" val="14922708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p>
            <a:r>
              <a:rPr lang="en-US" dirty="0">
                <a:latin typeface="Georgia Bold" panose="02040802050405020203" pitchFamily="18" charset="0"/>
              </a:rPr>
              <a:t>PTD Sickness</a:t>
            </a:r>
          </a:p>
        </p:txBody>
      </p:sp>
      <p:grpSp>
        <p:nvGrpSpPr>
          <p:cNvPr id="5" name="Group 4">
            <a:extLst>
              <a:ext uri="{FF2B5EF4-FFF2-40B4-BE49-F238E27FC236}">
                <a16:creationId xmlns:a16="http://schemas.microsoft.com/office/drawing/2014/main" id="{8C4F24D0-7FF3-405C-90B8-C09169AD2073}"/>
              </a:ext>
            </a:extLst>
          </p:cNvPr>
          <p:cNvGrpSpPr/>
          <p:nvPr/>
        </p:nvGrpSpPr>
        <p:grpSpPr>
          <a:xfrm>
            <a:off x="1604845" y="1255366"/>
            <a:ext cx="9622788" cy="3200400"/>
            <a:chOff x="1207516" y="1691640"/>
            <a:chExt cx="9622788" cy="3200400"/>
          </a:xfrm>
        </p:grpSpPr>
        <p:sp>
          <p:nvSpPr>
            <p:cNvPr id="6" name="Rectangle 5">
              <a:extLst>
                <a:ext uri="{FF2B5EF4-FFF2-40B4-BE49-F238E27FC236}">
                  <a16:creationId xmlns:a16="http://schemas.microsoft.com/office/drawing/2014/main" id="{D8ECA013-86A5-4308-832D-7869E0BF750B}"/>
                </a:ext>
              </a:extLst>
            </p:cNvPr>
            <p:cNvSpPr/>
            <p:nvPr/>
          </p:nvSpPr>
          <p:spPr>
            <a:xfrm>
              <a:off x="7025507" y="2656795"/>
              <a:ext cx="3804797" cy="543860"/>
            </a:xfrm>
            <a:prstGeom prst="rect">
              <a:avLst/>
            </a:prstGeom>
          </p:spPr>
          <p:txBody>
            <a:bodyPr wrap="square" lIns="0" anchor="ctr">
              <a:noAutofit/>
            </a:bodyPr>
            <a:lstStyle/>
            <a:p>
              <a:r>
                <a:rPr lang="en-US" sz="1600" dirty="0">
                  <a:solidFill>
                    <a:srgbClr val="000000"/>
                  </a:solidFill>
                  <a:latin typeface="Arial" panose="020B0604020202020204" pitchFamily="34" charset="0"/>
                  <a:cs typeface="Arial" panose="020B0604020202020204" pitchFamily="34" charset="0"/>
                </a:rPr>
                <a:t>Not to exceed Circle 1 with a maximum of $ 500,000</a:t>
              </a:r>
            </a:p>
          </p:txBody>
        </p:sp>
        <p:sp>
          <p:nvSpPr>
            <p:cNvPr id="7" name="Rectangle 6">
              <a:extLst>
                <a:ext uri="{FF2B5EF4-FFF2-40B4-BE49-F238E27FC236}">
                  <a16:creationId xmlns:a16="http://schemas.microsoft.com/office/drawing/2014/main" id="{3C0EFED8-3453-4608-91D6-8632812490CD}"/>
                </a:ext>
              </a:extLst>
            </p:cNvPr>
            <p:cNvSpPr/>
            <p:nvPr/>
          </p:nvSpPr>
          <p:spPr>
            <a:xfrm>
              <a:off x="1396202" y="3429000"/>
              <a:ext cx="3694543" cy="543860"/>
            </a:xfrm>
            <a:prstGeom prst="rect">
              <a:avLst/>
            </a:prstGeom>
          </p:spPr>
          <p:txBody>
            <a:bodyPr wrap="square" anchor="ctr">
              <a:noAutofit/>
            </a:bodyPr>
            <a:lstStyle/>
            <a:p>
              <a:pPr algn="r"/>
              <a:r>
                <a:rPr lang="en-US" sz="1600" dirty="0">
                  <a:solidFill>
                    <a:srgbClr val="000000"/>
                  </a:solidFill>
                  <a:latin typeface="Arial" panose="020B0604020202020204" pitchFamily="34" charset="0"/>
                  <a:cs typeface="Arial" panose="020B0604020202020204" pitchFamily="34" charset="0"/>
                </a:rPr>
                <a:t>Up to $ 750,000, including Forever</a:t>
              </a:r>
            </a:p>
          </p:txBody>
        </p:sp>
        <p:sp>
          <p:nvSpPr>
            <p:cNvPr id="8" name="Rectangle 7">
              <a:extLst>
                <a:ext uri="{FF2B5EF4-FFF2-40B4-BE49-F238E27FC236}">
                  <a16:creationId xmlns:a16="http://schemas.microsoft.com/office/drawing/2014/main" id="{BBF638E0-5A4A-45E2-B8F1-1CAFF1CAD644}"/>
                </a:ext>
              </a:extLst>
            </p:cNvPr>
            <p:cNvSpPr/>
            <p:nvPr/>
          </p:nvSpPr>
          <p:spPr>
            <a:xfrm>
              <a:off x="1207516" y="2099519"/>
              <a:ext cx="3883229" cy="363268"/>
            </a:xfrm>
            <a:prstGeom prst="rect">
              <a:avLst/>
            </a:prstGeom>
          </p:spPr>
          <p:txBody>
            <a:bodyPr wrap="square" anchor="ctr">
              <a:noAutofit/>
            </a:bodyPr>
            <a:lstStyle/>
            <a:p>
              <a:pPr algn="r"/>
              <a:r>
                <a:rPr lang="en-US" sz="1600" dirty="0">
                  <a:solidFill>
                    <a:srgbClr val="000000"/>
                  </a:solidFill>
                  <a:latin typeface="Arial" panose="020B0604020202020204" pitchFamily="34" charset="0"/>
                  <a:cs typeface="Arial" panose="020B0604020202020204" pitchFamily="34" charset="0"/>
                </a:rPr>
                <a:t>Rider to Circle 1 (AD, PPD, and PTD)</a:t>
              </a:r>
            </a:p>
          </p:txBody>
        </p:sp>
        <p:sp>
          <p:nvSpPr>
            <p:cNvPr id="9" name="Rectangle 8">
              <a:extLst>
                <a:ext uri="{FF2B5EF4-FFF2-40B4-BE49-F238E27FC236}">
                  <a16:creationId xmlns:a16="http://schemas.microsoft.com/office/drawing/2014/main" id="{0632564B-B06A-4FD1-8A97-1B3DC9E3B9D0}"/>
                </a:ext>
              </a:extLst>
            </p:cNvPr>
            <p:cNvSpPr/>
            <p:nvPr/>
          </p:nvSpPr>
          <p:spPr>
            <a:xfrm>
              <a:off x="7025508" y="3971378"/>
              <a:ext cx="3161143" cy="426453"/>
            </a:xfrm>
            <a:prstGeom prst="rect">
              <a:avLst/>
            </a:prstGeom>
          </p:spPr>
          <p:txBody>
            <a:bodyPr wrap="square" lIns="0" anchor="ctr">
              <a:noAutofit/>
            </a:bodyPr>
            <a:lstStyle/>
            <a:p>
              <a:r>
                <a:rPr lang="en-US" sz="1600" dirty="0">
                  <a:solidFill>
                    <a:srgbClr val="000000"/>
                  </a:solidFill>
                  <a:latin typeface="Arial" panose="020B0604020202020204" pitchFamily="34" charset="0"/>
                  <a:cs typeface="Arial" panose="020B0604020202020204" pitchFamily="34" charset="0"/>
                </a:rPr>
                <a:t>Entry age</a:t>
              </a:r>
            </a:p>
          </p:txBody>
        </p:sp>
        <p:grpSp>
          <p:nvGrpSpPr>
            <p:cNvPr id="10" name="Group 9">
              <a:extLst>
                <a:ext uri="{FF2B5EF4-FFF2-40B4-BE49-F238E27FC236}">
                  <a16:creationId xmlns:a16="http://schemas.microsoft.com/office/drawing/2014/main" id="{FA7B9004-5562-4764-8131-017950238F22}"/>
                </a:ext>
              </a:extLst>
            </p:cNvPr>
            <p:cNvGrpSpPr/>
            <p:nvPr/>
          </p:nvGrpSpPr>
          <p:grpSpPr>
            <a:xfrm>
              <a:off x="5090746" y="1691640"/>
              <a:ext cx="1848858" cy="3200400"/>
              <a:chOff x="5090746" y="1691640"/>
              <a:chExt cx="1848858" cy="3200400"/>
            </a:xfrm>
          </p:grpSpPr>
          <p:pic>
            <p:nvPicPr>
              <p:cNvPr id="11" name="Picture 10" descr="A picture containing building, court, player, woman&#10;&#10;Description automatically generated">
                <a:extLst>
                  <a:ext uri="{FF2B5EF4-FFF2-40B4-BE49-F238E27FC236}">
                    <a16:creationId xmlns:a16="http://schemas.microsoft.com/office/drawing/2014/main" id="{BA94EE49-F1FA-4E76-9C4F-DCF230A7D84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90746" y="1691640"/>
                <a:ext cx="1848858" cy="3200400"/>
              </a:xfrm>
              <a:prstGeom prst="rect">
                <a:avLst/>
              </a:prstGeom>
            </p:spPr>
          </p:pic>
          <p:pic>
            <p:nvPicPr>
              <p:cNvPr id="12" name="Picture 11" descr="A close up of a logo&#10;&#10;Description automatically generated">
                <a:extLst>
                  <a:ext uri="{FF2B5EF4-FFF2-40B4-BE49-F238E27FC236}">
                    <a16:creationId xmlns:a16="http://schemas.microsoft.com/office/drawing/2014/main" id="{363FBAA1-6634-476E-BBB8-6F66217C28C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5179" y="3902891"/>
                <a:ext cx="640080" cy="640080"/>
              </a:xfrm>
              <a:prstGeom prst="rect">
                <a:avLst/>
              </a:prstGeom>
            </p:spPr>
          </p:pic>
          <p:pic>
            <p:nvPicPr>
              <p:cNvPr id="13" name="Picture 12" descr="A picture containing fish&#10;&#10;Description automatically generated">
                <a:extLst>
                  <a:ext uri="{FF2B5EF4-FFF2-40B4-BE49-F238E27FC236}">
                    <a16:creationId xmlns:a16="http://schemas.microsoft.com/office/drawing/2014/main" id="{02D36E89-1B2F-48BE-8A19-0FD77C25C27B}"/>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54332" y="1983993"/>
                <a:ext cx="640080" cy="640080"/>
              </a:xfrm>
              <a:prstGeom prst="rect">
                <a:avLst/>
              </a:prstGeom>
            </p:spPr>
          </p:pic>
          <p:pic>
            <p:nvPicPr>
              <p:cNvPr id="14" name="Picture 13" descr="A close up of a logo&#10;&#10;Description automatically generated">
                <a:extLst>
                  <a:ext uri="{FF2B5EF4-FFF2-40B4-BE49-F238E27FC236}">
                    <a16:creationId xmlns:a16="http://schemas.microsoft.com/office/drawing/2014/main" id="{A58546E3-733E-4CC9-9E31-1891DCB0C3FD}"/>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4123" y="3268980"/>
                <a:ext cx="640080" cy="640080"/>
              </a:xfrm>
              <a:prstGeom prst="rect">
                <a:avLst/>
              </a:prstGeom>
            </p:spPr>
          </p:pic>
          <p:pic>
            <p:nvPicPr>
              <p:cNvPr id="15" name="Picture 14" descr="A close up of a logo&#10;&#10;Description automatically generated">
                <a:extLst>
                  <a:ext uri="{FF2B5EF4-FFF2-40B4-BE49-F238E27FC236}">
                    <a16:creationId xmlns:a16="http://schemas.microsoft.com/office/drawing/2014/main" id="{351522F2-5544-4F5F-9CA9-C90D1F8EFEC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15175" y="2635069"/>
                <a:ext cx="640080" cy="640080"/>
              </a:xfrm>
              <a:prstGeom prst="rect">
                <a:avLst/>
              </a:prstGeom>
            </p:spPr>
          </p:pic>
        </p:grpSp>
      </p:grpSp>
      <p:graphicFrame>
        <p:nvGraphicFramePr>
          <p:cNvPr id="16" name="Table 15">
            <a:extLst>
              <a:ext uri="{FF2B5EF4-FFF2-40B4-BE49-F238E27FC236}">
                <a16:creationId xmlns:a16="http://schemas.microsoft.com/office/drawing/2014/main" id="{66569F78-D877-4460-A686-4E3FEDCB57ED}"/>
              </a:ext>
            </a:extLst>
          </p:cNvPr>
          <p:cNvGraphicFramePr>
            <a:graphicFrameLocks noGrp="1"/>
          </p:cNvGraphicFramePr>
          <p:nvPr>
            <p:extLst>
              <p:ext uri="{D42A27DB-BD31-4B8C-83A1-F6EECF244321}">
                <p14:modId xmlns:p14="http://schemas.microsoft.com/office/powerpoint/2010/main" val="3780141348"/>
              </p:ext>
            </p:extLst>
          </p:nvPr>
        </p:nvGraphicFramePr>
        <p:xfrm>
          <a:off x="7422836" y="4005961"/>
          <a:ext cx="3804797" cy="961767"/>
        </p:xfrm>
        <a:graphic>
          <a:graphicData uri="http://schemas.openxmlformats.org/drawingml/2006/table">
            <a:tbl>
              <a:tblPr firstRow="1" bandRow="1">
                <a:tableStyleId>{2D5ABB26-0587-4C30-8999-92F81FD0307C}</a:tableStyleId>
              </a:tblPr>
              <a:tblGrid>
                <a:gridCol w="1683732">
                  <a:extLst>
                    <a:ext uri="{9D8B030D-6E8A-4147-A177-3AD203B41FA5}">
                      <a16:colId xmlns:a16="http://schemas.microsoft.com/office/drawing/2014/main" val="797446782"/>
                    </a:ext>
                  </a:extLst>
                </a:gridCol>
                <a:gridCol w="2121065">
                  <a:extLst>
                    <a:ext uri="{9D8B030D-6E8A-4147-A177-3AD203B41FA5}">
                      <a16:colId xmlns:a16="http://schemas.microsoft.com/office/drawing/2014/main" val="1376032955"/>
                    </a:ext>
                  </a:extLst>
                </a:gridCol>
              </a:tblGrid>
              <a:tr h="308624">
                <a:tc>
                  <a:txBody>
                    <a:bodyPr/>
                    <a:lstStyle/>
                    <a:p>
                      <a:pPr marL="131763" lvl="1" indent="-130175" algn="ctr">
                        <a:spcBef>
                          <a:spcPct val="50000"/>
                        </a:spcBef>
                      </a:pPr>
                      <a:r>
                        <a:rPr lang="en-US" sz="1400" dirty="0">
                          <a:latin typeface="Arial" panose="020B0604020202020204" pitchFamily="34" charset="0"/>
                          <a:ea typeface="Arial Unicode MS"/>
                          <a:cs typeface="Arial" panose="020B0604020202020204" pitchFamily="34" charset="0"/>
                        </a:rPr>
                        <a:t>18 – 49</a:t>
                      </a:r>
                    </a:p>
                  </a:txBody>
                  <a:tcPr marL="51543" marR="51543" marT="27204" marB="27204" anchor="ctr">
                    <a:lnR w="762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28575">
                      <a:solidFill>
                        <a:srgbClr val="FFFFFF"/>
                      </a:solidFill>
                      <a:prstDash val="solid"/>
                    </a:lnB>
                    <a:solidFill>
                      <a:srgbClr val="F2F2F2"/>
                    </a:solidFill>
                  </a:tcPr>
                </a:tc>
                <a:tc>
                  <a:txBody>
                    <a:bodyPr/>
                    <a:lstStyle/>
                    <a:p>
                      <a:pPr marL="57150" lvl="1" indent="0" algn="ctr">
                        <a:spcBef>
                          <a:spcPct val="25000"/>
                        </a:spcBef>
                        <a:buFont typeface="Arial" panose="020B0604020202020204" pitchFamily="34" charset="0"/>
                        <a:buNone/>
                      </a:pPr>
                      <a:r>
                        <a:rPr lang="en-US" sz="1400" dirty="0">
                          <a:latin typeface="Arial" panose="020B0604020202020204" pitchFamily="34" charset="0"/>
                          <a:cs typeface="Arial" panose="020B0604020202020204" pitchFamily="34" charset="0"/>
                        </a:rPr>
                        <a:t>For up to $ 500,000</a:t>
                      </a:r>
                    </a:p>
                  </a:txBody>
                  <a:tcPr marL="51543" marR="51543" marT="27204" marB="27204" anchor="ctr">
                    <a:lnL w="762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w="28575">
                      <a:solidFill>
                        <a:srgbClr val="FFFFFF"/>
                      </a:solidFill>
                      <a:prstDash val="solid"/>
                    </a:lnB>
                    <a:solidFill>
                      <a:srgbClr val="F2F2F2"/>
                    </a:solidFill>
                  </a:tcPr>
                </a:tc>
                <a:extLst>
                  <a:ext uri="{0D108BD9-81ED-4DB2-BD59-A6C34878D82A}">
                    <a16:rowId xmlns:a16="http://schemas.microsoft.com/office/drawing/2014/main" val="1276529428"/>
                  </a:ext>
                </a:extLst>
              </a:tr>
              <a:tr h="304800">
                <a:tc>
                  <a:txBody>
                    <a:bodyPr/>
                    <a:lstStyle/>
                    <a:p>
                      <a:pPr marL="0" lvl="0" indent="-464893" algn="ctr">
                        <a:spcBef>
                          <a:spcPct val="50000"/>
                        </a:spcBef>
                      </a:pPr>
                      <a:r>
                        <a:rPr lang="en-US" sz="1400" dirty="0">
                          <a:latin typeface="Arial" panose="020B0604020202020204" pitchFamily="34" charset="0"/>
                          <a:ea typeface="Arial Unicode MS"/>
                          <a:cs typeface="Arial" panose="020B0604020202020204" pitchFamily="34" charset="0"/>
                        </a:rPr>
                        <a:t>50 – 59</a:t>
                      </a:r>
                    </a:p>
                  </a:txBody>
                  <a:tcPr marL="51543" marR="51543" marT="27204" marB="27204" anchor="ctr">
                    <a:lnR w="76200">
                      <a:solidFill>
                        <a:srgbClr val="FFFFFF"/>
                      </a:solidFill>
                      <a:prstDash val="solid"/>
                    </a:lnR>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tc>
                  <a:txBody>
                    <a:bodyPr/>
                    <a:lstStyle/>
                    <a:p>
                      <a:pPr marL="57150" lvl="1" indent="0" algn="ctr">
                        <a:spcBef>
                          <a:spcPct val="25000"/>
                        </a:spcBef>
                        <a:buFont typeface="Arial" panose="020B0604020202020204" pitchFamily="34" charset="0"/>
                        <a:buNone/>
                      </a:pPr>
                      <a:r>
                        <a:rPr lang="en-US" sz="1400" dirty="0">
                          <a:latin typeface="Arial" panose="020B0604020202020204" pitchFamily="34" charset="0"/>
                          <a:cs typeface="Arial" panose="020B0604020202020204" pitchFamily="34" charset="0"/>
                        </a:rPr>
                        <a:t>For up to $ 250,000</a:t>
                      </a:r>
                    </a:p>
                  </a:txBody>
                  <a:tcPr marL="51543" marR="51543" marT="27204" marB="27204" anchor="ctr">
                    <a:lnL w="76200">
                      <a:solidFill>
                        <a:srgbClr val="FFFFFF"/>
                      </a:solidFill>
                      <a:prstDash val="solid"/>
                    </a:lnL>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390813510"/>
                  </a:ext>
                </a:extLst>
              </a:tr>
              <a:tr h="348343">
                <a:tc gridSpan="2">
                  <a:txBody>
                    <a:bodyPr/>
                    <a:lstStyle/>
                    <a:p>
                      <a:pPr marL="0" lvl="0" indent="-464893" algn="ctr">
                        <a:spcBef>
                          <a:spcPct val="50000"/>
                        </a:spcBef>
                      </a:pPr>
                      <a:r>
                        <a:rPr lang="en-US" sz="1400" dirty="0">
                          <a:latin typeface="Arial" panose="020B0604020202020204" pitchFamily="34" charset="0"/>
                          <a:cs typeface="Arial" panose="020B0604020202020204" pitchFamily="34" charset="0"/>
                        </a:rPr>
                        <a:t>Benefit expires at the age of 60.</a:t>
                      </a:r>
                    </a:p>
                  </a:txBody>
                  <a:tcPr marL="51543" marR="51543" marT="27204" marB="27204" anchor="ctr">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2F2F2"/>
                    </a:solidFill>
                  </a:tcPr>
                </a:tc>
                <a:tc hMerge="1">
                  <a:txBody>
                    <a:bodyPr/>
                    <a:lstStyle/>
                    <a:p>
                      <a:pPr marL="57150" lvl="1" indent="0" algn="ctr">
                        <a:spcBef>
                          <a:spcPct val="25000"/>
                        </a:spcBef>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marL="51543" marR="51543" marT="27204" marB="27204" anchor="ctr">
                    <a:lnL w="76200" cap="flat" cmpd="sng" algn="ctr">
                      <a:solidFill>
                        <a:srgbClr val="FFFFFF"/>
                      </a:solidFill>
                      <a:prstDash val="solid"/>
                      <a:round/>
                      <a:headEnd type="none" w="med" len="med"/>
                      <a:tailEnd type="none" w="med" len="med"/>
                    </a:lnL>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20035686"/>
                  </a:ext>
                </a:extLst>
              </a:tr>
            </a:tbl>
          </a:graphicData>
        </a:graphic>
      </p:graphicFrame>
      <p:sp>
        <p:nvSpPr>
          <p:cNvPr id="17" name="Rectangle 16">
            <a:extLst>
              <a:ext uri="{FF2B5EF4-FFF2-40B4-BE49-F238E27FC236}">
                <a16:creationId xmlns:a16="http://schemas.microsoft.com/office/drawing/2014/main" id="{ABE90363-6206-447E-9F54-D9FE4E019A45}"/>
              </a:ext>
            </a:extLst>
          </p:cNvPr>
          <p:cNvSpPr/>
          <p:nvPr/>
        </p:nvSpPr>
        <p:spPr>
          <a:xfrm>
            <a:off x="1604845" y="4441263"/>
            <a:ext cx="4807659" cy="543860"/>
          </a:xfrm>
          <a:prstGeom prst="rect">
            <a:avLst/>
          </a:prstGeom>
        </p:spPr>
        <p:txBody>
          <a:bodyPr wrap="square" anchor="ctr">
            <a:noAutofit/>
          </a:bodyPr>
          <a:lstStyle/>
          <a:p>
            <a:pPr algn="r"/>
            <a:r>
              <a:rPr lang="en-US" sz="1600" dirty="0">
                <a:solidFill>
                  <a:srgbClr val="000000"/>
                </a:solidFill>
                <a:latin typeface="Arial" panose="020B0604020202020204" pitchFamily="34" charset="0"/>
                <a:cs typeface="Arial" panose="020B0604020202020204" pitchFamily="34" charset="0"/>
              </a:rPr>
              <a:t>Available on Annual, 3 or 5 years single premium</a:t>
            </a:r>
          </a:p>
        </p:txBody>
      </p:sp>
    </p:spTree>
    <p:extLst>
      <p:ext uri="{BB962C8B-B14F-4D97-AF65-F5344CB8AC3E}">
        <p14:creationId xmlns:p14="http://schemas.microsoft.com/office/powerpoint/2010/main" val="37928612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p>
            <a:r>
              <a:rPr lang="en-US" dirty="0">
                <a:latin typeface="Georgia Bold" panose="02040802050405020203" pitchFamily="18" charset="0"/>
              </a:rPr>
              <a:t>PTD Sickness - Rates</a:t>
            </a:r>
          </a:p>
        </p:txBody>
      </p:sp>
      <p:graphicFrame>
        <p:nvGraphicFramePr>
          <p:cNvPr id="5" name="Table 4">
            <a:extLst>
              <a:ext uri="{FF2B5EF4-FFF2-40B4-BE49-F238E27FC236}">
                <a16:creationId xmlns:a16="http://schemas.microsoft.com/office/drawing/2014/main" id="{54C4C63A-8ECE-4369-9AA8-F7B15FA71E0F}"/>
              </a:ext>
            </a:extLst>
          </p:cNvPr>
          <p:cNvGraphicFramePr>
            <a:graphicFrameLocks noGrp="1"/>
          </p:cNvGraphicFramePr>
          <p:nvPr>
            <p:extLst>
              <p:ext uri="{D42A27DB-BD31-4B8C-83A1-F6EECF244321}">
                <p14:modId xmlns:p14="http://schemas.microsoft.com/office/powerpoint/2010/main" val="2691222727"/>
              </p:ext>
            </p:extLst>
          </p:nvPr>
        </p:nvGraphicFramePr>
        <p:xfrm>
          <a:off x="2935112" y="2090234"/>
          <a:ext cx="6318600" cy="2516760"/>
        </p:xfrm>
        <a:graphic>
          <a:graphicData uri="http://schemas.openxmlformats.org/drawingml/2006/table">
            <a:tbl>
              <a:tblPr firstRow="1" bandRow="1">
                <a:tableStyleId>{2D5ABB26-0587-4C30-8999-92F81FD0307C}</a:tableStyleId>
              </a:tblPr>
              <a:tblGrid>
                <a:gridCol w="1615972">
                  <a:extLst>
                    <a:ext uri="{9D8B030D-6E8A-4147-A177-3AD203B41FA5}">
                      <a16:colId xmlns:a16="http://schemas.microsoft.com/office/drawing/2014/main" val="797446782"/>
                    </a:ext>
                  </a:extLst>
                </a:gridCol>
                <a:gridCol w="2293257">
                  <a:extLst>
                    <a:ext uri="{9D8B030D-6E8A-4147-A177-3AD203B41FA5}">
                      <a16:colId xmlns:a16="http://schemas.microsoft.com/office/drawing/2014/main" val="1376032955"/>
                    </a:ext>
                  </a:extLst>
                </a:gridCol>
                <a:gridCol w="2409371">
                  <a:extLst>
                    <a:ext uri="{9D8B030D-6E8A-4147-A177-3AD203B41FA5}">
                      <a16:colId xmlns:a16="http://schemas.microsoft.com/office/drawing/2014/main" val="1283472202"/>
                    </a:ext>
                  </a:extLst>
                </a:gridCol>
              </a:tblGrid>
              <a:tr h="442232">
                <a:tc rowSpan="2">
                  <a:txBody>
                    <a:bodyPr/>
                    <a:lstStyle/>
                    <a:p>
                      <a:pPr marR="51435" algn="ctr">
                        <a:lnSpc>
                          <a:spcPct val="100000"/>
                        </a:lnSpc>
                        <a:spcBef>
                          <a:spcPts val="5"/>
                        </a:spcBef>
                      </a:pPr>
                      <a:r>
                        <a:rPr lang="en-GB" sz="1800" b="1" dirty="0">
                          <a:solidFill>
                            <a:schemeClr val="bg1"/>
                          </a:solidFill>
                          <a:latin typeface="Arial" panose="020B0604020202020204" pitchFamily="34" charset="0"/>
                          <a:cs typeface="Arial" panose="020B0604020202020204" pitchFamily="34" charset="0"/>
                        </a:rPr>
                        <a:t>Age</a:t>
                      </a:r>
                    </a:p>
                  </a:txBody>
                  <a:tcPr marL="0" marR="0" marT="5079" marB="0" anchor="ctr">
                    <a:lnR w="76200" cap="flat" cmpd="sng" algn="ctr">
                      <a:solidFill>
                        <a:srgbClr val="FFFFFF"/>
                      </a:solidFill>
                      <a:prstDash val="solid"/>
                      <a:round/>
                      <a:headEnd type="none" w="med" len="med"/>
                      <a:tailEnd type="none" w="med" len="med"/>
                    </a:lnR>
                    <a:lnB w="38100" cap="flat" cmpd="sng" algn="ctr">
                      <a:solidFill>
                        <a:srgbClr val="FFFFFF"/>
                      </a:solidFill>
                      <a:prstDash val="solid"/>
                      <a:round/>
                      <a:headEnd type="none" w="med" len="med"/>
                      <a:tailEnd type="none" w="med" len="med"/>
                    </a:lnB>
                    <a:solidFill>
                      <a:srgbClr val="0090DA"/>
                    </a:solidFill>
                  </a:tcPr>
                </a:tc>
                <a:tc gridSpan="2">
                  <a:txBody>
                    <a:bodyPr/>
                    <a:lstStyle/>
                    <a:p>
                      <a:pPr marL="282575" marR="521334" indent="0" algn="ctr">
                        <a:lnSpc>
                          <a:spcPct val="100000"/>
                        </a:lnSpc>
                        <a:buFont typeface="Arial" panose="020B0604020202020204" pitchFamily="34" charset="0"/>
                        <a:buNone/>
                      </a:pPr>
                      <a:r>
                        <a:rPr lang="en-GB" sz="1800" b="1" kern="1200" dirty="0">
                          <a:solidFill>
                            <a:schemeClr val="bg1"/>
                          </a:solidFill>
                          <a:latin typeface="Arial" panose="020B0604020202020204" pitchFamily="34" charset="0"/>
                          <a:ea typeface="+mn-ea"/>
                          <a:cs typeface="Arial" panose="020B0604020202020204" pitchFamily="34" charset="0"/>
                        </a:rPr>
                        <a:t>Rates/1000</a:t>
                      </a:r>
                    </a:p>
                  </a:txBody>
                  <a:tcPr marL="0" marR="0" marT="1693" marB="0" anchor="ctr">
                    <a:lnL w="76200">
                      <a:solidFill>
                        <a:srgbClr val="FFFFFF"/>
                      </a:solidFill>
                      <a:prstDash val="solid"/>
                    </a:lnL>
                    <a:lnB w="38100" cap="flat" cmpd="sng" algn="ctr">
                      <a:solidFill>
                        <a:srgbClr val="FFFFFF"/>
                      </a:solidFill>
                      <a:prstDash val="solid"/>
                      <a:round/>
                      <a:headEnd type="none" w="med" len="med"/>
                      <a:tailEnd type="none" w="med" len="med"/>
                    </a:lnB>
                    <a:solidFill>
                      <a:srgbClr val="0090DA"/>
                    </a:solidFill>
                  </a:tcPr>
                </a:tc>
                <a:tc hMerge="1">
                  <a:txBody>
                    <a:bodyPr/>
                    <a:lstStyle/>
                    <a:p>
                      <a:pPr marL="282575" marR="521334" indent="0" algn="ctr">
                        <a:lnSpc>
                          <a:spcPct val="100000"/>
                        </a:lnSpc>
                        <a:buFont typeface="Arial" panose="020B0604020202020204" pitchFamily="34" charset="0"/>
                        <a:buNone/>
                      </a:pPr>
                      <a:endParaRPr lang="en-GB" sz="1800" b="1" kern="1200" dirty="0">
                        <a:solidFill>
                          <a:schemeClr val="bg1"/>
                        </a:solidFill>
                        <a:latin typeface="Arial" panose="020B0604020202020204" pitchFamily="34" charset="0"/>
                        <a:ea typeface="+mn-ea"/>
                        <a:cs typeface="Arial" panose="020B0604020202020204" pitchFamily="34" charset="0"/>
                      </a:endParaRPr>
                    </a:p>
                  </a:txBody>
                  <a:tcPr marL="0" marR="0" marT="1693" marB="0" anchor="ctr">
                    <a:lnL w="76200">
                      <a:solidFill>
                        <a:srgbClr val="FFFFFF"/>
                      </a:solidFill>
                      <a:prstDash val="solid"/>
                    </a:lnL>
                    <a:lnB w="38100" cap="flat" cmpd="sng" algn="ctr">
                      <a:solidFill>
                        <a:srgbClr val="FFFFFF"/>
                      </a:solidFill>
                      <a:prstDash val="solid"/>
                      <a:round/>
                      <a:headEnd type="none" w="med" len="med"/>
                      <a:tailEnd type="none" w="med" len="med"/>
                    </a:lnB>
                    <a:solidFill>
                      <a:srgbClr val="0090DA"/>
                    </a:solidFill>
                  </a:tcPr>
                </a:tc>
                <a:extLst>
                  <a:ext uri="{0D108BD9-81ED-4DB2-BD59-A6C34878D82A}">
                    <a16:rowId xmlns:a16="http://schemas.microsoft.com/office/drawing/2014/main" val="4160844816"/>
                  </a:ext>
                </a:extLst>
              </a:tr>
              <a:tr h="442232">
                <a:tc vMerge="1">
                  <a:txBody>
                    <a:bodyPr/>
                    <a:lstStyle/>
                    <a:p>
                      <a:pPr marR="51435" algn="ctr">
                        <a:lnSpc>
                          <a:spcPct val="100000"/>
                        </a:lnSpc>
                        <a:spcBef>
                          <a:spcPts val="5"/>
                        </a:spcBef>
                      </a:pPr>
                      <a:endParaRPr lang="en-GB" sz="1800" b="1" dirty="0">
                        <a:solidFill>
                          <a:schemeClr val="bg1"/>
                        </a:solidFill>
                        <a:latin typeface="Arial" panose="020B0604020202020204" pitchFamily="34" charset="0"/>
                        <a:cs typeface="Arial" panose="020B0604020202020204" pitchFamily="34" charset="0"/>
                      </a:endParaRPr>
                    </a:p>
                  </a:txBody>
                  <a:tcPr marL="0" marR="0" marT="5079" marB="0" anchor="ctr">
                    <a:lnR w="762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90DA"/>
                    </a:solidFill>
                  </a:tcPr>
                </a:tc>
                <a:tc>
                  <a:txBody>
                    <a:bodyPr/>
                    <a:lstStyle/>
                    <a:p>
                      <a:pPr marL="282575" marR="521334" indent="0" algn="ctr">
                        <a:lnSpc>
                          <a:spcPct val="100000"/>
                        </a:lnSpc>
                        <a:buFont typeface="Arial" panose="020B0604020202020204" pitchFamily="34" charset="0"/>
                        <a:buNone/>
                      </a:pPr>
                      <a:r>
                        <a:rPr lang="en-GB" sz="1800" b="1" kern="1200" dirty="0">
                          <a:solidFill>
                            <a:schemeClr val="bg1"/>
                          </a:solidFill>
                          <a:latin typeface="Arial" panose="020B0604020202020204" pitchFamily="34" charset="0"/>
                          <a:ea typeface="+mn-ea"/>
                          <a:cs typeface="Arial" panose="020B0604020202020204" pitchFamily="34" charset="0"/>
                        </a:rPr>
                        <a:t>Class A &amp; B</a:t>
                      </a:r>
                    </a:p>
                  </a:txBody>
                  <a:tcPr marL="0" marR="0" marT="1693" marB="0"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90DA"/>
                    </a:solidFill>
                  </a:tcPr>
                </a:tc>
                <a:tc>
                  <a:txBody>
                    <a:bodyPr/>
                    <a:lstStyle/>
                    <a:p>
                      <a:pPr marL="282575" marR="521334" indent="0" algn="ctr">
                        <a:lnSpc>
                          <a:spcPct val="100000"/>
                        </a:lnSpc>
                        <a:buFont typeface="Arial" panose="020B0604020202020204" pitchFamily="34" charset="0"/>
                        <a:buNone/>
                      </a:pPr>
                      <a:r>
                        <a:rPr lang="en-GB" sz="1800" b="1" kern="1200" dirty="0">
                          <a:solidFill>
                            <a:schemeClr val="bg1"/>
                          </a:solidFill>
                          <a:latin typeface="Arial" panose="020B0604020202020204" pitchFamily="34" charset="0"/>
                          <a:ea typeface="+mn-ea"/>
                          <a:cs typeface="Arial" panose="020B0604020202020204" pitchFamily="34" charset="0"/>
                        </a:rPr>
                        <a:t>Class C &amp; D</a:t>
                      </a:r>
                    </a:p>
                  </a:txBody>
                  <a:tcPr marL="0" marR="0" marT="1693" marB="0" anchor="ctr">
                    <a:lnL w="762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0090DA"/>
                    </a:solidFill>
                  </a:tcPr>
                </a:tc>
                <a:extLst>
                  <a:ext uri="{0D108BD9-81ED-4DB2-BD59-A6C34878D82A}">
                    <a16:rowId xmlns:a16="http://schemas.microsoft.com/office/drawing/2014/main" val="1546487270"/>
                  </a:ext>
                </a:extLst>
              </a:tr>
              <a:tr h="857069">
                <a:tc>
                  <a:txBody>
                    <a:bodyPr/>
                    <a:lstStyle/>
                    <a:p>
                      <a:pPr marL="0" marR="0" lvl="0" indent="-464893" algn="ctr" defTabSz="914400" rtl="0" eaLnBrk="1" fontAlgn="auto" latinLnBrk="0" hangingPunct="1">
                        <a:lnSpc>
                          <a:spcPct val="100000"/>
                        </a:lnSpc>
                        <a:spcBef>
                          <a:spcPct val="50000"/>
                        </a:spcBef>
                        <a:spcAft>
                          <a:spcPts val="0"/>
                        </a:spcAft>
                        <a:buClrTx/>
                        <a:buSzTx/>
                        <a:buFontTx/>
                        <a:buNone/>
                        <a:tabLst/>
                        <a:defRPr/>
                      </a:pPr>
                      <a:r>
                        <a:rPr lang="en-US" sz="1600" dirty="0">
                          <a:latin typeface="Arial" panose="020B0604020202020204" pitchFamily="34" charset="0"/>
                          <a:ea typeface="Arial Unicode MS"/>
                          <a:cs typeface="Arial" panose="020B0604020202020204" pitchFamily="34" charset="0"/>
                        </a:rPr>
                        <a:t>18 – 49</a:t>
                      </a:r>
                    </a:p>
                  </a:txBody>
                  <a:tcPr marL="51543" marR="51543" marT="27204" marB="27204" anchor="ctr">
                    <a:lnR w="762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2F2F2"/>
                    </a:solidFill>
                  </a:tcPr>
                </a:tc>
                <a:tc>
                  <a:txBody>
                    <a:bodyPr/>
                    <a:lstStyle/>
                    <a:p>
                      <a:pPr marL="57150" lvl="1" indent="0" algn="ctr">
                        <a:spcBef>
                          <a:spcPct val="25000"/>
                        </a:spcBef>
                        <a:buFont typeface="Arial" panose="020B0604020202020204" pitchFamily="34" charset="0"/>
                        <a:buNone/>
                      </a:pPr>
                      <a:r>
                        <a:rPr lang="en-US" sz="1600" dirty="0">
                          <a:latin typeface="Arial" panose="020B0604020202020204" pitchFamily="34" charset="0"/>
                          <a:cs typeface="Arial" panose="020B0604020202020204" pitchFamily="34" charset="0"/>
                        </a:rPr>
                        <a:t>1.80</a:t>
                      </a:r>
                    </a:p>
                  </a:txBody>
                  <a:tcPr marL="51543" marR="51543" marT="27204" marB="27204"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2F2F2"/>
                    </a:solidFill>
                  </a:tcPr>
                </a:tc>
                <a:tc>
                  <a:txBody>
                    <a:bodyPr/>
                    <a:lstStyle/>
                    <a:p>
                      <a:pPr marL="57150" lvl="1" indent="0" algn="ctr">
                        <a:spcBef>
                          <a:spcPct val="25000"/>
                        </a:spcBef>
                        <a:buFont typeface="Arial" panose="020B0604020202020204" pitchFamily="34" charset="0"/>
                        <a:buNone/>
                      </a:pPr>
                      <a:r>
                        <a:rPr lang="en-US" sz="1600" dirty="0">
                          <a:latin typeface="Arial" panose="020B0604020202020204" pitchFamily="34" charset="0"/>
                          <a:cs typeface="Arial" panose="020B0604020202020204" pitchFamily="34" charset="0"/>
                        </a:rPr>
                        <a:t>2.28</a:t>
                      </a:r>
                    </a:p>
                  </a:txBody>
                  <a:tcPr marL="51543" marR="51543" marT="27204" marB="27204" anchor="ctr">
                    <a:lnL w="762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390813510"/>
                  </a:ext>
                </a:extLst>
              </a:tr>
              <a:tr h="775227">
                <a:tc>
                  <a:txBody>
                    <a:bodyPr/>
                    <a:lstStyle/>
                    <a:p>
                      <a:pPr marL="0" lvl="0" indent="-464893" algn="ctr">
                        <a:spcBef>
                          <a:spcPct val="50000"/>
                        </a:spcBef>
                      </a:pPr>
                      <a:r>
                        <a:rPr lang="en-US" sz="1600" dirty="0">
                          <a:latin typeface="Arial" panose="020B0604020202020204" pitchFamily="34" charset="0"/>
                          <a:ea typeface="Arial Unicode MS"/>
                          <a:cs typeface="Arial" panose="020B0604020202020204" pitchFamily="34" charset="0"/>
                        </a:rPr>
                        <a:t>50 – 59</a:t>
                      </a:r>
                    </a:p>
                  </a:txBody>
                  <a:tcPr marL="51543" marR="51543" marT="27204" marB="27204" anchor="ctr">
                    <a:lnR w="76200" cap="flat" cmpd="sng" algn="ctr">
                      <a:solidFill>
                        <a:srgbClr val="FFFFFF"/>
                      </a:solidFill>
                      <a:prstDash val="solid"/>
                      <a:round/>
                      <a:headEnd type="none" w="med" len="med"/>
                      <a:tailEnd type="none" w="med" len="med"/>
                    </a:lnR>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tc>
                  <a:txBody>
                    <a:bodyPr/>
                    <a:lstStyle/>
                    <a:p>
                      <a:pPr marL="57150" lvl="1" indent="0" algn="ctr">
                        <a:spcBef>
                          <a:spcPct val="25000"/>
                        </a:spcBef>
                        <a:buFont typeface="Arial" panose="020B0604020202020204" pitchFamily="34" charset="0"/>
                        <a:buNone/>
                      </a:pPr>
                      <a:r>
                        <a:rPr lang="en-US" sz="1600" dirty="0">
                          <a:latin typeface="Arial" panose="020B0604020202020204" pitchFamily="34" charset="0"/>
                          <a:cs typeface="Arial" panose="020B0604020202020204" pitchFamily="34" charset="0"/>
                        </a:rPr>
                        <a:t>2.10</a:t>
                      </a:r>
                    </a:p>
                  </a:txBody>
                  <a:tcPr marL="51543" marR="51543" marT="27204" marB="27204" anchor="ctr">
                    <a:lnL w="76200" cap="flat" cmpd="sng" algn="ctr">
                      <a:solidFill>
                        <a:srgbClr val="FFFFFF"/>
                      </a:solidFill>
                      <a:prstDash val="solid"/>
                      <a:round/>
                      <a:headEnd type="none" w="med" len="med"/>
                      <a:tailEnd type="none" w="med" len="med"/>
                    </a:lnL>
                    <a:lnR w="76200" cap="flat" cmpd="sng" algn="ctr">
                      <a:solidFill>
                        <a:srgbClr val="FFFFFF"/>
                      </a:solidFill>
                      <a:prstDash val="solid"/>
                      <a:round/>
                      <a:headEnd type="none" w="med" len="med"/>
                      <a:tailEnd type="none" w="med" len="med"/>
                    </a:lnR>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tc>
                  <a:txBody>
                    <a:bodyPr/>
                    <a:lstStyle/>
                    <a:p>
                      <a:pPr marL="57150" marR="0" lvl="1" indent="0" algn="ctr" defTabSz="914400" rtl="0" eaLnBrk="1" fontAlgn="auto" latinLnBrk="0" hangingPunct="1">
                        <a:lnSpc>
                          <a:spcPct val="100000"/>
                        </a:lnSpc>
                        <a:spcBef>
                          <a:spcPct val="25000"/>
                        </a:spcBef>
                        <a:spcAft>
                          <a:spcPts val="0"/>
                        </a:spcAft>
                        <a:buClrTx/>
                        <a:buSzTx/>
                        <a:buFont typeface="Arial" panose="020B0604020202020204" pitchFamily="34" charset="0"/>
                        <a:buNone/>
                        <a:tabLst/>
                        <a:defRPr/>
                      </a:pPr>
                      <a:r>
                        <a:rPr lang="en-US" sz="1600" dirty="0">
                          <a:latin typeface="Arial" panose="020B0604020202020204" pitchFamily="34" charset="0"/>
                          <a:cs typeface="Arial" panose="020B0604020202020204" pitchFamily="34" charset="0"/>
                        </a:rPr>
                        <a:t>2.64</a:t>
                      </a:r>
                    </a:p>
                  </a:txBody>
                  <a:tcPr marL="51543" marR="51543" marT="27204" marB="27204" anchor="ctr">
                    <a:lnL w="76200" cap="flat" cmpd="sng" algn="ctr">
                      <a:solidFill>
                        <a:srgbClr val="FFFFFF"/>
                      </a:solidFill>
                      <a:prstDash val="solid"/>
                      <a:round/>
                      <a:headEnd type="none" w="med" len="med"/>
                      <a:tailEnd type="none" w="med" len="med"/>
                    </a:lnL>
                    <a:lnT w="28575" cap="flat" cmpd="sng" algn="ctr">
                      <a:solidFill>
                        <a:srgbClr val="FFFFFF"/>
                      </a:solidFill>
                      <a:prstDash val="solid"/>
                      <a:round/>
                      <a:headEnd type="none" w="med" len="med"/>
                      <a:tailEnd type="none" w="med" len="med"/>
                    </a:lnT>
                    <a:lnB w="2857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41500394"/>
                  </a:ext>
                </a:extLst>
              </a:tr>
            </a:tbl>
          </a:graphicData>
        </a:graphic>
      </p:graphicFrame>
    </p:spTree>
    <p:extLst>
      <p:ext uri="{BB962C8B-B14F-4D97-AF65-F5344CB8AC3E}">
        <p14:creationId xmlns:p14="http://schemas.microsoft.com/office/powerpoint/2010/main" val="36527869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p>
            <a:r>
              <a:rPr lang="en-US" dirty="0">
                <a:latin typeface="Georgia Bold" panose="02040802050405020203" pitchFamily="18" charset="0"/>
              </a:rPr>
              <a:t>Repatriation</a:t>
            </a:r>
          </a:p>
        </p:txBody>
      </p:sp>
      <p:grpSp>
        <p:nvGrpSpPr>
          <p:cNvPr id="20" name="Group 19">
            <a:extLst>
              <a:ext uri="{FF2B5EF4-FFF2-40B4-BE49-F238E27FC236}">
                <a16:creationId xmlns:a16="http://schemas.microsoft.com/office/drawing/2014/main" id="{B255F8B4-0A58-4D7B-8EDE-8EA2C846D14C}"/>
              </a:ext>
            </a:extLst>
          </p:cNvPr>
          <p:cNvGrpSpPr/>
          <p:nvPr/>
        </p:nvGrpSpPr>
        <p:grpSpPr>
          <a:xfrm>
            <a:off x="1999653" y="2241978"/>
            <a:ext cx="7910516" cy="2259953"/>
            <a:chOff x="1999653" y="2241978"/>
            <a:chExt cx="7910516" cy="2259953"/>
          </a:xfrm>
        </p:grpSpPr>
        <p:grpSp>
          <p:nvGrpSpPr>
            <p:cNvPr id="18" name="Group 17">
              <a:extLst>
                <a:ext uri="{FF2B5EF4-FFF2-40B4-BE49-F238E27FC236}">
                  <a16:creationId xmlns:a16="http://schemas.microsoft.com/office/drawing/2014/main" id="{B92F43A1-F754-435E-ACB6-E9BD7A94AA26}"/>
                </a:ext>
              </a:extLst>
            </p:cNvPr>
            <p:cNvGrpSpPr/>
            <p:nvPr/>
          </p:nvGrpSpPr>
          <p:grpSpPr>
            <a:xfrm>
              <a:off x="2000305" y="2241978"/>
              <a:ext cx="7909864" cy="1097280"/>
              <a:chOff x="2349937" y="3446664"/>
              <a:chExt cx="7909864" cy="1097280"/>
            </a:xfrm>
          </p:grpSpPr>
          <p:sp>
            <p:nvSpPr>
              <p:cNvPr id="6" name="Rectangle 5">
                <a:extLst>
                  <a:ext uri="{FF2B5EF4-FFF2-40B4-BE49-F238E27FC236}">
                    <a16:creationId xmlns:a16="http://schemas.microsoft.com/office/drawing/2014/main" id="{AD15A2F3-D5FB-4961-BB79-5D1F4528BECA}"/>
                  </a:ext>
                </a:extLst>
              </p:cNvPr>
              <p:cNvSpPr/>
              <p:nvPr/>
            </p:nvSpPr>
            <p:spPr>
              <a:xfrm>
                <a:off x="3160519" y="3456695"/>
                <a:ext cx="6854338" cy="1077218"/>
              </a:xfrm>
              <a:prstGeom prst="rect">
                <a:avLst/>
              </a:prstGeom>
            </p:spPr>
            <p:txBody>
              <a:bodyPr wrap="square">
                <a:spAutoFit/>
              </a:bodyPr>
              <a:lstStyle/>
              <a:p>
                <a:pPr lvl="0">
                  <a:defRPr/>
                </a:pPr>
                <a:r>
                  <a:rPr lang="en-US" sz="1600" kern="0" dirty="0">
                    <a:solidFill>
                      <a:srgbClr val="000000"/>
                    </a:solidFill>
                    <a:latin typeface="Arial" panose="020B0604020202020204" pitchFamily="34" charset="0"/>
                    <a:cs typeface="Arial" panose="020B0604020202020204" pitchFamily="34" charset="0"/>
                  </a:rPr>
                  <a:t>In the event of death of the insured, the company will pay the expenses for returning the body to the person’s place of residence, including but not limited to the cost of embalming, coffin, and transportation of the body, not to exceed the amount payable in the Schedule of Benefits.</a:t>
                </a:r>
                <a:endPar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7" name="Shape 107">
                <a:extLst>
                  <a:ext uri="{FF2B5EF4-FFF2-40B4-BE49-F238E27FC236}">
                    <a16:creationId xmlns:a16="http://schemas.microsoft.com/office/drawing/2014/main" id="{F21C8C02-9FFC-42FA-B76C-F0B2C233F659}"/>
                  </a:ext>
                </a:extLst>
              </p:cNvPr>
              <p:cNvSpPr>
                <a:spLocks noChangeArrowheads="1"/>
              </p:cNvSpPr>
              <p:nvPr/>
            </p:nvSpPr>
            <p:spPr bwMode="auto">
              <a:xfrm rot="5400000">
                <a:off x="9650836" y="3934979"/>
                <a:ext cx="1097280" cy="120650"/>
              </a:xfrm>
              <a:prstGeom prst="rect">
                <a:avLst/>
              </a:prstGeom>
              <a:solidFill>
                <a:srgbClr val="0090DA"/>
              </a:solidFill>
              <a:ln>
                <a:noFill/>
              </a:ln>
            </p:spPr>
            <p:txBody>
              <a:bodyPr lIns="45719" tIns="45719" rIns="45719" bIns="45719" anchor="ctr"/>
              <a:lstStyle>
                <a:lvl1pPr defTabSz="685800" eaLnBrk="0" hangingPunct="0">
                  <a:lnSpc>
                    <a:spcPct val="90000"/>
                  </a:lnSpc>
                  <a:spcBef>
                    <a:spcPts val="600"/>
                  </a:spcBef>
                  <a:defRPr sz="1600">
                    <a:solidFill>
                      <a:schemeClr val="tx1"/>
                    </a:solidFill>
                    <a:latin typeface="Arial" panose="020B0604020202020204" pitchFamily="34" charset="0"/>
                  </a:defRPr>
                </a:lvl1pPr>
                <a:lvl2pPr marL="742950" indent="-285750" defTabSz="685800" eaLnBrk="0" hangingPunct="0">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2pPr>
                <a:lvl3pPr marL="11430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3pPr>
                <a:lvl4pPr marL="16002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4pPr>
                <a:lvl5pPr marL="20574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marL="0" marR="0" lvl="0" indent="0" algn="ctr" defTabSz="6858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cs typeface="Arial" panose="020B0604020202020204" pitchFamily="34" charset="0"/>
                  <a:sym typeface="Arial" panose="020B0604020202020204" pitchFamily="34" charset="0"/>
                </a:endParaRPr>
              </a:p>
            </p:txBody>
          </p:sp>
          <p:pic>
            <p:nvPicPr>
              <p:cNvPr id="12" name="Picture 11" descr="A picture containing object, kit, table, drawing&#10;&#10;Description automatically generated">
                <a:extLst>
                  <a:ext uri="{FF2B5EF4-FFF2-40B4-BE49-F238E27FC236}">
                    <a16:creationId xmlns:a16="http://schemas.microsoft.com/office/drawing/2014/main" id="{8C8B59CD-75DE-4ABC-8734-F3353D3E313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49937" y="3675264"/>
                <a:ext cx="640080" cy="640080"/>
              </a:xfrm>
              <a:prstGeom prst="rect">
                <a:avLst/>
              </a:prstGeom>
            </p:spPr>
          </p:pic>
        </p:grpSp>
        <p:grpSp>
          <p:nvGrpSpPr>
            <p:cNvPr id="16" name="Group 15">
              <a:extLst>
                <a:ext uri="{FF2B5EF4-FFF2-40B4-BE49-F238E27FC236}">
                  <a16:creationId xmlns:a16="http://schemas.microsoft.com/office/drawing/2014/main" id="{A89D5AA7-FDEA-4A1F-93DA-4A602C435E68}"/>
                </a:ext>
              </a:extLst>
            </p:cNvPr>
            <p:cNvGrpSpPr/>
            <p:nvPr/>
          </p:nvGrpSpPr>
          <p:grpSpPr>
            <a:xfrm>
              <a:off x="1999653" y="3861851"/>
              <a:ext cx="7910511" cy="640080"/>
              <a:chOff x="2349285" y="4456938"/>
              <a:chExt cx="7910511" cy="640080"/>
            </a:xfrm>
          </p:grpSpPr>
          <p:sp>
            <p:nvSpPr>
              <p:cNvPr id="9" name="Rectangle 8">
                <a:extLst>
                  <a:ext uri="{FF2B5EF4-FFF2-40B4-BE49-F238E27FC236}">
                    <a16:creationId xmlns:a16="http://schemas.microsoft.com/office/drawing/2014/main" id="{9882C964-61D2-4212-BEB7-E9538EBD45F0}"/>
                  </a:ext>
                </a:extLst>
              </p:cNvPr>
              <p:cNvSpPr/>
              <p:nvPr/>
            </p:nvSpPr>
            <p:spPr>
              <a:xfrm>
                <a:off x="3160519" y="4484591"/>
                <a:ext cx="6854338" cy="584775"/>
              </a:xfrm>
              <a:prstGeom prst="rect">
                <a:avLst/>
              </a:prstGeom>
            </p:spPr>
            <p:txBody>
              <a:bodyPr wrap="square">
                <a:spAutoFit/>
              </a:bodyPr>
              <a:lstStyle/>
              <a:p>
                <a:pPr lvl="0">
                  <a:defRPr/>
                </a:pPr>
                <a:r>
                  <a:rPr lang="en-US" sz="1600" kern="0" dirty="0">
                    <a:solidFill>
                      <a:srgbClr val="000000"/>
                    </a:solidFill>
                    <a:latin typeface="Arial" panose="020B0604020202020204" pitchFamily="34" charset="0"/>
                    <a:cs typeface="Arial" panose="020B0604020202020204" pitchFamily="34" charset="0"/>
                  </a:rPr>
                  <a:t>The benefit does not include transportation expense of anyone accompanying the body.</a:t>
                </a:r>
                <a:endParaRPr kumimoji="0" lang="en-US" sz="1600" b="0" i="0" u="none" strike="noStrike" kern="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p:txBody>
          </p:sp>
          <p:sp>
            <p:nvSpPr>
              <p:cNvPr id="10" name="Shape 107">
                <a:extLst>
                  <a:ext uri="{FF2B5EF4-FFF2-40B4-BE49-F238E27FC236}">
                    <a16:creationId xmlns:a16="http://schemas.microsoft.com/office/drawing/2014/main" id="{FD399EC6-57B7-429F-B04D-3B9455835558}"/>
                  </a:ext>
                </a:extLst>
              </p:cNvPr>
              <p:cNvSpPr>
                <a:spLocks noChangeArrowheads="1"/>
              </p:cNvSpPr>
              <p:nvPr/>
            </p:nvSpPr>
            <p:spPr bwMode="auto">
              <a:xfrm rot="5400000">
                <a:off x="9879431" y="4716653"/>
                <a:ext cx="640080" cy="120650"/>
              </a:xfrm>
              <a:prstGeom prst="rect">
                <a:avLst/>
              </a:prstGeom>
              <a:solidFill>
                <a:srgbClr val="A4CE4E"/>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45719" tIns="45719" rIns="45719" bIns="45719" anchor="ctr"/>
              <a:lstStyle>
                <a:lvl1pPr defTabSz="685800" eaLnBrk="0" hangingPunct="0">
                  <a:lnSpc>
                    <a:spcPct val="90000"/>
                  </a:lnSpc>
                  <a:spcBef>
                    <a:spcPts val="600"/>
                  </a:spcBef>
                  <a:defRPr sz="1600">
                    <a:solidFill>
                      <a:schemeClr val="tx1"/>
                    </a:solidFill>
                    <a:latin typeface="Arial" panose="020B0604020202020204" pitchFamily="34" charset="0"/>
                  </a:defRPr>
                </a:lvl1pPr>
                <a:lvl2pPr marL="742950" indent="-285750" defTabSz="685800" eaLnBrk="0" hangingPunct="0">
                  <a:lnSpc>
                    <a:spcPct val="90000"/>
                  </a:lnSpc>
                  <a:spcBef>
                    <a:spcPts val="500"/>
                  </a:spcBef>
                  <a:buFont typeface="Arial" panose="020B0604020202020204" pitchFamily="34" charset="0"/>
                  <a:buChar char="•"/>
                  <a:defRPr sz="1400">
                    <a:solidFill>
                      <a:schemeClr val="tx1"/>
                    </a:solidFill>
                    <a:latin typeface="Arial" panose="020B0604020202020204" pitchFamily="34" charset="0"/>
                  </a:defRPr>
                </a:lvl2pPr>
                <a:lvl3pPr marL="11430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3pPr>
                <a:lvl4pPr marL="16002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4pPr>
                <a:lvl5pPr marL="2057400" indent="-228600" defTabSz="685800" eaLnBrk="0" hangingPunct="0">
                  <a:lnSpc>
                    <a:spcPct val="90000"/>
                  </a:lnSpc>
                  <a:spcBef>
                    <a:spcPts val="500"/>
                  </a:spcBef>
                  <a:buFont typeface="Arial" panose="020B0604020202020204" pitchFamily="34" charset="0"/>
                  <a:buChar char="-"/>
                  <a:defRPr sz="1200">
                    <a:solidFill>
                      <a:schemeClr val="tx1"/>
                    </a:solidFill>
                    <a:latin typeface="Arial" panose="020B0604020202020204" pitchFamily="34" charset="0"/>
                  </a:defRPr>
                </a:lvl5pPr>
                <a:lvl6pPr marL="25146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6pPr>
                <a:lvl7pPr marL="29718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7pPr>
                <a:lvl8pPr marL="34290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8pPr>
                <a:lvl9pPr marL="3886200" indent="-228600" defTabSz="685800" eaLnBrk="0" fontAlgn="base" hangingPunct="0">
                  <a:lnSpc>
                    <a:spcPct val="90000"/>
                  </a:lnSpc>
                  <a:spcBef>
                    <a:spcPts val="500"/>
                  </a:spcBef>
                  <a:spcAft>
                    <a:spcPct val="0"/>
                  </a:spcAft>
                  <a:buFont typeface="Arial" panose="020B0604020202020204" pitchFamily="34" charset="0"/>
                  <a:buChar char="-"/>
                  <a:defRPr sz="1200">
                    <a:solidFill>
                      <a:schemeClr val="tx1"/>
                    </a:solidFill>
                    <a:latin typeface="Arial" panose="020B0604020202020204" pitchFamily="34" charset="0"/>
                  </a:defRPr>
                </a:lvl9pPr>
              </a:lstStyle>
              <a:p>
                <a:pPr marL="0" marR="0" lvl="0" indent="0" algn="ctr" defTabSz="685800" eaLnBrk="1" fontAlgn="auto" latinLnBrk="0" hangingPunct="1">
                  <a:lnSpc>
                    <a:spcPct val="100000"/>
                  </a:lnSpc>
                  <a:spcBef>
                    <a:spcPct val="0"/>
                  </a:spcBef>
                  <a:spcAft>
                    <a:spcPts val="0"/>
                  </a:spcAft>
                  <a:buClrTx/>
                  <a:buSzTx/>
                  <a:buFontTx/>
                  <a:buNone/>
                  <a:tabLst/>
                  <a:defRPr/>
                </a:pPr>
                <a:endParaRPr kumimoji="0" lang="en-US" altLang="en-US" sz="1200" b="0" i="0" u="none" strike="noStrike" kern="0" cap="none" spc="0" normalizeH="0" baseline="0" noProof="0" dirty="0">
                  <a:ln>
                    <a:noFill/>
                  </a:ln>
                  <a:solidFill>
                    <a:srgbClr val="000000"/>
                  </a:solidFill>
                  <a:effectLst/>
                  <a:uLnTx/>
                  <a:uFillTx/>
                  <a:cs typeface="Arial" panose="020B0604020202020204" pitchFamily="34" charset="0"/>
                  <a:sym typeface="Arial" panose="020B0604020202020204" pitchFamily="34" charset="0"/>
                </a:endParaRPr>
              </a:p>
            </p:txBody>
          </p:sp>
          <p:pic>
            <p:nvPicPr>
              <p:cNvPr id="14" name="Picture 13" descr="A picture containing object, kit, table, drawing&#10;&#10;Description automatically generated">
                <a:extLst>
                  <a:ext uri="{FF2B5EF4-FFF2-40B4-BE49-F238E27FC236}">
                    <a16:creationId xmlns:a16="http://schemas.microsoft.com/office/drawing/2014/main" id="{5CDA72EA-B092-4CBE-91BF-E3267F80C79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2349285" y="4456938"/>
                <a:ext cx="640080" cy="640080"/>
              </a:xfrm>
              <a:prstGeom prst="rect">
                <a:avLst/>
              </a:prstGeom>
            </p:spPr>
          </p:pic>
        </p:grpSp>
      </p:grpSp>
    </p:spTree>
    <p:extLst>
      <p:ext uri="{BB962C8B-B14F-4D97-AF65-F5344CB8AC3E}">
        <p14:creationId xmlns:p14="http://schemas.microsoft.com/office/powerpoint/2010/main" val="411784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p>
            <a:r>
              <a:rPr lang="en-US" dirty="0">
                <a:latin typeface="Georgia Bold" panose="02040802050405020203" pitchFamily="18" charset="0"/>
              </a:rPr>
              <a:t>Repatriation</a:t>
            </a:r>
          </a:p>
        </p:txBody>
      </p:sp>
      <p:grpSp>
        <p:nvGrpSpPr>
          <p:cNvPr id="21" name="Group 20">
            <a:extLst>
              <a:ext uri="{FF2B5EF4-FFF2-40B4-BE49-F238E27FC236}">
                <a16:creationId xmlns:a16="http://schemas.microsoft.com/office/drawing/2014/main" id="{F6C74773-665F-49E9-B364-E6B787BDA7F4}"/>
              </a:ext>
            </a:extLst>
          </p:cNvPr>
          <p:cNvGrpSpPr/>
          <p:nvPr/>
        </p:nvGrpSpPr>
        <p:grpSpPr>
          <a:xfrm>
            <a:off x="1604845" y="1210396"/>
            <a:ext cx="8979135" cy="3200400"/>
            <a:chOff x="1207516" y="1691640"/>
            <a:chExt cx="8979135" cy="3200400"/>
          </a:xfrm>
        </p:grpSpPr>
        <p:sp>
          <p:nvSpPr>
            <p:cNvPr id="7" name="Rectangle 6">
              <a:extLst>
                <a:ext uri="{FF2B5EF4-FFF2-40B4-BE49-F238E27FC236}">
                  <a16:creationId xmlns:a16="http://schemas.microsoft.com/office/drawing/2014/main" id="{AE7E1DBC-CB63-47AE-9AC0-5A1DCA0E702C}"/>
                </a:ext>
              </a:extLst>
            </p:cNvPr>
            <p:cNvSpPr/>
            <p:nvPr/>
          </p:nvSpPr>
          <p:spPr>
            <a:xfrm>
              <a:off x="7025507" y="2656795"/>
              <a:ext cx="3161143" cy="543860"/>
            </a:xfrm>
            <a:prstGeom prst="rect">
              <a:avLst/>
            </a:prstGeom>
          </p:spPr>
          <p:txBody>
            <a:bodyPr wrap="square" lIns="0" anchor="ctr">
              <a:noAutofit/>
            </a:bodyPr>
            <a:lstStyle/>
            <a:p>
              <a:r>
                <a:rPr lang="en-US" sz="1600" dirty="0">
                  <a:solidFill>
                    <a:srgbClr val="000000"/>
                  </a:solidFill>
                  <a:latin typeface="Arial" panose="020B0604020202020204" pitchFamily="34" charset="0"/>
                  <a:cs typeface="Arial" panose="020B0604020202020204" pitchFamily="34" charset="0"/>
                </a:rPr>
                <a:t>Minimum Coverage $ 1,000</a:t>
              </a:r>
            </a:p>
          </p:txBody>
        </p:sp>
        <p:sp>
          <p:nvSpPr>
            <p:cNvPr id="8" name="Rectangle 7">
              <a:extLst>
                <a:ext uri="{FF2B5EF4-FFF2-40B4-BE49-F238E27FC236}">
                  <a16:creationId xmlns:a16="http://schemas.microsoft.com/office/drawing/2014/main" id="{A6F2F904-E150-4AF7-9C6D-B755F79B335C}"/>
                </a:ext>
              </a:extLst>
            </p:cNvPr>
            <p:cNvSpPr/>
            <p:nvPr/>
          </p:nvSpPr>
          <p:spPr>
            <a:xfrm>
              <a:off x="1396202" y="3429000"/>
              <a:ext cx="3694543" cy="543860"/>
            </a:xfrm>
            <a:prstGeom prst="rect">
              <a:avLst/>
            </a:prstGeom>
          </p:spPr>
          <p:txBody>
            <a:bodyPr wrap="square" anchor="ctr">
              <a:noAutofit/>
            </a:bodyPr>
            <a:lstStyle/>
            <a:p>
              <a:pPr algn="r"/>
              <a:r>
                <a:rPr lang="en-US" sz="1600" dirty="0">
                  <a:solidFill>
                    <a:srgbClr val="000000"/>
                  </a:solidFill>
                  <a:latin typeface="Arial" panose="020B0604020202020204" pitchFamily="34" charset="0"/>
                  <a:cs typeface="Arial" panose="020B0604020202020204" pitchFamily="34" charset="0"/>
                </a:rPr>
                <a:t>Maximum coverage 20% of Circle 1 up to $ 15,000</a:t>
              </a:r>
            </a:p>
          </p:txBody>
        </p:sp>
        <p:sp>
          <p:nvSpPr>
            <p:cNvPr id="9" name="Rectangle 8">
              <a:extLst>
                <a:ext uri="{FF2B5EF4-FFF2-40B4-BE49-F238E27FC236}">
                  <a16:creationId xmlns:a16="http://schemas.microsoft.com/office/drawing/2014/main" id="{2A82BD6E-25E4-4157-A5C2-F14954A4CF5E}"/>
                </a:ext>
              </a:extLst>
            </p:cNvPr>
            <p:cNvSpPr/>
            <p:nvPr/>
          </p:nvSpPr>
          <p:spPr>
            <a:xfrm>
              <a:off x="1207516" y="2099519"/>
              <a:ext cx="3883229" cy="363268"/>
            </a:xfrm>
            <a:prstGeom prst="rect">
              <a:avLst/>
            </a:prstGeom>
          </p:spPr>
          <p:txBody>
            <a:bodyPr wrap="square" anchor="ctr">
              <a:noAutofit/>
            </a:bodyPr>
            <a:lstStyle/>
            <a:p>
              <a:pPr algn="r"/>
              <a:r>
                <a:rPr lang="en-US" sz="1600" dirty="0">
                  <a:solidFill>
                    <a:srgbClr val="000000"/>
                  </a:solidFill>
                  <a:latin typeface="Arial" panose="020B0604020202020204" pitchFamily="34" charset="0"/>
                  <a:cs typeface="Arial" panose="020B0604020202020204" pitchFamily="34" charset="0"/>
                </a:rPr>
                <a:t>Can be sold as a rider to Circle 1</a:t>
              </a:r>
            </a:p>
          </p:txBody>
        </p:sp>
        <p:sp>
          <p:nvSpPr>
            <p:cNvPr id="10" name="Rectangle 9">
              <a:extLst>
                <a:ext uri="{FF2B5EF4-FFF2-40B4-BE49-F238E27FC236}">
                  <a16:creationId xmlns:a16="http://schemas.microsoft.com/office/drawing/2014/main" id="{4C73696E-959A-49C8-89C7-005C7DF098B5}"/>
                </a:ext>
              </a:extLst>
            </p:cNvPr>
            <p:cNvSpPr/>
            <p:nvPr/>
          </p:nvSpPr>
          <p:spPr>
            <a:xfrm>
              <a:off x="7025508" y="3971378"/>
              <a:ext cx="3161143" cy="426453"/>
            </a:xfrm>
            <a:prstGeom prst="rect">
              <a:avLst/>
            </a:prstGeom>
          </p:spPr>
          <p:txBody>
            <a:bodyPr wrap="square" lIns="0" anchor="ctr">
              <a:noAutofit/>
            </a:bodyPr>
            <a:lstStyle/>
            <a:p>
              <a:r>
                <a:rPr lang="en-US" sz="1600" dirty="0">
                  <a:solidFill>
                    <a:srgbClr val="000000"/>
                  </a:solidFill>
                  <a:latin typeface="Arial" panose="020B0604020202020204" pitchFamily="34" charset="0"/>
                  <a:cs typeface="Arial" panose="020B0604020202020204" pitchFamily="34" charset="0"/>
                </a:rPr>
                <a:t>Premium for $ 1000</a:t>
              </a:r>
            </a:p>
          </p:txBody>
        </p:sp>
        <p:grpSp>
          <p:nvGrpSpPr>
            <p:cNvPr id="20" name="Group 19">
              <a:extLst>
                <a:ext uri="{FF2B5EF4-FFF2-40B4-BE49-F238E27FC236}">
                  <a16:creationId xmlns:a16="http://schemas.microsoft.com/office/drawing/2014/main" id="{7CC9A27B-C425-4353-90A0-1E53697591CB}"/>
                </a:ext>
              </a:extLst>
            </p:cNvPr>
            <p:cNvGrpSpPr/>
            <p:nvPr/>
          </p:nvGrpSpPr>
          <p:grpSpPr>
            <a:xfrm>
              <a:off x="5090746" y="1691640"/>
              <a:ext cx="1848858" cy="3200400"/>
              <a:chOff x="5090746" y="1691640"/>
              <a:chExt cx="1848858" cy="3200400"/>
            </a:xfrm>
          </p:grpSpPr>
          <p:pic>
            <p:nvPicPr>
              <p:cNvPr id="6" name="Picture 5" descr="A picture containing building, court, player, woman&#10;&#10;Description automatically generated">
                <a:extLst>
                  <a:ext uri="{FF2B5EF4-FFF2-40B4-BE49-F238E27FC236}">
                    <a16:creationId xmlns:a16="http://schemas.microsoft.com/office/drawing/2014/main" id="{00CCEAAD-285C-4E46-805D-E7E2B861A763}"/>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90746" y="1691640"/>
                <a:ext cx="1848858" cy="3200400"/>
              </a:xfrm>
              <a:prstGeom prst="rect">
                <a:avLst/>
              </a:prstGeom>
            </p:spPr>
          </p:pic>
          <p:pic>
            <p:nvPicPr>
              <p:cNvPr id="11" name="Picture 10" descr="A close up of a logo&#10;&#10;Description automatically generated">
                <a:extLst>
                  <a:ext uri="{FF2B5EF4-FFF2-40B4-BE49-F238E27FC236}">
                    <a16:creationId xmlns:a16="http://schemas.microsoft.com/office/drawing/2014/main" id="{BACEC849-F95C-44F5-A3BE-0BE7C784B84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15179" y="3902891"/>
                <a:ext cx="640080" cy="640080"/>
              </a:xfrm>
              <a:prstGeom prst="rect">
                <a:avLst/>
              </a:prstGeom>
            </p:spPr>
          </p:pic>
          <p:pic>
            <p:nvPicPr>
              <p:cNvPr id="13" name="Picture 12" descr="A picture containing fish&#10;&#10;Description automatically generated">
                <a:extLst>
                  <a:ext uri="{FF2B5EF4-FFF2-40B4-BE49-F238E27FC236}">
                    <a16:creationId xmlns:a16="http://schemas.microsoft.com/office/drawing/2014/main" id="{FC7DBBCA-8BA7-4273-BBFB-1A5E74F45354}"/>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54332" y="1983993"/>
                <a:ext cx="640080" cy="640080"/>
              </a:xfrm>
              <a:prstGeom prst="rect">
                <a:avLst/>
              </a:prstGeom>
            </p:spPr>
          </p:pic>
          <p:pic>
            <p:nvPicPr>
              <p:cNvPr id="17" name="Picture 16" descr="A close up of a logo&#10;&#10;Description automatically generated">
                <a:extLst>
                  <a:ext uri="{FF2B5EF4-FFF2-40B4-BE49-F238E27FC236}">
                    <a16:creationId xmlns:a16="http://schemas.microsoft.com/office/drawing/2014/main" id="{3AB373B8-87BC-4D9C-B574-5C176211598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404123" y="3268980"/>
                <a:ext cx="640080" cy="640080"/>
              </a:xfrm>
              <a:prstGeom prst="rect">
                <a:avLst/>
              </a:prstGeom>
            </p:spPr>
          </p:pic>
          <p:pic>
            <p:nvPicPr>
              <p:cNvPr id="19" name="Picture 18" descr="A close up of a logo&#10;&#10;Description automatically generated">
                <a:extLst>
                  <a:ext uri="{FF2B5EF4-FFF2-40B4-BE49-F238E27FC236}">
                    <a16:creationId xmlns:a16="http://schemas.microsoft.com/office/drawing/2014/main" id="{11865411-876C-434B-A700-B590CDBDA2AC}"/>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015175" y="2635069"/>
                <a:ext cx="640080" cy="640080"/>
              </a:xfrm>
              <a:prstGeom prst="rect">
                <a:avLst/>
              </a:prstGeom>
            </p:spPr>
          </p:pic>
        </p:grpSp>
      </p:grpSp>
      <p:graphicFrame>
        <p:nvGraphicFramePr>
          <p:cNvPr id="22" name="Table 21">
            <a:extLst>
              <a:ext uri="{FF2B5EF4-FFF2-40B4-BE49-F238E27FC236}">
                <a16:creationId xmlns:a16="http://schemas.microsoft.com/office/drawing/2014/main" id="{5E39F5F7-8ECD-4FD1-AEEC-3D509A5A5673}"/>
              </a:ext>
            </a:extLst>
          </p:cNvPr>
          <p:cNvGraphicFramePr>
            <a:graphicFrameLocks noGrp="1"/>
          </p:cNvGraphicFramePr>
          <p:nvPr>
            <p:extLst>
              <p:ext uri="{D42A27DB-BD31-4B8C-83A1-F6EECF244321}">
                <p14:modId xmlns:p14="http://schemas.microsoft.com/office/powerpoint/2010/main" val="516234550"/>
              </p:ext>
            </p:extLst>
          </p:nvPr>
        </p:nvGraphicFramePr>
        <p:xfrm>
          <a:off x="7422836" y="3960991"/>
          <a:ext cx="3033560" cy="2326110"/>
        </p:xfrm>
        <a:graphic>
          <a:graphicData uri="http://schemas.openxmlformats.org/drawingml/2006/table">
            <a:tbl>
              <a:tblPr firstRow="1" bandRow="1">
                <a:tableStyleId>{2D5ABB26-0587-4C30-8999-92F81FD0307C}</a:tableStyleId>
              </a:tblPr>
              <a:tblGrid>
                <a:gridCol w="1683732">
                  <a:extLst>
                    <a:ext uri="{9D8B030D-6E8A-4147-A177-3AD203B41FA5}">
                      <a16:colId xmlns:a16="http://schemas.microsoft.com/office/drawing/2014/main" val="797446782"/>
                    </a:ext>
                  </a:extLst>
                </a:gridCol>
                <a:gridCol w="1349828">
                  <a:extLst>
                    <a:ext uri="{9D8B030D-6E8A-4147-A177-3AD203B41FA5}">
                      <a16:colId xmlns:a16="http://schemas.microsoft.com/office/drawing/2014/main" val="1376032955"/>
                    </a:ext>
                  </a:extLst>
                </a:gridCol>
              </a:tblGrid>
              <a:tr h="308624">
                <a:tc>
                  <a:txBody>
                    <a:bodyPr/>
                    <a:lstStyle/>
                    <a:p>
                      <a:pPr marL="131763" lvl="1" indent="-130175" algn="ctr">
                        <a:spcBef>
                          <a:spcPct val="50000"/>
                        </a:spcBef>
                      </a:pPr>
                      <a:r>
                        <a:rPr lang="en-US" sz="1400" dirty="0">
                          <a:latin typeface="Arial" panose="020B0604020202020204" pitchFamily="34" charset="0"/>
                          <a:ea typeface="Arial Unicode MS"/>
                          <a:cs typeface="Arial" panose="020B0604020202020204" pitchFamily="34" charset="0"/>
                        </a:rPr>
                        <a:t>Less than age 34</a:t>
                      </a:r>
                    </a:p>
                  </a:txBody>
                  <a:tcPr marL="51543" marR="51543" marT="27204" marB="27204" anchor="ctr">
                    <a:lnR w="762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28575">
                      <a:solidFill>
                        <a:srgbClr val="FFFFFF"/>
                      </a:solidFill>
                      <a:prstDash val="solid"/>
                    </a:lnB>
                    <a:solidFill>
                      <a:srgbClr val="F2F2F2"/>
                    </a:solidFill>
                  </a:tcPr>
                </a:tc>
                <a:tc>
                  <a:txBody>
                    <a:bodyPr/>
                    <a:lstStyle/>
                    <a:p>
                      <a:pPr marL="57150" lvl="1" indent="0" algn="ctr">
                        <a:spcBef>
                          <a:spcPct val="25000"/>
                        </a:spcBef>
                        <a:buFont typeface="Arial" panose="020B0604020202020204" pitchFamily="34" charset="0"/>
                        <a:buNone/>
                      </a:pPr>
                      <a:r>
                        <a:rPr lang="en-US" sz="1400" dirty="0">
                          <a:latin typeface="Arial" panose="020B0604020202020204" pitchFamily="34" charset="0"/>
                          <a:cs typeface="Arial" panose="020B0604020202020204" pitchFamily="34" charset="0"/>
                        </a:rPr>
                        <a:t>$ 3.96</a:t>
                      </a:r>
                    </a:p>
                  </a:txBody>
                  <a:tcPr marL="51543" marR="51543" marT="27204" marB="27204" anchor="ctr">
                    <a:lnL w="76200" cap="flat" cmpd="sng" algn="ctr">
                      <a:solidFill>
                        <a:srgbClr val="FFFFFF"/>
                      </a:solidFill>
                      <a:prstDash val="solid"/>
                      <a:round/>
                      <a:headEnd type="none" w="med" len="med"/>
                      <a:tailEnd type="none" w="med" len="med"/>
                    </a:lnL>
                    <a:lnT w="38100" cap="flat" cmpd="sng" algn="ctr">
                      <a:solidFill>
                        <a:srgbClr val="FFFFFF"/>
                      </a:solidFill>
                      <a:prstDash val="solid"/>
                      <a:round/>
                      <a:headEnd type="none" w="med" len="med"/>
                      <a:tailEnd type="none" w="med" len="med"/>
                    </a:lnT>
                    <a:lnB w="28575">
                      <a:solidFill>
                        <a:srgbClr val="FFFFFF"/>
                      </a:solidFill>
                      <a:prstDash val="solid"/>
                    </a:lnB>
                    <a:solidFill>
                      <a:srgbClr val="F2F2F2"/>
                    </a:solidFill>
                  </a:tcPr>
                </a:tc>
                <a:extLst>
                  <a:ext uri="{0D108BD9-81ED-4DB2-BD59-A6C34878D82A}">
                    <a16:rowId xmlns:a16="http://schemas.microsoft.com/office/drawing/2014/main" val="1276529428"/>
                  </a:ext>
                </a:extLst>
              </a:tr>
              <a:tr h="304800">
                <a:tc>
                  <a:txBody>
                    <a:bodyPr/>
                    <a:lstStyle/>
                    <a:p>
                      <a:pPr marL="0" lvl="0" indent="-464893" algn="ctr">
                        <a:spcBef>
                          <a:spcPct val="50000"/>
                        </a:spcBef>
                      </a:pPr>
                      <a:r>
                        <a:rPr lang="en-US" sz="1400" dirty="0">
                          <a:latin typeface="Arial" panose="020B0604020202020204" pitchFamily="34" charset="0"/>
                          <a:ea typeface="Arial Unicode MS"/>
                          <a:cs typeface="Arial" panose="020B0604020202020204" pitchFamily="34" charset="0"/>
                        </a:rPr>
                        <a:t>Age 35 - 40</a:t>
                      </a:r>
                    </a:p>
                  </a:txBody>
                  <a:tcPr marL="51543" marR="51543" marT="27204" marB="27204" anchor="ctr">
                    <a:lnR w="76200">
                      <a:solidFill>
                        <a:srgbClr val="FFFFFF"/>
                      </a:solidFill>
                      <a:prstDash val="solid"/>
                    </a:lnR>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tc>
                  <a:txBody>
                    <a:bodyPr/>
                    <a:lstStyle/>
                    <a:p>
                      <a:pPr marL="57150" lvl="1" indent="0" algn="ctr">
                        <a:spcBef>
                          <a:spcPct val="25000"/>
                        </a:spcBef>
                        <a:buFont typeface="Arial" panose="020B0604020202020204" pitchFamily="34" charset="0"/>
                        <a:buNone/>
                      </a:pPr>
                      <a:r>
                        <a:rPr lang="en-US" sz="1400" dirty="0">
                          <a:latin typeface="Arial" panose="020B0604020202020204" pitchFamily="34" charset="0"/>
                          <a:cs typeface="Arial" panose="020B0604020202020204" pitchFamily="34" charset="0"/>
                        </a:rPr>
                        <a:t>$ 5.94</a:t>
                      </a:r>
                    </a:p>
                  </a:txBody>
                  <a:tcPr marL="51543" marR="51543" marT="27204" marB="27204" anchor="ctr">
                    <a:lnL w="76200">
                      <a:solidFill>
                        <a:srgbClr val="FFFFFF"/>
                      </a:solidFill>
                      <a:prstDash val="solid"/>
                    </a:lnL>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390813510"/>
                  </a:ext>
                </a:extLst>
              </a:tr>
              <a:tr h="304800">
                <a:tc>
                  <a:txBody>
                    <a:bodyPr/>
                    <a:lstStyle/>
                    <a:p>
                      <a:pPr marL="0" lvl="0" indent="-464893" algn="ctr">
                        <a:spcBef>
                          <a:spcPct val="50000"/>
                        </a:spcBef>
                      </a:pPr>
                      <a:r>
                        <a:rPr lang="en-US" sz="1400" dirty="0">
                          <a:latin typeface="Arial" panose="020B0604020202020204" pitchFamily="34" charset="0"/>
                          <a:ea typeface="Arial Unicode MS"/>
                          <a:cs typeface="Arial" panose="020B0604020202020204" pitchFamily="34" charset="0"/>
                        </a:rPr>
                        <a:t>Age 41 - 45</a:t>
                      </a:r>
                    </a:p>
                  </a:txBody>
                  <a:tcPr marL="51543" marR="51543" marT="27204" marB="27204" anchor="ctr">
                    <a:lnR w="76200" cap="flat" cmpd="sng" algn="ctr">
                      <a:solidFill>
                        <a:srgbClr val="FFFFFF"/>
                      </a:solidFill>
                      <a:prstDash val="solid"/>
                      <a:round/>
                      <a:headEnd type="none" w="med" len="med"/>
                      <a:tailEnd type="none" w="med" len="med"/>
                    </a:lnR>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tc>
                  <a:txBody>
                    <a:bodyPr/>
                    <a:lstStyle/>
                    <a:p>
                      <a:pPr marL="57150" lvl="1" indent="0" algn="ctr">
                        <a:spcBef>
                          <a:spcPct val="25000"/>
                        </a:spcBef>
                        <a:buFont typeface="Arial" panose="020B0604020202020204" pitchFamily="34" charset="0"/>
                        <a:buNone/>
                      </a:pPr>
                      <a:r>
                        <a:rPr lang="en-US" sz="1400" dirty="0">
                          <a:latin typeface="Arial" panose="020B0604020202020204" pitchFamily="34" charset="0"/>
                          <a:cs typeface="Arial" panose="020B0604020202020204" pitchFamily="34" charset="0"/>
                        </a:rPr>
                        <a:t>$ 7.92</a:t>
                      </a:r>
                    </a:p>
                  </a:txBody>
                  <a:tcPr marL="51543" marR="51543" marT="27204" marB="27204" anchor="ctr">
                    <a:lnL w="76200" cap="flat" cmpd="sng" algn="ctr">
                      <a:solidFill>
                        <a:srgbClr val="FFFFFF"/>
                      </a:solidFill>
                      <a:prstDash val="solid"/>
                      <a:round/>
                      <a:headEnd type="none" w="med" len="med"/>
                      <a:tailEnd type="none" w="med" len="med"/>
                    </a:lnL>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2141500394"/>
                  </a:ext>
                </a:extLst>
              </a:tr>
              <a:tr h="362857">
                <a:tc>
                  <a:txBody>
                    <a:bodyPr/>
                    <a:lstStyle/>
                    <a:p>
                      <a:pPr marL="0" lvl="0" indent="-464893" algn="ctr">
                        <a:spcBef>
                          <a:spcPct val="50000"/>
                        </a:spcBef>
                      </a:pPr>
                      <a:r>
                        <a:rPr lang="en-US" sz="1400" dirty="0">
                          <a:latin typeface="Arial" panose="020B0604020202020204" pitchFamily="34" charset="0"/>
                          <a:ea typeface="Arial Unicode MS"/>
                          <a:cs typeface="Arial" panose="020B0604020202020204" pitchFamily="34" charset="0"/>
                        </a:rPr>
                        <a:t>Age 46 - 50</a:t>
                      </a:r>
                    </a:p>
                  </a:txBody>
                  <a:tcPr marL="51543" marR="51543" marT="27204" marB="27204" anchor="ctr">
                    <a:lnR w="76200" cap="flat" cmpd="sng" algn="ctr">
                      <a:solidFill>
                        <a:srgbClr val="FFFFFF"/>
                      </a:solidFill>
                      <a:prstDash val="solid"/>
                      <a:round/>
                      <a:headEnd type="none" w="med" len="med"/>
                      <a:tailEnd type="none" w="med" len="med"/>
                    </a:lnR>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tc>
                  <a:txBody>
                    <a:bodyPr/>
                    <a:lstStyle/>
                    <a:p>
                      <a:pPr marL="57150" lvl="1" indent="0" algn="ctr">
                        <a:spcBef>
                          <a:spcPct val="25000"/>
                        </a:spcBef>
                        <a:buFont typeface="Arial" panose="020B0604020202020204" pitchFamily="34" charset="0"/>
                        <a:buNone/>
                      </a:pPr>
                      <a:r>
                        <a:rPr lang="en-US" sz="1400" dirty="0">
                          <a:latin typeface="Arial" panose="020B0604020202020204" pitchFamily="34" charset="0"/>
                          <a:cs typeface="Arial" panose="020B0604020202020204" pitchFamily="34" charset="0"/>
                        </a:rPr>
                        <a:t>$ 12.54</a:t>
                      </a:r>
                    </a:p>
                  </a:txBody>
                  <a:tcPr marL="51543" marR="51543" marT="27204" marB="27204" anchor="ctr">
                    <a:lnL w="76200" cap="flat" cmpd="sng" algn="ctr">
                      <a:solidFill>
                        <a:srgbClr val="FFFFFF"/>
                      </a:solidFill>
                      <a:prstDash val="solid"/>
                      <a:round/>
                      <a:headEnd type="none" w="med" len="med"/>
                      <a:tailEnd type="none" w="med" len="med"/>
                    </a:lnL>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57905630"/>
                  </a:ext>
                </a:extLst>
              </a:tr>
              <a:tr h="348343">
                <a:tc>
                  <a:txBody>
                    <a:bodyPr/>
                    <a:lstStyle/>
                    <a:p>
                      <a:pPr marL="0" lvl="0" indent="-464893" algn="ctr">
                        <a:spcBef>
                          <a:spcPct val="50000"/>
                        </a:spcBef>
                      </a:pPr>
                      <a:r>
                        <a:rPr lang="en-US" sz="1400" dirty="0">
                          <a:latin typeface="Arial" panose="020B0604020202020204" pitchFamily="34" charset="0"/>
                          <a:ea typeface="Arial Unicode MS"/>
                          <a:cs typeface="Arial" panose="020B0604020202020204" pitchFamily="34" charset="0"/>
                        </a:rPr>
                        <a:t>Age 51 - 55</a:t>
                      </a:r>
                    </a:p>
                  </a:txBody>
                  <a:tcPr marL="51543" marR="51543" marT="27204" marB="27204" anchor="ctr">
                    <a:lnR w="76200" cap="flat" cmpd="sng" algn="ctr">
                      <a:solidFill>
                        <a:srgbClr val="FFFFFF"/>
                      </a:solidFill>
                      <a:prstDash val="solid"/>
                      <a:round/>
                      <a:headEnd type="none" w="med" len="med"/>
                      <a:tailEnd type="none" w="med" len="med"/>
                    </a:lnR>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tc>
                  <a:txBody>
                    <a:bodyPr/>
                    <a:lstStyle/>
                    <a:p>
                      <a:pPr marL="57150" lvl="1" indent="0" algn="ctr">
                        <a:spcBef>
                          <a:spcPct val="25000"/>
                        </a:spcBef>
                        <a:buFont typeface="Arial" panose="020B0604020202020204" pitchFamily="34" charset="0"/>
                        <a:buNone/>
                      </a:pPr>
                      <a:r>
                        <a:rPr lang="en-US" sz="1400" dirty="0">
                          <a:latin typeface="Arial" panose="020B0604020202020204" pitchFamily="34" charset="0"/>
                          <a:cs typeface="Arial" panose="020B0604020202020204" pitchFamily="34" charset="0"/>
                        </a:rPr>
                        <a:t>$ 19.80</a:t>
                      </a:r>
                    </a:p>
                  </a:txBody>
                  <a:tcPr marL="51543" marR="51543" marT="27204" marB="27204" anchor="ctr">
                    <a:lnL w="76200" cap="flat" cmpd="sng" algn="ctr">
                      <a:solidFill>
                        <a:srgbClr val="FFFFFF"/>
                      </a:solidFill>
                      <a:prstDash val="solid"/>
                      <a:round/>
                      <a:headEnd type="none" w="med" len="med"/>
                      <a:tailEnd type="none" w="med" len="med"/>
                    </a:lnL>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552619279"/>
                  </a:ext>
                </a:extLst>
              </a:tr>
              <a:tr h="348343">
                <a:tc>
                  <a:txBody>
                    <a:bodyPr/>
                    <a:lstStyle/>
                    <a:p>
                      <a:pPr marL="0" lvl="0" indent="-464893" algn="ctr">
                        <a:spcBef>
                          <a:spcPct val="50000"/>
                        </a:spcBef>
                      </a:pPr>
                      <a:r>
                        <a:rPr lang="en-US" sz="1400" dirty="0">
                          <a:latin typeface="Arial" panose="020B0604020202020204" pitchFamily="34" charset="0"/>
                          <a:ea typeface="Arial Unicode MS"/>
                          <a:cs typeface="Arial" panose="020B0604020202020204" pitchFamily="34" charset="0"/>
                        </a:rPr>
                        <a:t>Age 56 - 59</a:t>
                      </a:r>
                    </a:p>
                  </a:txBody>
                  <a:tcPr marL="51543" marR="51543" marT="27204" marB="27204" anchor="ctr">
                    <a:lnR w="76200" cap="flat" cmpd="sng" algn="ctr">
                      <a:solidFill>
                        <a:srgbClr val="FFFFFF"/>
                      </a:solidFill>
                      <a:prstDash val="solid"/>
                      <a:round/>
                      <a:headEnd type="none" w="med" len="med"/>
                      <a:tailEnd type="none" w="med" len="med"/>
                    </a:lnR>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tc>
                  <a:txBody>
                    <a:bodyPr/>
                    <a:lstStyle/>
                    <a:p>
                      <a:pPr marL="57150" lvl="1" indent="0" algn="ctr">
                        <a:spcBef>
                          <a:spcPct val="25000"/>
                        </a:spcBef>
                        <a:buFont typeface="Arial" panose="020B0604020202020204" pitchFamily="34" charset="0"/>
                        <a:buNone/>
                      </a:pPr>
                      <a:r>
                        <a:rPr lang="en-US" sz="1400" dirty="0">
                          <a:latin typeface="Arial" panose="020B0604020202020204" pitchFamily="34" charset="0"/>
                          <a:cs typeface="Arial" panose="020B0604020202020204" pitchFamily="34" charset="0"/>
                        </a:rPr>
                        <a:t>$ 29.04</a:t>
                      </a:r>
                    </a:p>
                  </a:txBody>
                  <a:tcPr marL="51543" marR="51543" marT="27204" marB="27204" anchor="ctr">
                    <a:lnL w="76200" cap="flat" cmpd="sng" algn="ctr">
                      <a:solidFill>
                        <a:srgbClr val="FFFFFF"/>
                      </a:solidFill>
                      <a:prstDash val="solid"/>
                      <a:round/>
                      <a:headEnd type="none" w="med" len="med"/>
                      <a:tailEnd type="none" w="med" len="med"/>
                    </a:lnL>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1620035686"/>
                  </a:ext>
                </a:extLst>
              </a:tr>
              <a:tr h="348343">
                <a:tc gridSpan="2">
                  <a:txBody>
                    <a:bodyPr/>
                    <a:lstStyle/>
                    <a:p>
                      <a:pPr marL="0" lvl="0" indent="-464893" algn="ctr">
                        <a:spcBef>
                          <a:spcPct val="50000"/>
                        </a:spcBef>
                      </a:pPr>
                      <a:r>
                        <a:rPr lang="en-US" sz="1400" dirty="0">
                          <a:latin typeface="Arial" panose="020B0604020202020204" pitchFamily="34" charset="0"/>
                          <a:ea typeface="Arial Unicode MS"/>
                          <a:cs typeface="Arial" panose="020B0604020202020204" pitchFamily="34" charset="0"/>
                        </a:rPr>
                        <a:t>Benefit expires at </a:t>
                      </a:r>
                      <a:r>
                        <a:rPr lang="en-US" sz="1400" dirty="0">
                          <a:latin typeface="Arial" panose="020B0604020202020204" pitchFamily="34" charset="0"/>
                          <a:cs typeface="Arial" panose="020B0604020202020204" pitchFamily="34" charset="0"/>
                        </a:rPr>
                        <a:t>the age of </a:t>
                      </a:r>
                      <a:r>
                        <a:rPr lang="en-US" sz="1400" dirty="0">
                          <a:latin typeface="Arial" panose="020B0604020202020204" pitchFamily="34" charset="0"/>
                          <a:ea typeface="Arial Unicode MS"/>
                          <a:cs typeface="Arial" panose="020B0604020202020204" pitchFamily="34" charset="0"/>
                        </a:rPr>
                        <a:t>60</a:t>
                      </a:r>
                    </a:p>
                  </a:txBody>
                  <a:tcPr marL="51543" marR="51543" marT="27204" marB="27204" anchor="ctr">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tc hMerge="1">
                  <a:txBody>
                    <a:bodyPr/>
                    <a:lstStyle/>
                    <a:p>
                      <a:pPr marL="57150" lvl="1" indent="0" algn="ctr">
                        <a:spcBef>
                          <a:spcPct val="25000"/>
                        </a:spcBef>
                        <a:buFont typeface="Arial" panose="020B0604020202020204" pitchFamily="34" charset="0"/>
                        <a:buNone/>
                      </a:pPr>
                      <a:endParaRPr lang="en-US" sz="1400" dirty="0">
                        <a:latin typeface="Arial" panose="020B0604020202020204" pitchFamily="34" charset="0"/>
                        <a:cs typeface="Arial" panose="020B0604020202020204" pitchFamily="34" charset="0"/>
                      </a:endParaRPr>
                    </a:p>
                  </a:txBody>
                  <a:tcPr marL="51543" marR="51543" marT="27204" marB="27204" anchor="ctr">
                    <a:lnL w="76200" cap="flat" cmpd="sng" algn="ctr">
                      <a:solidFill>
                        <a:srgbClr val="FFFFFF"/>
                      </a:solidFill>
                      <a:prstDash val="solid"/>
                      <a:round/>
                      <a:headEnd type="none" w="med" len="med"/>
                      <a:tailEnd type="none" w="med" len="med"/>
                    </a:lnL>
                    <a:lnT w="28575">
                      <a:solidFill>
                        <a:srgbClr val="FFFFFF"/>
                      </a:solidFill>
                      <a:prstDash val="solid"/>
                    </a:lnT>
                    <a:lnB w="28575" cap="flat" cmpd="sng" algn="ctr">
                      <a:solidFill>
                        <a:srgbClr val="FFFFFF"/>
                      </a:solidFill>
                      <a:prstDash val="solid"/>
                      <a:round/>
                      <a:headEnd type="none" w="med" len="med"/>
                      <a:tailEnd type="none" w="med" len="med"/>
                    </a:lnB>
                    <a:solidFill>
                      <a:srgbClr val="F2F2F2"/>
                    </a:solidFill>
                  </a:tcPr>
                </a:tc>
                <a:extLst>
                  <a:ext uri="{0D108BD9-81ED-4DB2-BD59-A6C34878D82A}">
                    <a16:rowId xmlns:a16="http://schemas.microsoft.com/office/drawing/2014/main" val="3968047572"/>
                  </a:ext>
                </a:extLst>
              </a:tr>
            </a:tbl>
          </a:graphicData>
        </a:graphic>
      </p:graphicFrame>
    </p:spTree>
    <p:extLst>
      <p:ext uri="{BB962C8B-B14F-4D97-AF65-F5344CB8AC3E}">
        <p14:creationId xmlns:p14="http://schemas.microsoft.com/office/powerpoint/2010/main" val="25528460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p>
            <a:r>
              <a:rPr lang="en-US" dirty="0">
                <a:latin typeface="Georgia Bold" panose="02040802050405020203" pitchFamily="18" charset="0"/>
              </a:rPr>
              <a:t>War Coverage – War AMR</a:t>
            </a:r>
          </a:p>
        </p:txBody>
      </p:sp>
      <p:grpSp>
        <p:nvGrpSpPr>
          <p:cNvPr id="22" name="Group 21">
            <a:extLst>
              <a:ext uri="{FF2B5EF4-FFF2-40B4-BE49-F238E27FC236}">
                <a16:creationId xmlns:a16="http://schemas.microsoft.com/office/drawing/2014/main" id="{805BCB24-A9C4-4DBA-91C6-8C6CC6BD4B51}"/>
              </a:ext>
            </a:extLst>
          </p:cNvPr>
          <p:cNvGrpSpPr/>
          <p:nvPr/>
        </p:nvGrpSpPr>
        <p:grpSpPr>
          <a:xfrm>
            <a:off x="1558698" y="2085975"/>
            <a:ext cx="9071428" cy="2686050"/>
            <a:chOff x="1161143" y="2085975"/>
            <a:chExt cx="9071428" cy="2686050"/>
          </a:xfrm>
        </p:grpSpPr>
        <p:sp>
          <p:nvSpPr>
            <p:cNvPr id="6" name="Rectangle 5">
              <a:extLst>
                <a:ext uri="{FF2B5EF4-FFF2-40B4-BE49-F238E27FC236}">
                  <a16:creationId xmlns:a16="http://schemas.microsoft.com/office/drawing/2014/main" id="{FFAAE9E4-E591-44FB-8CAB-69EF66F4DAA1}"/>
                </a:ext>
              </a:extLst>
            </p:cNvPr>
            <p:cNvSpPr/>
            <p:nvPr/>
          </p:nvSpPr>
          <p:spPr>
            <a:xfrm>
              <a:off x="7071428" y="3126589"/>
              <a:ext cx="3161143" cy="543860"/>
            </a:xfrm>
            <a:prstGeom prst="rect">
              <a:avLst/>
            </a:prstGeom>
          </p:spPr>
          <p:txBody>
            <a:bodyPr wrap="square" anchor="ctr">
              <a:noAutofit/>
            </a:bodyPr>
            <a:lstStyle/>
            <a:p>
              <a:r>
                <a:rPr lang="en-US" sz="1600" dirty="0">
                  <a:solidFill>
                    <a:srgbClr val="000000"/>
                  </a:solidFill>
                  <a:latin typeface="Arial" panose="020B0604020202020204" pitchFamily="34" charset="0"/>
                  <a:cs typeface="Arial" panose="020B0604020202020204" pitchFamily="34" charset="0"/>
                </a:rPr>
                <a:t>Coverage amount not to exceed Circle 3 (AMR) Coverage</a:t>
              </a:r>
            </a:p>
          </p:txBody>
        </p:sp>
        <p:sp>
          <p:nvSpPr>
            <p:cNvPr id="7" name="Rectangle 6">
              <a:extLst>
                <a:ext uri="{FF2B5EF4-FFF2-40B4-BE49-F238E27FC236}">
                  <a16:creationId xmlns:a16="http://schemas.microsoft.com/office/drawing/2014/main" id="{CA468BE0-6487-48F7-AB14-EA44EA7FFEFE}"/>
                </a:ext>
              </a:extLst>
            </p:cNvPr>
            <p:cNvSpPr/>
            <p:nvPr/>
          </p:nvSpPr>
          <p:spPr>
            <a:xfrm>
              <a:off x="1349829" y="3787477"/>
              <a:ext cx="3694543" cy="543860"/>
            </a:xfrm>
            <a:prstGeom prst="rect">
              <a:avLst/>
            </a:prstGeom>
          </p:spPr>
          <p:txBody>
            <a:bodyPr wrap="square" anchor="ctr">
              <a:noAutofit/>
            </a:bodyPr>
            <a:lstStyle/>
            <a:p>
              <a:pPr algn="r"/>
              <a:r>
                <a:rPr lang="en-US" sz="1600" dirty="0">
                  <a:solidFill>
                    <a:srgbClr val="000000"/>
                  </a:solidFill>
                  <a:latin typeface="Arial" panose="020B0604020202020204" pitchFamily="34" charset="0"/>
                  <a:cs typeface="Arial" panose="020B0604020202020204" pitchFamily="34" charset="0"/>
                </a:rPr>
                <a:t>Premium will be 25% of that of Circle 3</a:t>
              </a:r>
            </a:p>
          </p:txBody>
        </p:sp>
        <p:sp>
          <p:nvSpPr>
            <p:cNvPr id="8" name="Rectangle 7">
              <a:extLst>
                <a:ext uri="{FF2B5EF4-FFF2-40B4-BE49-F238E27FC236}">
                  <a16:creationId xmlns:a16="http://schemas.microsoft.com/office/drawing/2014/main" id="{68301618-84BA-4B1A-A865-7AD49243D1D6}"/>
                </a:ext>
              </a:extLst>
            </p:cNvPr>
            <p:cNvSpPr/>
            <p:nvPr/>
          </p:nvSpPr>
          <p:spPr>
            <a:xfrm>
              <a:off x="1161143" y="2545080"/>
              <a:ext cx="3883229" cy="363268"/>
            </a:xfrm>
            <a:prstGeom prst="rect">
              <a:avLst/>
            </a:prstGeom>
          </p:spPr>
          <p:txBody>
            <a:bodyPr wrap="square" anchor="ctr">
              <a:noAutofit/>
            </a:bodyPr>
            <a:lstStyle/>
            <a:p>
              <a:pPr algn="r"/>
              <a:r>
                <a:rPr lang="en-US" sz="1600" dirty="0">
                  <a:solidFill>
                    <a:srgbClr val="000000"/>
                  </a:solidFill>
                  <a:latin typeface="Arial" panose="020B0604020202020204" pitchFamily="34" charset="0"/>
                  <a:cs typeface="Arial" panose="020B0604020202020204" pitchFamily="34" charset="0"/>
                </a:rPr>
                <a:t>Can be offered with Circle 3 (AMR) only</a:t>
              </a:r>
            </a:p>
          </p:txBody>
        </p:sp>
        <p:grpSp>
          <p:nvGrpSpPr>
            <p:cNvPr id="21" name="Group 20">
              <a:extLst>
                <a:ext uri="{FF2B5EF4-FFF2-40B4-BE49-F238E27FC236}">
                  <a16:creationId xmlns:a16="http://schemas.microsoft.com/office/drawing/2014/main" id="{BA154BB9-5233-4D35-B90B-0D6FE1974AE1}"/>
                </a:ext>
              </a:extLst>
            </p:cNvPr>
            <p:cNvGrpSpPr/>
            <p:nvPr/>
          </p:nvGrpSpPr>
          <p:grpSpPr>
            <a:xfrm>
              <a:off x="5124450" y="2085975"/>
              <a:ext cx="1943100" cy="2686050"/>
              <a:chOff x="5124450" y="2085975"/>
              <a:chExt cx="1943100" cy="2686050"/>
            </a:xfrm>
          </p:grpSpPr>
          <p:sp>
            <p:nvSpPr>
              <p:cNvPr id="10" name="Rectangle 9">
                <a:extLst>
                  <a:ext uri="{FF2B5EF4-FFF2-40B4-BE49-F238E27FC236}">
                    <a16:creationId xmlns:a16="http://schemas.microsoft.com/office/drawing/2014/main" id="{A56FC242-10E3-47DC-B2BC-637372807704}"/>
                  </a:ext>
                </a:extLst>
              </p:cNvPr>
              <p:cNvSpPr/>
              <p:nvPr/>
            </p:nvSpPr>
            <p:spPr>
              <a:xfrm>
                <a:off x="5562953" y="2379728"/>
                <a:ext cx="327334" cy="400110"/>
              </a:xfrm>
              <a:prstGeom prst="rect">
                <a:avLst/>
              </a:prstGeom>
            </p:spPr>
            <p:txBody>
              <a:bodyPr wrap="none">
                <a:spAutoFit/>
              </a:bodyPr>
              <a:lstStyle/>
              <a:p>
                <a:r>
                  <a:rPr lang="en-GB" sz="2000" b="1" dirty="0">
                    <a:solidFill>
                      <a:srgbClr val="FFFFFF"/>
                    </a:solidFill>
                    <a:latin typeface="Arial" panose="020B0604020202020204" pitchFamily="34" charset="0"/>
                    <a:ea typeface="MS Mincho" panose="02020609040205080304" pitchFamily="49" charset="-128"/>
                    <a:cs typeface="Times New Roman" panose="02020603050405020304" pitchFamily="18" charset="0"/>
                  </a:rPr>
                  <a:t>1</a:t>
                </a:r>
                <a:endParaRPr lang="en-US" sz="2000" dirty="0">
                  <a:solidFill>
                    <a:srgbClr val="FFFFFF"/>
                  </a:solidFill>
                  <a:latin typeface="Arial"/>
                </a:endParaRPr>
              </a:p>
            </p:txBody>
          </p:sp>
          <p:sp>
            <p:nvSpPr>
              <p:cNvPr id="11" name="Rectangle 10">
                <a:extLst>
                  <a:ext uri="{FF2B5EF4-FFF2-40B4-BE49-F238E27FC236}">
                    <a16:creationId xmlns:a16="http://schemas.microsoft.com/office/drawing/2014/main" id="{077794A0-C616-4E8F-B2A1-7E05A93EB1FE}"/>
                  </a:ext>
                </a:extLst>
              </p:cNvPr>
              <p:cNvSpPr/>
              <p:nvPr/>
            </p:nvSpPr>
            <p:spPr>
              <a:xfrm>
                <a:off x="6336676" y="3228944"/>
                <a:ext cx="327334" cy="400110"/>
              </a:xfrm>
              <a:prstGeom prst="rect">
                <a:avLst/>
              </a:prstGeom>
            </p:spPr>
            <p:txBody>
              <a:bodyPr wrap="none">
                <a:spAutoFit/>
              </a:bodyPr>
              <a:lstStyle/>
              <a:p>
                <a:r>
                  <a:rPr lang="en-GB" sz="2000" b="1" dirty="0">
                    <a:solidFill>
                      <a:srgbClr val="FFFFFF"/>
                    </a:solidFill>
                    <a:latin typeface="Arial" panose="020B0604020202020204" pitchFamily="34" charset="0"/>
                    <a:ea typeface="MS Mincho" panose="02020609040205080304" pitchFamily="49" charset="-128"/>
                    <a:cs typeface="Times New Roman" panose="02020603050405020304" pitchFamily="18" charset="0"/>
                  </a:rPr>
                  <a:t>3</a:t>
                </a:r>
                <a:endParaRPr lang="en-US" sz="2000" dirty="0">
                  <a:solidFill>
                    <a:srgbClr val="FFFFFF"/>
                  </a:solidFill>
                  <a:latin typeface="Arial"/>
                </a:endParaRPr>
              </a:p>
            </p:txBody>
          </p:sp>
          <p:sp>
            <p:nvSpPr>
              <p:cNvPr id="12" name="Rectangle 11">
                <a:extLst>
                  <a:ext uri="{FF2B5EF4-FFF2-40B4-BE49-F238E27FC236}">
                    <a16:creationId xmlns:a16="http://schemas.microsoft.com/office/drawing/2014/main" id="{21939870-5E35-4229-8B07-1C2F4A3F2EF7}"/>
                  </a:ext>
                </a:extLst>
              </p:cNvPr>
              <p:cNvSpPr/>
              <p:nvPr/>
            </p:nvSpPr>
            <p:spPr>
              <a:xfrm>
                <a:off x="5562953" y="3920312"/>
                <a:ext cx="327334" cy="400110"/>
              </a:xfrm>
              <a:prstGeom prst="rect">
                <a:avLst/>
              </a:prstGeom>
            </p:spPr>
            <p:txBody>
              <a:bodyPr wrap="none">
                <a:spAutoFit/>
              </a:bodyPr>
              <a:lstStyle/>
              <a:p>
                <a:r>
                  <a:rPr lang="en-GB" sz="2000" b="1" dirty="0">
                    <a:solidFill>
                      <a:srgbClr val="FFFFFF"/>
                    </a:solidFill>
                    <a:latin typeface="Arial" panose="020B0604020202020204" pitchFamily="34" charset="0"/>
                    <a:ea typeface="MS Mincho" panose="02020609040205080304" pitchFamily="49" charset="-128"/>
                    <a:cs typeface="Times New Roman" panose="02020603050405020304" pitchFamily="18" charset="0"/>
                  </a:rPr>
                  <a:t>1</a:t>
                </a:r>
                <a:endParaRPr lang="en-US" sz="2000" dirty="0">
                  <a:solidFill>
                    <a:srgbClr val="FFFFFF"/>
                  </a:solidFill>
                  <a:latin typeface="Arial"/>
                </a:endParaRPr>
              </a:p>
            </p:txBody>
          </p:sp>
          <p:pic>
            <p:nvPicPr>
              <p:cNvPr id="13" name="Picture 12">
                <a:extLst>
                  <a:ext uri="{FF2B5EF4-FFF2-40B4-BE49-F238E27FC236}">
                    <a16:creationId xmlns:a16="http://schemas.microsoft.com/office/drawing/2014/main" id="{664654A7-8223-4AE2-8622-7B958DA07AD6}"/>
                  </a:ext>
                </a:extLst>
              </p:cNvPr>
              <p:cNvPicPr>
                <a:picLocks noChangeAspect="1"/>
              </p:cNvPicPr>
              <p:nvPr/>
            </p:nvPicPr>
            <p:blipFill>
              <a:blip r:embed="rId2"/>
              <a:stretch>
                <a:fillRect/>
              </a:stretch>
            </p:blipFill>
            <p:spPr>
              <a:xfrm>
                <a:off x="5124450" y="2085975"/>
                <a:ext cx="1943100" cy="2686050"/>
              </a:xfrm>
              <a:prstGeom prst="rect">
                <a:avLst/>
              </a:prstGeom>
            </p:spPr>
          </p:pic>
          <p:pic>
            <p:nvPicPr>
              <p:cNvPr id="17" name="Picture 16" descr="A picture containing drawing&#10;&#10;Description automatically generated">
                <a:extLst>
                  <a:ext uri="{FF2B5EF4-FFF2-40B4-BE49-F238E27FC236}">
                    <a16:creationId xmlns:a16="http://schemas.microsoft.com/office/drawing/2014/main" id="{C88819E9-8BB4-48CE-B5C5-F20F2359A4A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52300" y="2408852"/>
                <a:ext cx="640080" cy="640080"/>
              </a:xfrm>
              <a:prstGeom prst="rect">
                <a:avLst/>
              </a:prstGeom>
            </p:spPr>
          </p:pic>
          <p:pic>
            <p:nvPicPr>
              <p:cNvPr id="18" name="Picture 17" descr="A close up of a logo&#10;&#10;Description automatically generated">
                <a:extLst>
                  <a:ext uri="{FF2B5EF4-FFF2-40B4-BE49-F238E27FC236}">
                    <a16:creationId xmlns:a16="http://schemas.microsoft.com/office/drawing/2014/main" id="{2867D8B9-49EC-4330-ABBB-7D75EE256CF5}"/>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452300" y="3739367"/>
                <a:ext cx="640080" cy="640080"/>
              </a:xfrm>
              <a:prstGeom prst="rect">
                <a:avLst/>
              </a:prstGeom>
            </p:spPr>
          </p:pic>
          <p:pic>
            <p:nvPicPr>
              <p:cNvPr id="20" name="Picture 19" descr="A picture containing screenshot&#10;&#10;Description automatically generated">
                <a:extLst>
                  <a:ext uri="{FF2B5EF4-FFF2-40B4-BE49-F238E27FC236}">
                    <a16:creationId xmlns:a16="http://schemas.microsoft.com/office/drawing/2014/main" id="{3586BAAF-9A07-48C0-BA45-FCC8636DF747}"/>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109369" y="3030369"/>
                <a:ext cx="640080" cy="640080"/>
              </a:xfrm>
              <a:prstGeom prst="rect">
                <a:avLst/>
              </a:prstGeom>
            </p:spPr>
          </p:pic>
        </p:grpSp>
      </p:grpSp>
    </p:spTree>
    <p:extLst>
      <p:ext uri="{BB962C8B-B14F-4D97-AF65-F5344CB8AC3E}">
        <p14:creationId xmlns:p14="http://schemas.microsoft.com/office/powerpoint/2010/main" val="3375308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BF9E468-99D8-4A96-815D-F99B84734231}"/>
              </a:ext>
            </a:extLst>
          </p:cNvPr>
          <p:cNvSpPr>
            <a:spLocks noGrp="1"/>
          </p:cNvSpPr>
          <p:nvPr>
            <p:ph type="ctrTitle"/>
          </p:nvPr>
        </p:nvSpPr>
        <p:spPr>
          <a:xfrm>
            <a:off x="457200" y="455613"/>
            <a:ext cx="5479143" cy="5428352"/>
          </a:xfrm>
        </p:spPr>
        <p:txBody>
          <a:bodyPr/>
          <a:lstStyle/>
          <a:p>
            <a:r>
              <a:rPr lang="en-US" sz="3800" dirty="0"/>
              <a:t>Selling Point</a:t>
            </a:r>
            <a:br>
              <a:rPr lang="en-US" sz="3800" dirty="0"/>
            </a:br>
            <a:br>
              <a:rPr lang="en-US" sz="3800" dirty="0"/>
            </a:br>
            <a:r>
              <a:rPr lang="en-US" sz="3800" b="0" dirty="0"/>
              <a:t>War coverage on AD and PTD</a:t>
            </a:r>
            <a:br>
              <a:rPr lang="en-US" sz="3800" b="0" dirty="0"/>
            </a:br>
            <a:br>
              <a:rPr lang="en-US" sz="3800" b="0" dirty="0"/>
            </a:br>
            <a:r>
              <a:rPr lang="en-US" sz="3800" b="0" dirty="0"/>
              <a:t>Circle 1 (AD and PTD)</a:t>
            </a:r>
            <a:endParaRPr lang="en-US" sz="3800" dirty="0"/>
          </a:p>
        </p:txBody>
      </p:sp>
      <p:pic>
        <p:nvPicPr>
          <p:cNvPr id="9" name="Picture Placeholder 8" descr="A group of people sitting at a table&#10;&#10;Description automatically generated">
            <a:extLst>
              <a:ext uri="{FF2B5EF4-FFF2-40B4-BE49-F238E27FC236}">
                <a16:creationId xmlns:a16="http://schemas.microsoft.com/office/drawing/2014/main" id="{1F309DDB-204E-4E90-90F7-EFDD21343398}"/>
              </a:ext>
            </a:extLst>
          </p:cNvPr>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l="17284" r="17284"/>
          <a:stretch>
            <a:fillRect/>
          </a:stretch>
        </p:blipFill>
        <p:spPr/>
      </p:pic>
    </p:spTree>
    <p:extLst>
      <p:ext uri="{BB962C8B-B14F-4D97-AF65-F5344CB8AC3E}">
        <p14:creationId xmlns:p14="http://schemas.microsoft.com/office/powerpoint/2010/main" val="39343069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BF9E468-99D8-4A96-815D-F99B84734231}"/>
              </a:ext>
            </a:extLst>
          </p:cNvPr>
          <p:cNvSpPr>
            <a:spLocks noGrp="1"/>
          </p:cNvSpPr>
          <p:nvPr>
            <p:ph type="ctrTitle"/>
          </p:nvPr>
        </p:nvSpPr>
        <p:spPr>
          <a:xfrm>
            <a:off x="457200" y="455613"/>
            <a:ext cx="5373757" cy="5428352"/>
          </a:xfrm>
        </p:spPr>
        <p:txBody>
          <a:bodyPr/>
          <a:lstStyle/>
          <a:p>
            <a:r>
              <a:rPr lang="en-US" sz="3800" dirty="0"/>
              <a:t>Selling Point</a:t>
            </a:r>
            <a:br>
              <a:rPr lang="en-US" sz="3800" dirty="0"/>
            </a:br>
            <a:br>
              <a:rPr lang="en-US" sz="3800" dirty="0"/>
            </a:br>
            <a:r>
              <a:rPr lang="en-US" sz="3800" b="0" dirty="0"/>
              <a:t>War coverage on AMR</a:t>
            </a:r>
            <a:br>
              <a:rPr lang="en-US" sz="3800" b="0" dirty="0"/>
            </a:br>
            <a:br>
              <a:rPr lang="en-US" sz="3800" b="0" dirty="0"/>
            </a:br>
            <a:r>
              <a:rPr lang="en-US" sz="3800" b="0" dirty="0"/>
              <a:t>Circle 3 (AMR)</a:t>
            </a:r>
            <a:endParaRPr lang="en-US" sz="3800" dirty="0"/>
          </a:p>
        </p:txBody>
      </p:sp>
      <p:pic>
        <p:nvPicPr>
          <p:cNvPr id="9" name="Picture Placeholder 8" descr="A group of people sitting at a table&#10;&#10;Description automatically generated">
            <a:extLst>
              <a:ext uri="{FF2B5EF4-FFF2-40B4-BE49-F238E27FC236}">
                <a16:creationId xmlns:a16="http://schemas.microsoft.com/office/drawing/2014/main" id="{1F309DDB-204E-4E90-90F7-EFDD21343398}"/>
              </a:ext>
            </a:extLst>
          </p:cNvPr>
          <p:cNvPicPr>
            <a:picLocks noGrp="1" noChangeAspect="1"/>
          </p:cNvPicPr>
          <p:nvPr>
            <p:ph type="pic" sz="quarter" idx="11"/>
          </p:nvPr>
        </p:nvPicPr>
        <p:blipFill>
          <a:blip r:embed="rId2" cstate="email">
            <a:extLst>
              <a:ext uri="{28A0092B-C50C-407E-A947-70E740481C1C}">
                <a14:useLocalDpi xmlns:a14="http://schemas.microsoft.com/office/drawing/2010/main" val="0"/>
              </a:ext>
            </a:extLst>
          </a:blip>
          <a:srcRect l="17284" r="17284"/>
          <a:stretch>
            <a:fillRect/>
          </a:stretch>
        </p:blipFill>
        <p:spPr/>
      </p:pic>
    </p:spTree>
    <p:extLst>
      <p:ext uri="{BB962C8B-B14F-4D97-AF65-F5344CB8AC3E}">
        <p14:creationId xmlns:p14="http://schemas.microsoft.com/office/powerpoint/2010/main" val="26153157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5513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10290748" cy="731610"/>
          </a:xfrm>
        </p:spPr>
        <p:txBody>
          <a:bodyPr vert="horz" lIns="0" tIns="0" rIns="0" bIns="0" rtlCol="0" anchor="t">
            <a:noAutofit/>
          </a:bodyPr>
          <a:lstStyle/>
          <a:p>
            <a:r>
              <a:rPr lang="en-US" dirty="0">
                <a:latin typeface="Georgia Bold" panose="02040802050405020203" pitchFamily="18" charset="0"/>
              </a:rPr>
              <a:t>What Would Happen to You If You Have an Accident?</a:t>
            </a:r>
          </a:p>
        </p:txBody>
      </p:sp>
      <p:sp>
        <p:nvSpPr>
          <p:cNvPr id="26" name="Content Placeholder 2">
            <a:extLst>
              <a:ext uri="{FF2B5EF4-FFF2-40B4-BE49-F238E27FC236}">
                <a16:creationId xmlns:a16="http://schemas.microsoft.com/office/drawing/2014/main" id="{D8619F71-70D8-4786-806C-95936ECE788C}"/>
              </a:ext>
            </a:extLst>
          </p:cNvPr>
          <p:cNvSpPr>
            <a:spLocks noGrp="1"/>
          </p:cNvSpPr>
          <p:nvPr>
            <p:ph sz="quarter" idx="10"/>
          </p:nvPr>
        </p:nvSpPr>
        <p:spPr>
          <a:xfrm>
            <a:off x="457319" y="1371600"/>
            <a:ext cx="9452850" cy="417022"/>
          </a:xfrm>
        </p:spPr>
        <p:txBody>
          <a:bodyPr/>
          <a:lstStyle/>
          <a:p>
            <a:pPr lvl="0">
              <a:buClr>
                <a:srgbClr val="0090DA"/>
              </a:buClr>
            </a:pPr>
            <a:r>
              <a:rPr lang="en-US" sz="1800" dirty="0">
                <a:solidFill>
                  <a:schemeClr val="tx1"/>
                </a:solidFill>
                <a:latin typeface="Arial" panose="020B0604020202020204" pitchFamily="34" charset="0"/>
                <a:cs typeface="Arial" panose="020B0604020202020204" pitchFamily="34" charset="0"/>
              </a:rPr>
              <a:t>You will have one of the three chances.</a:t>
            </a:r>
          </a:p>
        </p:txBody>
      </p:sp>
      <p:grpSp>
        <p:nvGrpSpPr>
          <p:cNvPr id="8" name="Group 7">
            <a:extLst>
              <a:ext uri="{FF2B5EF4-FFF2-40B4-BE49-F238E27FC236}">
                <a16:creationId xmlns:a16="http://schemas.microsoft.com/office/drawing/2014/main" id="{9717D9C5-640C-493D-BF98-D272ACAA99C6}"/>
              </a:ext>
            </a:extLst>
          </p:cNvPr>
          <p:cNvGrpSpPr/>
          <p:nvPr/>
        </p:nvGrpSpPr>
        <p:grpSpPr>
          <a:xfrm>
            <a:off x="4174819" y="1970245"/>
            <a:ext cx="3839186" cy="4126809"/>
            <a:chOff x="4174819" y="1970245"/>
            <a:chExt cx="3839186" cy="4126809"/>
          </a:xfrm>
        </p:grpSpPr>
        <p:grpSp>
          <p:nvGrpSpPr>
            <p:cNvPr id="38" name="Group 37">
              <a:extLst>
                <a:ext uri="{FF2B5EF4-FFF2-40B4-BE49-F238E27FC236}">
                  <a16:creationId xmlns:a16="http://schemas.microsoft.com/office/drawing/2014/main" id="{B8D75707-B9B0-43E0-9D27-248E2FACBF39}"/>
                </a:ext>
              </a:extLst>
            </p:cNvPr>
            <p:cNvGrpSpPr/>
            <p:nvPr/>
          </p:nvGrpSpPr>
          <p:grpSpPr>
            <a:xfrm>
              <a:off x="4354355" y="3474906"/>
              <a:ext cx="3659650" cy="1235358"/>
              <a:chOff x="4354355" y="3483290"/>
              <a:chExt cx="3659650" cy="1235358"/>
            </a:xfrm>
          </p:grpSpPr>
          <p:grpSp>
            <p:nvGrpSpPr>
              <p:cNvPr id="34" name="Group 33">
                <a:extLst>
                  <a:ext uri="{FF2B5EF4-FFF2-40B4-BE49-F238E27FC236}">
                    <a16:creationId xmlns:a16="http://schemas.microsoft.com/office/drawing/2014/main" id="{C252411F-96E3-410F-ACA9-764292C24BBE}"/>
                  </a:ext>
                </a:extLst>
              </p:cNvPr>
              <p:cNvGrpSpPr/>
              <p:nvPr/>
            </p:nvGrpSpPr>
            <p:grpSpPr>
              <a:xfrm>
                <a:off x="4354355" y="3483290"/>
                <a:ext cx="1210589" cy="1235358"/>
                <a:chOff x="4354355" y="3483290"/>
                <a:chExt cx="1210589" cy="1235358"/>
              </a:xfrm>
            </p:grpSpPr>
            <p:pic>
              <p:nvPicPr>
                <p:cNvPr id="7" name="Picture 6" descr="A close up of a logo&#10;&#10;Description automatically generated">
                  <a:extLst>
                    <a:ext uri="{FF2B5EF4-FFF2-40B4-BE49-F238E27FC236}">
                      <a16:creationId xmlns:a16="http://schemas.microsoft.com/office/drawing/2014/main" id="{E5FE794E-2784-4B5A-AE42-E4F9A70F7AB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48169" y="3483290"/>
                  <a:ext cx="822960" cy="822960"/>
                </a:xfrm>
                <a:prstGeom prst="rect">
                  <a:avLst/>
                </a:prstGeom>
              </p:spPr>
            </p:pic>
            <p:sp>
              <p:nvSpPr>
                <p:cNvPr id="9" name="Rectangle 8">
                  <a:extLst>
                    <a:ext uri="{FF2B5EF4-FFF2-40B4-BE49-F238E27FC236}">
                      <a16:creationId xmlns:a16="http://schemas.microsoft.com/office/drawing/2014/main" id="{726114ED-542A-46FA-914B-79CDD5D975A1}"/>
                    </a:ext>
                  </a:extLst>
                </p:cNvPr>
                <p:cNvSpPr/>
                <p:nvPr/>
              </p:nvSpPr>
              <p:spPr>
                <a:xfrm>
                  <a:off x="4354355" y="4349316"/>
                  <a:ext cx="1210589" cy="369332"/>
                </a:xfrm>
                <a:prstGeom prst="rect">
                  <a:avLst/>
                </a:prstGeom>
              </p:spPr>
              <p:txBody>
                <a:bodyPr wrap="none">
                  <a:spAutoFit/>
                </a:bodyPr>
                <a:lstStyle/>
                <a:p>
                  <a:pPr algn="ctr"/>
                  <a:r>
                    <a:rPr lang="en-US" b="1" dirty="0">
                      <a:latin typeface="Arial" panose="020B0604020202020204" pitchFamily="34" charset="0"/>
                      <a:cs typeface="Arial" panose="020B0604020202020204" pitchFamily="34" charset="0"/>
                    </a:rPr>
                    <a:t>Disability</a:t>
                  </a:r>
                </a:p>
              </p:txBody>
            </p:sp>
          </p:grpSp>
          <p:sp>
            <p:nvSpPr>
              <p:cNvPr id="39" name="Rectangle 38">
                <a:extLst>
                  <a:ext uri="{FF2B5EF4-FFF2-40B4-BE49-F238E27FC236}">
                    <a16:creationId xmlns:a16="http://schemas.microsoft.com/office/drawing/2014/main" id="{44EF0EFD-3803-41A1-929A-2BA50D332B47}"/>
                  </a:ext>
                </a:extLst>
              </p:cNvPr>
              <p:cNvSpPr/>
              <p:nvPr/>
            </p:nvSpPr>
            <p:spPr>
              <a:xfrm>
                <a:off x="7047074" y="3916303"/>
                <a:ext cx="966931"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33.33%</a:t>
                </a:r>
              </a:p>
            </p:txBody>
          </p:sp>
          <p:sp>
            <p:nvSpPr>
              <p:cNvPr id="47" name="TextBox 46">
                <a:extLst>
                  <a:ext uri="{FF2B5EF4-FFF2-40B4-BE49-F238E27FC236}">
                    <a16:creationId xmlns:a16="http://schemas.microsoft.com/office/drawing/2014/main" id="{EA4A5E3F-6FD7-46B1-B7A9-EBD678AD23AA}"/>
                  </a:ext>
                </a:extLst>
              </p:cNvPr>
              <p:cNvSpPr txBox="1"/>
              <p:nvPr/>
            </p:nvSpPr>
            <p:spPr>
              <a:xfrm>
                <a:off x="6020064" y="3849509"/>
                <a:ext cx="590550" cy="502920"/>
              </a:xfrm>
              <a:prstGeom prst="rect">
                <a:avLst/>
              </a:prstGeom>
              <a:noFill/>
            </p:spPr>
            <p:txBody>
              <a:bodyPr wrap="square" lIns="0" tIns="0" rIns="0" bIns="0" rtlCol="0">
                <a:noAutofit/>
              </a:bodyPr>
              <a:lstStyle/>
              <a:p>
                <a:pPr marL="0" marR="0" lvl="0" indent="0" algn="ctr" defTabSz="456758" eaLnBrk="1" fontAlgn="base" latinLnBrk="0" hangingPunct="1">
                  <a:lnSpc>
                    <a:spcPct val="100000"/>
                  </a:lnSpc>
                  <a:spcBef>
                    <a:spcPts val="1200"/>
                  </a:spcBef>
                  <a:spcAft>
                    <a:spcPts val="0"/>
                  </a:spcAft>
                  <a:buClrTx/>
                  <a:buSzTx/>
                  <a:buFontTx/>
                  <a:buNone/>
                  <a:tabLst/>
                  <a:defRPr/>
                </a:pPr>
                <a:r>
                  <a:rPr kumimoji="0" lang="en-US" sz="4000" b="1" i="0" u="none" strike="noStrike" kern="0" cap="none" spc="0" normalizeH="0" baseline="0" noProof="0" dirty="0">
                    <a:ln>
                      <a:noFill/>
                    </a:ln>
                    <a:solidFill>
                      <a:srgbClr val="75787B"/>
                    </a:solidFill>
                    <a:effectLst/>
                    <a:uLnTx/>
                    <a:uFillTx/>
                    <a:latin typeface="Arial"/>
                    <a:ea typeface="MetLife Circular Light" charset="0"/>
                    <a:cs typeface="MetLife Circular Light" charset="0"/>
                  </a:rPr>
                  <a:t>=</a:t>
                </a:r>
              </a:p>
            </p:txBody>
          </p:sp>
        </p:grpSp>
        <p:grpSp>
          <p:nvGrpSpPr>
            <p:cNvPr id="42" name="Group 41">
              <a:extLst>
                <a:ext uri="{FF2B5EF4-FFF2-40B4-BE49-F238E27FC236}">
                  <a16:creationId xmlns:a16="http://schemas.microsoft.com/office/drawing/2014/main" id="{0E33AF90-E790-4C72-9904-F9DE7608659F}"/>
                </a:ext>
              </a:extLst>
            </p:cNvPr>
            <p:cNvGrpSpPr/>
            <p:nvPr/>
          </p:nvGrpSpPr>
          <p:grpSpPr>
            <a:xfrm>
              <a:off x="4174819" y="5009757"/>
              <a:ext cx="3839186" cy="1087297"/>
              <a:chOff x="4174819" y="5009757"/>
              <a:chExt cx="3839186" cy="1087297"/>
            </a:xfrm>
          </p:grpSpPr>
          <p:grpSp>
            <p:nvGrpSpPr>
              <p:cNvPr id="35" name="Group 34">
                <a:extLst>
                  <a:ext uri="{FF2B5EF4-FFF2-40B4-BE49-F238E27FC236}">
                    <a16:creationId xmlns:a16="http://schemas.microsoft.com/office/drawing/2014/main" id="{BD893DD3-2B12-4A5A-9852-E4714E608CC9}"/>
                  </a:ext>
                </a:extLst>
              </p:cNvPr>
              <p:cNvGrpSpPr/>
              <p:nvPr/>
            </p:nvGrpSpPr>
            <p:grpSpPr>
              <a:xfrm>
                <a:off x="4174819" y="5009757"/>
                <a:ext cx="1569661" cy="1087297"/>
                <a:chOff x="4174819" y="5009757"/>
                <a:chExt cx="1569661" cy="1087297"/>
              </a:xfrm>
            </p:grpSpPr>
            <p:pic>
              <p:nvPicPr>
                <p:cNvPr id="11" name="Picture 10" descr="A close up of a logo&#10;&#10;Description automatically generated">
                  <a:extLst>
                    <a:ext uri="{FF2B5EF4-FFF2-40B4-BE49-F238E27FC236}">
                      <a16:creationId xmlns:a16="http://schemas.microsoft.com/office/drawing/2014/main" id="{E25B4B45-89CE-441C-801D-4E477A57E00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593889" y="5009757"/>
                  <a:ext cx="731520" cy="731520"/>
                </a:xfrm>
                <a:prstGeom prst="rect">
                  <a:avLst/>
                </a:prstGeom>
              </p:spPr>
            </p:pic>
            <p:sp>
              <p:nvSpPr>
                <p:cNvPr id="33" name="Rectangle 32">
                  <a:extLst>
                    <a:ext uri="{FF2B5EF4-FFF2-40B4-BE49-F238E27FC236}">
                      <a16:creationId xmlns:a16="http://schemas.microsoft.com/office/drawing/2014/main" id="{5676398C-A6B7-4720-8A06-E15ED659D01F}"/>
                    </a:ext>
                  </a:extLst>
                </p:cNvPr>
                <p:cNvSpPr/>
                <p:nvPr/>
              </p:nvSpPr>
              <p:spPr>
                <a:xfrm>
                  <a:off x="4174819" y="5727722"/>
                  <a:ext cx="1569661" cy="369332"/>
                </a:xfrm>
                <a:prstGeom prst="rect">
                  <a:avLst/>
                </a:prstGeom>
              </p:spPr>
              <p:txBody>
                <a:bodyPr wrap="none">
                  <a:spAutoFit/>
                </a:bodyPr>
                <a:lstStyle/>
                <a:p>
                  <a:pPr algn="ctr"/>
                  <a:r>
                    <a:rPr lang="en-US" b="1" dirty="0">
                      <a:latin typeface="Arial" panose="020B0604020202020204" pitchFamily="34" charset="0"/>
                      <a:cs typeface="Arial" panose="020B0604020202020204" pitchFamily="34" charset="0"/>
                    </a:rPr>
                    <a:t>Remain Safe</a:t>
                  </a:r>
                </a:p>
              </p:txBody>
            </p:sp>
          </p:grpSp>
          <p:sp>
            <p:nvSpPr>
              <p:cNvPr id="41" name="Rectangle 40">
                <a:extLst>
                  <a:ext uri="{FF2B5EF4-FFF2-40B4-BE49-F238E27FC236}">
                    <a16:creationId xmlns:a16="http://schemas.microsoft.com/office/drawing/2014/main" id="{3747B30A-734A-48D0-B259-FA6076B19182}"/>
                  </a:ext>
                </a:extLst>
              </p:cNvPr>
              <p:cNvSpPr/>
              <p:nvPr/>
            </p:nvSpPr>
            <p:spPr>
              <a:xfrm>
                <a:off x="7047074" y="5368739"/>
                <a:ext cx="966931"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33.33%</a:t>
                </a:r>
              </a:p>
            </p:txBody>
          </p:sp>
          <p:sp>
            <p:nvSpPr>
              <p:cNvPr id="48" name="TextBox 47">
                <a:extLst>
                  <a:ext uri="{FF2B5EF4-FFF2-40B4-BE49-F238E27FC236}">
                    <a16:creationId xmlns:a16="http://schemas.microsoft.com/office/drawing/2014/main" id="{E98B879F-5833-47E8-B71A-6FC674EA58D5}"/>
                  </a:ext>
                </a:extLst>
              </p:cNvPr>
              <p:cNvSpPr txBox="1"/>
              <p:nvPr/>
            </p:nvSpPr>
            <p:spPr>
              <a:xfrm>
                <a:off x="6020064" y="5301945"/>
                <a:ext cx="590550" cy="502920"/>
              </a:xfrm>
              <a:prstGeom prst="rect">
                <a:avLst/>
              </a:prstGeom>
              <a:noFill/>
            </p:spPr>
            <p:txBody>
              <a:bodyPr wrap="square" lIns="0" tIns="0" rIns="0" bIns="0" rtlCol="0">
                <a:noAutofit/>
              </a:bodyPr>
              <a:lstStyle/>
              <a:p>
                <a:pPr marL="0" marR="0" lvl="0" indent="0" algn="ctr" defTabSz="456758" eaLnBrk="1" fontAlgn="base" latinLnBrk="0" hangingPunct="1">
                  <a:lnSpc>
                    <a:spcPct val="100000"/>
                  </a:lnSpc>
                  <a:spcBef>
                    <a:spcPts val="1200"/>
                  </a:spcBef>
                  <a:spcAft>
                    <a:spcPts val="0"/>
                  </a:spcAft>
                  <a:buClrTx/>
                  <a:buSzTx/>
                  <a:buFontTx/>
                  <a:buNone/>
                  <a:tabLst/>
                  <a:defRPr/>
                </a:pPr>
                <a:r>
                  <a:rPr kumimoji="0" lang="en-US" sz="4000" b="1" i="0" u="none" strike="noStrike" kern="0" cap="none" spc="0" normalizeH="0" baseline="0" noProof="0" dirty="0">
                    <a:ln>
                      <a:noFill/>
                    </a:ln>
                    <a:solidFill>
                      <a:srgbClr val="75787B"/>
                    </a:solidFill>
                    <a:effectLst/>
                    <a:uLnTx/>
                    <a:uFillTx/>
                    <a:latin typeface="Arial"/>
                    <a:ea typeface="MetLife Circular Light" charset="0"/>
                    <a:cs typeface="MetLife Circular Light" charset="0"/>
                  </a:rPr>
                  <a:t>=</a:t>
                </a:r>
              </a:p>
            </p:txBody>
          </p:sp>
        </p:grpSp>
        <p:grpSp>
          <p:nvGrpSpPr>
            <p:cNvPr id="6" name="Group 5">
              <a:extLst>
                <a:ext uri="{FF2B5EF4-FFF2-40B4-BE49-F238E27FC236}">
                  <a16:creationId xmlns:a16="http://schemas.microsoft.com/office/drawing/2014/main" id="{D16CF27D-94E7-4BEF-B297-EB5353A9BA02}"/>
                </a:ext>
              </a:extLst>
            </p:cNvPr>
            <p:cNvGrpSpPr/>
            <p:nvPr/>
          </p:nvGrpSpPr>
          <p:grpSpPr>
            <a:xfrm>
              <a:off x="4546716" y="1970245"/>
              <a:ext cx="3467289" cy="1205167"/>
              <a:chOff x="4546716" y="1970245"/>
              <a:chExt cx="3467289" cy="1205167"/>
            </a:xfrm>
          </p:grpSpPr>
          <p:sp>
            <p:nvSpPr>
              <p:cNvPr id="16" name="Rectangle 15">
                <a:extLst>
                  <a:ext uri="{FF2B5EF4-FFF2-40B4-BE49-F238E27FC236}">
                    <a16:creationId xmlns:a16="http://schemas.microsoft.com/office/drawing/2014/main" id="{EFEA965E-389D-424B-B4A4-A4AC61C59830}"/>
                  </a:ext>
                </a:extLst>
              </p:cNvPr>
              <p:cNvSpPr/>
              <p:nvPr/>
            </p:nvSpPr>
            <p:spPr>
              <a:xfrm>
                <a:off x="7047074" y="2388162"/>
                <a:ext cx="966931"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33.33%</a:t>
                </a:r>
              </a:p>
            </p:txBody>
          </p:sp>
          <p:sp>
            <p:nvSpPr>
              <p:cNvPr id="45" name="TextBox 44">
                <a:extLst>
                  <a:ext uri="{FF2B5EF4-FFF2-40B4-BE49-F238E27FC236}">
                    <a16:creationId xmlns:a16="http://schemas.microsoft.com/office/drawing/2014/main" id="{DA97C9CF-FD75-4A8E-8858-FBA101ECD465}"/>
                  </a:ext>
                </a:extLst>
              </p:cNvPr>
              <p:cNvSpPr txBox="1"/>
              <p:nvPr/>
            </p:nvSpPr>
            <p:spPr>
              <a:xfrm>
                <a:off x="6020064" y="2321368"/>
                <a:ext cx="590550" cy="502920"/>
              </a:xfrm>
              <a:prstGeom prst="rect">
                <a:avLst/>
              </a:prstGeom>
              <a:noFill/>
            </p:spPr>
            <p:txBody>
              <a:bodyPr wrap="square" lIns="0" tIns="0" rIns="0" bIns="0" rtlCol="0">
                <a:noAutofit/>
              </a:bodyPr>
              <a:lstStyle/>
              <a:p>
                <a:pPr marL="0" marR="0" lvl="0" indent="0" algn="ctr" defTabSz="456758" eaLnBrk="1" fontAlgn="base" latinLnBrk="0" hangingPunct="1">
                  <a:lnSpc>
                    <a:spcPct val="100000"/>
                  </a:lnSpc>
                  <a:spcBef>
                    <a:spcPts val="1200"/>
                  </a:spcBef>
                  <a:spcAft>
                    <a:spcPts val="0"/>
                  </a:spcAft>
                  <a:buClrTx/>
                  <a:buSzTx/>
                  <a:buFontTx/>
                  <a:buNone/>
                  <a:tabLst/>
                  <a:defRPr/>
                </a:pPr>
                <a:r>
                  <a:rPr kumimoji="0" lang="en-US" sz="4000" b="1" i="0" u="none" strike="noStrike" kern="0" cap="none" spc="0" normalizeH="0" baseline="0" noProof="0" dirty="0">
                    <a:ln>
                      <a:noFill/>
                    </a:ln>
                    <a:solidFill>
                      <a:srgbClr val="75787B"/>
                    </a:solidFill>
                    <a:effectLst/>
                    <a:uLnTx/>
                    <a:uFillTx/>
                    <a:latin typeface="Arial"/>
                    <a:ea typeface="MetLife Circular Light" charset="0"/>
                    <a:cs typeface="MetLife Circular Light" charset="0"/>
                  </a:rPr>
                  <a:t>=</a:t>
                </a:r>
              </a:p>
            </p:txBody>
          </p:sp>
          <p:grpSp>
            <p:nvGrpSpPr>
              <p:cNvPr id="5" name="Group 4">
                <a:extLst>
                  <a:ext uri="{FF2B5EF4-FFF2-40B4-BE49-F238E27FC236}">
                    <a16:creationId xmlns:a16="http://schemas.microsoft.com/office/drawing/2014/main" id="{3A3582FC-D762-4398-AEE7-B0CE0573DD89}"/>
                  </a:ext>
                </a:extLst>
              </p:cNvPr>
              <p:cNvGrpSpPr/>
              <p:nvPr/>
            </p:nvGrpSpPr>
            <p:grpSpPr>
              <a:xfrm>
                <a:off x="4546716" y="1970245"/>
                <a:ext cx="825867" cy="1205167"/>
                <a:chOff x="4546716" y="1970245"/>
                <a:chExt cx="825867" cy="1205167"/>
              </a:xfrm>
            </p:grpSpPr>
            <p:sp>
              <p:nvSpPr>
                <p:cNvPr id="36" name="Rectangle 35">
                  <a:extLst>
                    <a:ext uri="{FF2B5EF4-FFF2-40B4-BE49-F238E27FC236}">
                      <a16:creationId xmlns:a16="http://schemas.microsoft.com/office/drawing/2014/main" id="{246A1286-65C1-47F6-9BF4-2ADBEC906FBE}"/>
                    </a:ext>
                  </a:extLst>
                </p:cNvPr>
                <p:cNvSpPr/>
                <p:nvPr/>
              </p:nvSpPr>
              <p:spPr>
                <a:xfrm>
                  <a:off x="4546716" y="2806080"/>
                  <a:ext cx="825867" cy="369332"/>
                </a:xfrm>
                <a:prstGeom prst="rect">
                  <a:avLst/>
                </a:prstGeom>
              </p:spPr>
              <p:txBody>
                <a:bodyPr wrap="none">
                  <a:spAutoFit/>
                </a:bodyPr>
                <a:lstStyle/>
                <a:p>
                  <a:pPr algn="ctr"/>
                  <a:r>
                    <a:rPr lang="en-US" b="1" dirty="0">
                      <a:latin typeface="Arial" panose="020B0604020202020204" pitchFamily="34" charset="0"/>
                      <a:cs typeface="Arial" panose="020B0604020202020204" pitchFamily="34" charset="0"/>
                    </a:rPr>
                    <a:t>Death</a:t>
                  </a:r>
                </a:p>
              </p:txBody>
            </p:sp>
            <p:pic>
              <p:nvPicPr>
                <p:cNvPr id="25" name="Picture 24" descr="A close up of a sign&#10;&#10;Description automatically generated">
                  <a:extLst>
                    <a:ext uri="{FF2B5EF4-FFF2-40B4-BE49-F238E27FC236}">
                      <a16:creationId xmlns:a16="http://schemas.microsoft.com/office/drawing/2014/main" id="{54978361-ABBF-4989-852B-EDCCA8DE4CAC}"/>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l="31134" t="25897" r="31173" b="26950"/>
                <a:stretch/>
              </p:blipFill>
              <p:spPr>
                <a:xfrm>
                  <a:off x="4630724" y="1970245"/>
                  <a:ext cx="657851" cy="822960"/>
                </a:xfrm>
                <a:prstGeom prst="rect">
                  <a:avLst/>
                </a:prstGeom>
              </p:spPr>
            </p:pic>
          </p:grpSp>
        </p:grpSp>
      </p:grpSp>
    </p:spTree>
    <p:extLst>
      <p:ext uri="{BB962C8B-B14F-4D97-AF65-F5344CB8AC3E}">
        <p14:creationId xmlns:p14="http://schemas.microsoft.com/office/powerpoint/2010/main" val="39513543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p>
            <a:r>
              <a:rPr lang="en-US" dirty="0">
                <a:latin typeface="Georgia Bold" panose="02040802050405020203" pitchFamily="18" charset="0"/>
              </a:rPr>
              <a:t>A &amp; H Products</a:t>
            </a:r>
          </a:p>
        </p:txBody>
      </p:sp>
      <p:sp>
        <p:nvSpPr>
          <p:cNvPr id="6" name="Content Placeholder 2">
            <a:extLst>
              <a:ext uri="{FF2B5EF4-FFF2-40B4-BE49-F238E27FC236}">
                <a16:creationId xmlns:a16="http://schemas.microsoft.com/office/drawing/2014/main" id="{B2602FB8-C990-4404-89A9-CAB28A4E885D}"/>
              </a:ext>
            </a:extLst>
          </p:cNvPr>
          <p:cNvSpPr>
            <a:spLocks noGrp="1"/>
          </p:cNvSpPr>
          <p:nvPr>
            <p:ph sz="quarter" idx="10"/>
          </p:nvPr>
        </p:nvSpPr>
        <p:spPr>
          <a:xfrm>
            <a:off x="457319" y="1371600"/>
            <a:ext cx="9452850" cy="413433"/>
          </a:xfrm>
        </p:spPr>
        <p:txBody>
          <a:bodyPr/>
          <a:lstStyle/>
          <a:p>
            <a:pPr lvl="0">
              <a:buClr>
                <a:srgbClr val="0090DA"/>
              </a:buClr>
            </a:pPr>
            <a:r>
              <a:rPr lang="en-US" sz="1800" dirty="0">
                <a:solidFill>
                  <a:schemeClr val="tx1"/>
                </a:solidFill>
                <a:latin typeface="Arial" panose="020B0604020202020204" pitchFamily="34" charset="0"/>
                <a:cs typeface="Arial" panose="020B0604020202020204" pitchFamily="34" charset="0"/>
              </a:rPr>
              <a:t>A&amp;H products are embedded with life policy.</a:t>
            </a:r>
          </a:p>
        </p:txBody>
      </p:sp>
      <p:grpSp>
        <p:nvGrpSpPr>
          <p:cNvPr id="55" name="Group 54">
            <a:extLst>
              <a:ext uri="{FF2B5EF4-FFF2-40B4-BE49-F238E27FC236}">
                <a16:creationId xmlns:a16="http://schemas.microsoft.com/office/drawing/2014/main" id="{E0192D3C-3FF8-4985-B9D6-6280FC3548F5}"/>
              </a:ext>
            </a:extLst>
          </p:cNvPr>
          <p:cNvGrpSpPr/>
          <p:nvPr/>
        </p:nvGrpSpPr>
        <p:grpSpPr>
          <a:xfrm>
            <a:off x="2700233" y="2103209"/>
            <a:ext cx="6788359" cy="3752468"/>
            <a:chOff x="2463230" y="2103209"/>
            <a:chExt cx="6788359" cy="3752468"/>
          </a:xfrm>
        </p:grpSpPr>
        <p:grpSp>
          <p:nvGrpSpPr>
            <p:cNvPr id="54" name="Group 53">
              <a:extLst>
                <a:ext uri="{FF2B5EF4-FFF2-40B4-BE49-F238E27FC236}">
                  <a16:creationId xmlns:a16="http://schemas.microsoft.com/office/drawing/2014/main" id="{02FF4588-7603-4854-ABE9-9B3B8824A211}"/>
                </a:ext>
              </a:extLst>
            </p:cNvPr>
            <p:cNvGrpSpPr/>
            <p:nvPr/>
          </p:nvGrpSpPr>
          <p:grpSpPr>
            <a:xfrm>
              <a:off x="6094412" y="2103209"/>
              <a:ext cx="3157177" cy="3752467"/>
              <a:chOff x="6094412" y="2103209"/>
              <a:chExt cx="3157177" cy="3752467"/>
            </a:xfrm>
          </p:grpSpPr>
          <p:grpSp>
            <p:nvGrpSpPr>
              <p:cNvPr id="35" name="Group 34">
                <a:extLst>
                  <a:ext uri="{FF2B5EF4-FFF2-40B4-BE49-F238E27FC236}">
                    <a16:creationId xmlns:a16="http://schemas.microsoft.com/office/drawing/2014/main" id="{4C155051-68D5-4EBD-984E-F237A2C8A814}"/>
                  </a:ext>
                </a:extLst>
              </p:cNvPr>
              <p:cNvGrpSpPr/>
              <p:nvPr/>
            </p:nvGrpSpPr>
            <p:grpSpPr>
              <a:xfrm>
                <a:off x="6094412" y="3447937"/>
                <a:ext cx="3157177" cy="2407739"/>
                <a:chOff x="4633744" y="2956555"/>
                <a:chExt cx="3157177" cy="2407739"/>
              </a:xfrm>
            </p:grpSpPr>
            <p:sp>
              <p:nvSpPr>
                <p:cNvPr id="38" name="Rectangle 37">
                  <a:extLst>
                    <a:ext uri="{FF2B5EF4-FFF2-40B4-BE49-F238E27FC236}">
                      <a16:creationId xmlns:a16="http://schemas.microsoft.com/office/drawing/2014/main" id="{53B99B46-57AD-463E-9AD3-B25694C80B40}"/>
                    </a:ext>
                  </a:extLst>
                </p:cNvPr>
                <p:cNvSpPr/>
                <p:nvPr/>
              </p:nvSpPr>
              <p:spPr>
                <a:xfrm>
                  <a:off x="4633744" y="2956555"/>
                  <a:ext cx="3157177" cy="2407739"/>
                </a:xfrm>
                <a:prstGeom prst="rect">
                  <a:avLst/>
                </a:prstGeom>
                <a:solidFill>
                  <a:srgbClr val="FFFFFF">
                    <a:lumMod val="95000"/>
                    <a:alpha val="66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0" i="0" u="none" strike="noStrike" kern="0" cap="none" spc="0" normalizeH="0" baseline="0" noProof="0" dirty="0">
                      <a:ln>
                        <a:noFill/>
                      </a:ln>
                      <a:solidFill>
                        <a:srgbClr val="FFFFFF"/>
                      </a:solidFill>
                      <a:effectLst/>
                      <a:uLnTx/>
                      <a:uFillTx/>
                      <a:latin typeface="Arial"/>
                      <a:ea typeface="+mn-ea"/>
                      <a:cs typeface="Open Sans Bold"/>
                    </a:rPr>
                    <a:t> </a:t>
                  </a:r>
                </a:p>
              </p:txBody>
            </p:sp>
            <p:sp>
              <p:nvSpPr>
                <p:cNvPr id="39" name="Rectangle 38">
                  <a:extLst>
                    <a:ext uri="{FF2B5EF4-FFF2-40B4-BE49-F238E27FC236}">
                      <a16:creationId xmlns:a16="http://schemas.microsoft.com/office/drawing/2014/main" id="{330E3E14-F16B-46B0-AA4C-F00D6EA03BA6}"/>
                    </a:ext>
                  </a:extLst>
                </p:cNvPr>
                <p:cNvSpPr/>
                <p:nvPr/>
              </p:nvSpPr>
              <p:spPr>
                <a:xfrm>
                  <a:off x="4729400" y="3205603"/>
                  <a:ext cx="2965865" cy="2158691"/>
                </a:xfrm>
                <a:prstGeom prst="rect">
                  <a:avLst/>
                </a:prstGeom>
                <a:noFill/>
                <a:ln w="38100" cap="flat" cmpd="sng" algn="ctr">
                  <a:noFill/>
                  <a:prstDash val="solid"/>
                </a:ln>
                <a:effectLst/>
              </p:spPr>
              <p:txBody>
                <a:bodyPr rtlCol="0" anchor="t"/>
                <a:lstStyle/>
                <a:p>
                  <a:pPr marL="285750" indent="-285750">
                    <a:spcBef>
                      <a:spcPts val="300"/>
                    </a:spcBef>
                    <a:spcAft>
                      <a:spcPts val="300"/>
                    </a:spcAft>
                    <a:buFont typeface="Arial" panose="020B0604020202020204" pitchFamily="34" charset="0"/>
                    <a:buChar char="•"/>
                    <a:tabLst>
                      <a:tab pos="1201738" algn="l"/>
                    </a:tabLst>
                    <a:defRPr/>
                  </a:pPr>
                  <a:r>
                    <a:rPr lang="en-US" sz="1600" kern="0" dirty="0">
                      <a:solidFill>
                        <a:srgbClr val="000000"/>
                      </a:solidFill>
                      <a:latin typeface="Arial" panose="020B0604020202020204" pitchFamily="34" charset="0"/>
                      <a:cs typeface="Arial" panose="020B0604020202020204" pitchFamily="34" charset="0"/>
                    </a:rPr>
                    <a:t>Accident and sickness in-hospital expenses</a:t>
                  </a:r>
                </a:p>
                <a:p>
                  <a:pPr marL="285750" indent="-285750">
                    <a:spcBef>
                      <a:spcPts val="300"/>
                    </a:spcBef>
                    <a:spcAft>
                      <a:spcPts val="300"/>
                    </a:spcAft>
                    <a:buFont typeface="Arial" panose="020B0604020202020204" pitchFamily="34" charset="0"/>
                    <a:buChar char="•"/>
                    <a:tabLst>
                      <a:tab pos="1201738" algn="l"/>
                    </a:tabLst>
                    <a:defRPr/>
                  </a:pPr>
                  <a:r>
                    <a:rPr lang="en-US" sz="1600" kern="0" dirty="0">
                      <a:solidFill>
                        <a:srgbClr val="000000"/>
                      </a:solidFill>
                      <a:latin typeface="Arial" panose="020B0604020202020204" pitchFamily="34" charset="0"/>
                      <a:cs typeface="Arial" panose="020B0604020202020204" pitchFamily="34" charset="0"/>
                    </a:rPr>
                    <a:t>Accident and Sickness In-hospital Surgical Expenses (IHS)</a:t>
                  </a:r>
                </a:p>
                <a:p>
                  <a:pPr marL="285750" indent="-285750">
                    <a:spcBef>
                      <a:spcPts val="300"/>
                    </a:spcBef>
                    <a:spcAft>
                      <a:spcPts val="300"/>
                    </a:spcAft>
                    <a:buFont typeface="Arial" panose="020B0604020202020204" pitchFamily="34" charset="0"/>
                    <a:buChar char="•"/>
                    <a:tabLst>
                      <a:tab pos="1201738" algn="l"/>
                    </a:tabLst>
                    <a:defRPr/>
                  </a:pPr>
                  <a:r>
                    <a:rPr lang="en-US" sz="1600" kern="0" dirty="0">
                      <a:solidFill>
                        <a:srgbClr val="000000"/>
                      </a:solidFill>
                      <a:latin typeface="Arial" panose="020B0604020202020204" pitchFamily="34" charset="0"/>
                      <a:cs typeface="Arial" panose="020B0604020202020204" pitchFamily="34" charset="0"/>
                    </a:rPr>
                    <a:t>Permanent total disability due to sickness</a:t>
                  </a:r>
                </a:p>
              </p:txBody>
            </p:sp>
          </p:grpSp>
          <p:grpSp>
            <p:nvGrpSpPr>
              <p:cNvPr id="48" name="Group 47">
                <a:extLst>
                  <a:ext uri="{FF2B5EF4-FFF2-40B4-BE49-F238E27FC236}">
                    <a16:creationId xmlns:a16="http://schemas.microsoft.com/office/drawing/2014/main" id="{7C395FC4-95EA-41B4-9049-E8EF40966830}"/>
                  </a:ext>
                </a:extLst>
              </p:cNvPr>
              <p:cNvGrpSpPr/>
              <p:nvPr/>
            </p:nvGrpSpPr>
            <p:grpSpPr>
              <a:xfrm>
                <a:off x="6094412" y="2103209"/>
                <a:ext cx="3157177" cy="1344728"/>
                <a:chOff x="6094412" y="2103209"/>
                <a:chExt cx="3157177" cy="1344728"/>
              </a:xfrm>
            </p:grpSpPr>
            <p:sp>
              <p:nvSpPr>
                <p:cNvPr id="36" name="Rectangle 35">
                  <a:extLst>
                    <a:ext uri="{FF2B5EF4-FFF2-40B4-BE49-F238E27FC236}">
                      <a16:creationId xmlns:a16="http://schemas.microsoft.com/office/drawing/2014/main" id="{AF0E80CA-0720-4379-BE67-025CBDD43714}"/>
                    </a:ext>
                  </a:extLst>
                </p:cNvPr>
                <p:cNvSpPr/>
                <p:nvPr/>
              </p:nvSpPr>
              <p:spPr>
                <a:xfrm>
                  <a:off x="6094412" y="2428651"/>
                  <a:ext cx="3157177" cy="1019286"/>
                </a:xfrm>
                <a:prstGeom prst="rect">
                  <a:avLst/>
                </a:prstGeom>
                <a:solidFill>
                  <a:srgbClr val="008F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200" b="0" i="0" u="none" strike="noStrike" kern="0" cap="none" spc="0" normalizeH="0" baseline="0" noProof="0" dirty="0">
                      <a:ln>
                        <a:noFill/>
                      </a:ln>
                      <a:solidFill>
                        <a:srgbClr val="FFFFFF"/>
                      </a:solidFill>
                      <a:effectLst/>
                      <a:uLnTx/>
                      <a:uFillTx/>
                      <a:latin typeface="Arial"/>
                      <a:ea typeface="+mn-ea"/>
                      <a:cs typeface="Open Sans Bold"/>
                    </a:rPr>
                    <a:t> </a:t>
                  </a:r>
                </a:p>
              </p:txBody>
            </p:sp>
            <p:sp>
              <p:nvSpPr>
                <p:cNvPr id="37" name="Rectangle 36">
                  <a:extLst>
                    <a:ext uri="{FF2B5EF4-FFF2-40B4-BE49-F238E27FC236}">
                      <a16:creationId xmlns:a16="http://schemas.microsoft.com/office/drawing/2014/main" id="{3389945E-5914-45AF-BE0D-CAB8920142FA}"/>
                    </a:ext>
                  </a:extLst>
                </p:cNvPr>
                <p:cNvSpPr/>
                <p:nvPr/>
              </p:nvSpPr>
              <p:spPr>
                <a:xfrm>
                  <a:off x="6761720" y="3024874"/>
                  <a:ext cx="1822561" cy="338554"/>
                </a:xfrm>
                <a:prstGeom prst="rect">
                  <a:avLst/>
                </a:prstGeom>
              </p:spPr>
              <p:txBody>
                <a:bodyPr wrap="square">
                  <a:spAutoFit/>
                </a:bodyPr>
                <a:lstStyle/>
                <a:p>
                  <a:pPr lvl="0" algn="ctr">
                    <a:defRPr/>
                  </a:pPr>
                  <a:r>
                    <a:rPr lang="en-US" sz="1600" b="1" kern="0" dirty="0">
                      <a:solidFill>
                        <a:srgbClr val="FFFFFF"/>
                      </a:solidFill>
                      <a:latin typeface="Arial" panose="020B0604020202020204" pitchFamily="34" charset="0"/>
                      <a:ea typeface="MetLife Circular Light" charset="0"/>
                      <a:cs typeface="Arial" panose="020B0604020202020204" pitchFamily="34" charset="0"/>
                    </a:rPr>
                    <a:t>Hospital Care</a:t>
                  </a:r>
                  <a:endParaRPr kumimoji="0" lang="en-US" sz="1600" b="0" i="0" u="none" strike="noStrike" kern="0" cap="none" spc="0" normalizeH="0" baseline="0" noProof="0" dirty="0">
                    <a:ln>
                      <a:noFill/>
                    </a:ln>
                    <a:solidFill>
                      <a:srgbClr val="000000"/>
                    </a:solidFill>
                    <a:effectLst/>
                    <a:uLnTx/>
                    <a:uFillTx/>
                    <a:latin typeface="Arial"/>
                  </a:endParaRPr>
                </a:p>
              </p:txBody>
            </p:sp>
            <p:grpSp>
              <p:nvGrpSpPr>
                <p:cNvPr id="47" name="Group 46">
                  <a:extLst>
                    <a:ext uri="{FF2B5EF4-FFF2-40B4-BE49-F238E27FC236}">
                      <a16:creationId xmlns:a16="http://schemas.microsoft.com/office/drawing/2014/main" id="{7534DF83-D013-4F56-B96A-198DE12A3E9A}"/>
                    </a:ext>
                  </a:extLst>
                </p:cNvPr>
                <p:cNvGrpSpPr/>
                <p:nvPr/>
              </p:nvGrpSpPr>
              <p:grpSpPr>
                <a:xfrm>
                  <a:off x="7261520" y="2103209"/>
                  <a:ext cx="822960" cy="822960"/>
                  <a:chOff x="7261520" y="2103209"/>
                  <a:chExt cx="822960" cy="822960"/>
                </a:xfrm>
              </p:grpSpPr>
              <p:sp>
                <p:nvSpPr>
                  <p:cNvPr id="33" name="Oval 32">
                    <a:extLst>
                      <a:ext uri="{FF2B5EF4-FFF2-40B4-BE49-F238E27FC236}">
                        <a16:creationId xmlns:a16="http://schemas.microsoft.com/office/drawing/2014/main" id="{BE30907B-D295-4907-9A0D-D7491D41CA6E}"/>
                      </a:ext>
                    </a:extLst>
                  </p:cNvPr>
                  <p:cNvSpPr>
                    <a:spLocks noChangeAspect="1"/>
                  </p:cNvSpPr>
                  <p:nvPr/>
                </p:nvSpPr>
                <p:spPr>
                  <a:xfrm>
                    <a:off x="7261520" y="2103209"/>
                    <a:ext cx="822960" cy="822960"/>
                  </a:xfrm>
                  <a:prstGeom prst="ellipse">
                    <a:avLst/>
                  </a:prstGeom>
                  <a:solidFill>
                    <a:srgbClr val="FFFFFF"/>
                  </a:solidFill>
                  <a:ln w="25400" cap="flat" cmpd="sng" algn="ctr">
                    <a:noFill/>
                    <a:prstDash val="solid"/>
                  </a:ln>
                  <a:effectLst>
                    <a:outerShdw blurRad="203200" dist="63500" dir="5400000" sx="98000" sy="98000" algn="ctr" rotWithShape="0">
                      <a:srgbClr val="000000">
                        <a:lumMod val="75000"/>
                        <a:lumOff val="25000"/>
                        <a:alpha val="99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FFFFFF"/>
                      </a:solidFill>
                      <a:effectLst/>
                      <a:uLnTx/>
                      <a:uFillTx/>
                      <a:latin typeface="Arial"/>
                      <a:ea typeface="+mn-ea"/>
                      <a:cs typeface="Open Sans Bold"/>
                    </a:endParaRPr>
                  </a:p>
                </p:txBody>
              </p:sp>
              <p:pic>
                <p:nvPicPr>
                  <p:cNvPr id="43" name="Picture 42" descr="A picture containing drawing&#10;&#10;Description automatically generated">
                    <a:extLst>
                      <a:ext uri="{FF2B5EF4-FFF2-40B4-BE49-F238E27FC236}">
                        <a16:creationId xmlns:a16="http://schemas.microsoft.com/office/drawing/2014/main" id="{184E6CD8-D971-44A1-8CB4-805030F69D65}"/>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88130" y="2179603"/>
                    <a:ext cx="640080" cy="640080"/>
                  </a:xfrm>
                  <a:prstGeom prst="rect">
                    <a:avLst/>
                  </a:prstGeom>
                </p:spPr>
              </p:pic>
            </p:grpSp>
          </p:grpSp>
        </p:grpSp>
        <p:grpSp>
          <p:nvGrpSpPr>
            <p:cNvPr id="53" name="Group 52">
              <a:extLst>
                <a:ext uri="{FF2B5EF4-FFF2-40B4-BE49-F238E27FC236}">
                  <a16:creationId xmlns:a16="http://schemas.microsoft.com/office/drawing/2014/main" id="{19AF2B11-C140-40ED-8256-80E039C299BC}"/>
                </a:ext>
              </a:extLst>
            </p:cNvPr>
            <p:cNvGrpSpPr/>
            <p:nvPr/>
          </p:nvGrpSpPr>
          <p:grpSpPr>
            <a:xfrm>
              <a:off x="2463230" y="2103209"/>
              <a:ext cx="3157177" cy="3752468"/>
              <a:chOff x="2463230" y="2103209"/>
              <a:chExt cx="3157177" cy="3752468"/>
            </a:xfrm>
          </p:grpSpPr>
          <p:grpSp>
            <p:nvGrpSpPr>
              <p:cNvPr id="17" name="Group 16">
                <a:extLst>
                  <a:ext uri="{FF2B5EF4-FFF2-40B4-BE49-F238E27FC236}">
                    <a16:creationId xmlns:a16="http://schemas.microsoft.com/office/drawing/2014/main" id="{CABB904E-1F7A-45A5-B3AE-19C12FBB164E}"/>
                  </a:ext>
                </a:extLst>
              </p:cNvPr>
              <p:cNvGrpSpPr/>
              <p:nvPr/>
            </p:nvGrpSpPr>
            <p:grpSpPr>
              <a:xfrm>
                <a:off x="2463230" y="3447937"/>
                <a:ext cx="3157177" cy="2407740"/>
                <a:chOff x="762722" y="2956555"/>
                <a:chExt cx="3157177" cy="2407740"/>
              </a:xfrm>
            </p:grpSpPr>
            <p:sp>
              <p:nvSpPr>
                <p:cNvPr id="20" name="Rectangle 19">
                  <a:extLst>
                    <a:ext uri="{FF2B5EF4-FFF2-40B4-BE49-F238E27FC236}">
                      <a16:creationId xmlns:a16="http://schemas.microsoft.com/office/drawing/2014/main" id="{77A76EE5-ED58-49BE-BA53-DC86FB3BD139}"/>
                    </a:ext>
                  </a:extLst>
                </p:cNvPr>
                <p:cNvSpPr/>
                <p:nvPr/>
              </p:nvSpPr>
              <p:spPr>
                <a:xfrm>
                  <a:off x="762722" y="2956555"/>
                  <a:ext cx="3157177" cy="2407739"/>
                </a:xfrm>
                <a:prstGeom prst="rect">
                  <a:avLst/>
                </a:prstGeom>
                <a:solidFill>
                  <a:srgbClr val="FFFFFF">
                    <a:lumMod val="95000"/>
                    <a:alpha val="66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600" b="0" i="0" u="none" strike="noStrike" kern="0" cap="none" spc="0" normalizeH="0" baseline="0" noProof="0" dirty="0">
                      <a:ln>
                        <a:noFill/>
                      </a:ln>
                      <a:solidFill>
                        <a:srgbClr val="FFFFFF"/>
                      </a:solidFill>
                      <a:effectLst/>
                      <a:uLnTx/>
                      <a:uFillTx/>
                      <a:latin typeface="Arial"/>
                      <a:ea typeface="+mn-ea"/>
                      <a:cs typeface="Open Sans Bold"/>
                    </a:rPr>
                    <a:t> </a:t>
                  </a:r>
                </a:p>
              </p:txBody>
            </p:sp>
            <p:sp>
              <p:nvSpPr>
                <p:cNvPr id="21" name="Rectangle 20">
                  <a:extLst>
                    <a:ext uri="{FF2B5EF4-FFF2-40B4-BE49-F238E27FC236}">
                      <a16:creationId xmlns:a16="http://schemas.microsoft.com/office/drawing/2014/main" id="{B5EAC232-DDA8-4DA6-B692-D3B828DB754A}"/>
                    </a:ext>
                  </a:extLst>
                </p:cNvPr>
                <p:cNvSpPr/>
                <p:nvPr/>
              </p:nvSpPr>
              <p:spPr>
                <a:xfrm>
                  <a:off x="836997" y="3205603"/>
                  <a:ext cx="3008626" cy="2158692"/>
                </a:xfrm>
                <a:prstGeom prst="rect">
                  <a:avLst/>
                </a:prstGeom>
                <a:noFill/>
                <a:ln w="38100" cap="flat" cmpd="sng" algn="ctr">
                  <a:noFill/>
                  <a:prstDash val="solid"/>
                </a:ln>
                <a:effectLst/>
              </p:spPr>
              <p:txBody>
                <a:bodyPr rtlCol="0" anchor="t"/>
                <a:lstStyle/>
                <a:p>
                  <a:pPr marL="285750" indent="-285750">
                    <a:spcBef>
                      <a:spcPts val="300"/>
                    </a:spcBef>
                    <a:spcAft>
                      <a:spcPts val="300"/>
                    </a:spcAft>
                    <a:buFont typeface="Arial" panose="020B0604020202020204" pitchFamily="34" charset="0"/>
                    <a:buChar char="•"/>
                    <a:tabLst>
                      <a:tab pos="1201738" algn="l"/>
                    </a:tabLst>
                    <a:defRPr/>
                  </a:pPr>
                  <a:r>
                    <a:rPr lang="en-US" sz="1600" kern="0" dirty="0">
                      <a:solidFill>
                        <a:srgbClr val="000000"/>
                      </a:solidFill>
                      <a:latin typeface="Arial" panose="020B0604020202020204" pitchFamily="34" charset="0"/>
                      <a:cs typeface="Arial" panose="020B0604020202020204" pitchFamily="34" charset="0"/>
                    </a:rPr>
                    <a:t>Accidental Death (AD), Permanent Partial Disability (PPD), and Permanent Total Disability (PTD)</a:t>
                  </a:r>
                </a:p>
                <a:p>
                  <a:pPr marL="285750" indent="-285750">
                    <a:spcBef>
                      <a:spcPts val="300"/>
                    </a:spcBef>
                    <a:spcAft>
                      <a:spcPts val="300"/>
                    </a:spcAft>
                    <a:buFont typeface="Arial" panose="020B0604020202020204" pitchFamily="34" charset="0"/>
                    <a:buChar char="•"/>
                    <a:tabLst>
                      <a:tab pos="1201738" algn="l"/>
                    </a:tabLst>
                    <a:defRPr/>
                  </a:pPr>
                  <a:r>
                    <a:rPr lang="en-US" sz="1600" kern="0" dirty="0">
                      <a:solidFill>
                        <a:srgbClr val="000000"/>
                      </a:solidFill>
                      <a:latin typeface="Arial" panose="020B0604020202020204" pitchFamily="34" charset="0"/>
                      <a:cs typeface="Arial" panose="020B0604020202020204" pitchFamily="34" charset="0"/>
                    </a:rPr>
                    <a:t>Accident Medical Expense Reimbursement (AMR)</a:t>
                  </a:r>
                </a:p>
              </p:txBody>
            </p:sp>
          </p:grpSp>
          <p:grpSp>
            <p:nvGrpSpPr>
              <p:cNvPr id="51" name="Group 50">
                <a:extLst>
                  <a:ext uri="{FF2B5EF4-FFF2-40B4-BE49-F238E27FC236}">
                    <a16:creationId xmlns:a16="http://schemas.microsoft.com/office/drawing/2014/main" id="{F140BE18-7368-4539-9AE1-01A60624E46B}"/>
                  </a:ext>
                </a:extLst>
              </p:cNvPr>
              <p:cNvGrpSpPr/>
              <p:nvPr/>
            </p:nvGrpSpPr>
            <p:grpSpPr>
              <a:xfrm>
                <a:off x="2463230" y="2103209"/>
                <a:ext cx="3157177" cy="1344728"/>
                <a:chOff x="2463230" y="2103209"/>
                <a:chExt cx="3157177" cy="1344728"/>
              </a:xfrm>
            </p:grpSpPr>
            <p:sp>
              <p:nvSpPr>
                <p:cNvPr id="18" name="Rectangle 17">
                  <a:extLst>
                    <a:ext uri="{FF2B5EF4-FFF2-40B4-BE49-F238E27FC236}">
                      <a16:creationId xmlns:a16="http://schemas.microsoft.com/office/drawing/2014/main" id="{8273B2E1-3FCD-4DCC-B585-EB3FD73AED0F}"/>
                    </a:ext>
                  </a:extLst>
                </p:cNvPr>
                <p:cNvSpPr/>
                <p:nvPr/>
              </p:nvSpPr>
              <p:spPr>
                <a:xfrm>
                  <a:off x="2463230" y="2428651"/>
                  <a:ext cx="3157177" cy="1019286"/>
                </a:xfrm>
                <a:prstGeom prst="rect">
                  <a:avLst/>
                </a:prstGeom>
                <a:solidFill>
                  <a:srgbClr val="008FD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IN" sz="1200" b="0" i="0" u="none" strike="noStrike" kern="0" cap="none" spc="0" normalizeH="0" baseline="0" noProof="0" dirty="0">
                      <a:ln>
                        <a:noFill/>
                      </a:ln>
                      <a:solidFill>
                        <a:srgbClr val="FFFFFF"/>
                      </a:solidFill>
                      <a:effectLst/>
                      <a:uLnTx/>
                      <a:uFillTx/>
                      <a:latin typeface="Arial"/>
                      <a:ea typeface="+mn-ea"/>
                      <a:cs typeface="Open Sans Bold"/>
                    </a:rPr>
                    <a:t> </a:t>
                  </a:r>
                </a:p>
              </p:txBody>
            </p:sp>
            <p:sp>
              <p:nvSpPr>
                <p:cNvPr id="19" name="Rectangle 18">
                  <a:extLst>
                    <a:ext uri="{FF2B5EF4-FFF2-40B4-BE49-F238E27FC236}">
                      <a16:creationId xmlns:a16="http://schemas.microsoft.com/office/drawing/2014/main" id="{8D5B838B-61FB-4816-8B9A-3EF259011DB4}"/>
                    </a:ext>
                  </a:extLst>
                </p:cNvPr>
                <p:cNvSpPr/>
                <p:nvPr/>
              </p:nvSpPr>
              <p:spPr>
                <a:xfrm>
                  <a:off x="3231294" y="3024874"/>
                  <a:ext cx="1621049" cy="338554"/>
                </a:xfrm>
                <a:prstGeom prst="rect">
                  <a:avLst/>
                </a:prstGeom>
              </p:spPr>
              <p:txBody>
                <a:bodyPr wrap="square">
                  <a:spAutoFit/>
                </a:bodyPr>
                <a:lstStyle/>
                <a:p>
                  <a:pPr lvl="0" algn="ctr">
                    <a:defRPr/>
                  </a:pPr>
                  <a:r>
                    <a:rPr lang="en-US" sz="1600" b="1" kern="0" dirty="0">
                      <a:solidFill>
                        <a:srgbClr val="FFFFFF"/>
                      </a:solidFill>
                      <a:latin typeface="Arial" panose="020B0604020202020204" pitchFamily="34" charset="0"/>
                      <a:ea typeface="MetLife Circular Light" charset="0"/>
                      <a:cs typeface="Arial" panose="020B0604020202020204" pitchFamily="34" charset="0"/>
                    </a:rPr>
                    <a:t>Accident Care</a:t>
                  </a:r>
                  <a:endParaRPr kumimoji="0" lang="en-US" sz="1600" b="0" i="0" u="none" strike="noStrike" kern="0" cap="none" spc="0" normalizeH="0" baseline="0" noProof="0" dirty="0">
                    <a:ln>
                      <a:noFill/>
                    </a:ln>
                    <a:solidFill>
                      <a:srgbClr val="000000"/>
                    </a:solidFill>
                    <a:effectLst/>
                    <a:uLnTx/>
                    <a:uFillTx/>
                    <a:latin typeface="Arial"/>
                  </a:endParaRPr>
                </a:p>
              </p:txBody>
            </p:sp>
            <p:grpSp>
              <p:nvGrpSpPr>
                <p:cNvPr id="49" name="Group 48">
                  <a:extLst>
                    <a:ext uri="{FF2B5EF4-FFF2-40B4-BE49-F238E27FC236}">
                      <a16:creationId xmlns:a16="http://schemas.microsoft.com/office/drawing/2014/main" id="{65712762-23D1-463F-832B-9A7300D9EF08}"/>
                    </a:ext>
                  </a:extLst>
                </p:cNvPr>
                <p:cNvGrpSpPr/>
                <p:nvPr/>
              </p:nvGrpSpPr>
              <p:grpSpPr>
                <a:xfrm>
                  <a:off x="3630338" y="2103209"/>
                  <a:ext cx="822960" cy="822960"/>
                  <a:chOff x="3630338" y="2103209"/>
                  <a:chExt cx="822960" cy="822960"/>
                </a:xfrm>
              </p:grpSpPr>
              <p:sp>
                <p:nvSpPr>
                  <p:cNvPr id="13" name="Oval 12">
                    <a:extLst>
                      <a:ext uri="{FF2B5EF4-FFF2-40B4-BE49-F238E27FC236}">
                        <a16:creationId xmlns:a16="http://schemas.microsoft.com/office/drawing/2014/main" id="{FAD123A2-9FD0-4A28-9952-E1C6D44D652B}"/>
                      </a:ext>
                    </a:extLst>
                  </p:cNvPr>
                  <p:cNvSpPr>
                    <a:spLocks noChangeAspect="1"/>
                  </p:cNvSpPr>
                  <p:nvPr/>
                </p:nvSpPr>
                <p:spPr>
                  <a:xfrm>
                    <a:off x="3630338" y="2103209"/>
                    <a:ext cx="822960" cy="822960"/>
                  </a:xfrm>
                  <a:prstGeom prst="ellipse">
                    <a:avLst/>
                  </a:prstGeom>
                  <a:solidFill>
                    <a:srgbClr val="FFFFFF"/>
                  </a:solidFill>
                  <a:ln w="25400" cap="flat" cmpd="sng" algn="ctr">
                    <a:noFill/>
                    <a:prstDash val="solid"/>
                  </a:ln>
                  <a:effectLst>
                    <a:outerShdw blurRad="203200" dist="50800" dir="5400000" sx="98000" sy="98000" algn="ctr" rotWithShape="0">
                      <a:srgbClr val="000000">
                        <a:lumMod val="75000"/>
                        <a:lumOff val="25000"/>
                        <a:alpha val="99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FFFFFF"/>
                      </a:solidFill>
                      <a:effectLst/>
                      <a:uLnTx/>
                      <a:uFillTx/>
                      <a:latin typeface="Arial"/>
                      <a:ea typeface="+mn-ea"/>
                      <a:cs typeface="Open Sans Bold"/>
                    </a:endParaRPr>
                  </a:p>
                </p:txBody>
              </p:sp>
              <p:grpSp>
                <p:nvGrpSpPr>
                  <p:cNvPr id="46" name="Group 45">
                    <a:extLst>
                      <a:ext uri="{FF2B5EF4-FFF2-40B4-BE49-F238E27FC236}">
                        <a16:creationId xmlns:a16="http://schemas.microsoft.com/office/drawing/2014/main" id="{C7BA4F97-20F4-48F4-99DB-8F3B78123D5D}"/>
                      </a:ext>
                    </a:extLst>
                  </p:cNvPr>
                  <p:cNvGrpSpPr/>
                  <p:nvPr/>
                </p:nvGrpSpPr>
                <p:grpSpPr>
                  <a:xfrm>
                    <a:off x="3721778" y="2179603"/>
                    <a:ext cx="712237" cy="640080"/>
                    <a:chOff x="3721778" y="2179603"/>
                    <a:chExt cx="712237" cy="640080"/>
                  </a:xfrm>
                </p:grpSpPr>
                <p:pic>
                  <p:nvPicPr>
                    <p:cNvPr id="41" name="Picture 40" descr="A picture containing drawing&#10;&#10;Description automatically generated">
                      <a:extLst>
                        <a:ext uri="{FF2B5EF4-FFF2-40B4-BE49-F238E27FC236}">
                          <a16:creationId xmlns:a16="http://schemas.microsoft.com/office/drawing/2014/main" id="{341D2B04-751B-4A88-AFF2-DC898B869F79}"/>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21778" y="2179603"/>
                      <a:ext cx="640080" cy="640080"/>
                    </a:xfrm>
                    <a:prstGeom prst="rect">
                      <a:avLst/>
                    </a:prstGeom>
                  </p:spPr>
                </p:pic>
                <p:pic>
                  <p:nvPicPr>
                    <p:cNvPr id="45" name="Picture 44" descr="A picture containing drawing&#10;&#10;Description automatically generated">
                      <a:extLst>
                        <a:ext uri="{FF2B5EF4-FFF2-40B4-BE49-F238E27FC236}">
                          <a16:creationId xmlns:a16="http://schemas.microsoft.com/office/drawing/2014/main" id="{DCC3BE79-87C4-41E8-8801-843338B8DBC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68255" y="2365154"/>
                      <a:ext cx="365760" cy="365760"/>
                    </a:xfrm>
                    <a:prstGeom prst="rect">
                      <a:avLst/>
                    </a:prstGeom>
                  </p:spPr>
                </p:pic>
              </p:grpSp>
            </p:grpSp>
          </p:grpSp>
        </p:grpSp>
      </p:grpSp>
    </p:spTree>
    <p:extLst>
      <p:ext uri="{BB962C8B-B14F-4D97-AF65-F5344CB8AC3E}">
        <p14:creationId xmlns:p14="http://schemas.microsoft.com/office/powerpoint/2010/main" val="14685378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p>
            <a:r>
              <a:rPr lang="en-US" dirty="0">
                <a:latin typeface="Georgia Bold" panose="02040802050405020203" pitchFamily="18" charset="0"/>
              </a:rPr>
              <a:t>Circles of Protection</a:t>
            </a:r>
          </a:p>
        </p:txBody>
      </p:sp>
      <p:sp>
        <p:nvSpPr>
          <p:cNvPr id="7" name="Content Placeholder 2">
            <a:extLst>
              <a:ext uri="{FF2B5EF4-FFF2-40B4-BE49-F238E27FC236}">
                <a16:creationId xmlns:a16="http://schemas.microsoft.com/office/drawing/2014/main" id="{DCC6CB18-8986-4650-BAF8-BE9FC38D5A5D}"/>
              </a:ext>
            </a:extLst>
          </p:cNvPr>
          <p:cNvSpPr>
            <a:spLocks noGrp="1"/>
          </p:cNvSpPr>
          <p:nvPr>
            <p:ph sz="quarter" idx="10"/>
          </p:nvPr>
        </p:nvSpPr>
        <p:spPr>
          <a:xfrm>
            <a:off x="457319" y="1371600"/>
            <a:ext cx="9452850" cy="369332"/>
          </a:xfrm>
        </p:spPr>
        <p:txBody>
          <a:bodyPr/>
          <a:lstStyle/>
          <a:p>
            <a:pPr lvl="0">
              <a:buClr>
                <a:srgbClr val="0090DA"/>
              </a:buClr>
            </a:pPr>
            <a:r>
              <a:rPr lang="en-US" sz="1800" dirty="0">
                <a:solidFill>
                  <a:schemeClr val="tx1"/>
                </a:solidFill>
                <a:latin typeface="Arial" panose="020B0604020202020204" pitchFamily="34" charset="0"/>
                <a:cs typeface="Arial" panose="020B0604020202020204" pitchFamily="34" charset="0"/>
              </a:rPr>
              <a:t>The Circles of Protection comprises four circles.</a:t>
            </a:r>
          </a:p>
        </p:txBody>
      </p:sp>
      <p:grpSp>
        <p:nvGrpSpPr>
          <p:cNvPr id="16" name="Group 15">
            <a:extLst>
              <a:ext uri="{FF2B5EF4-FFF2-40B4-BE49-F238E27FC236}">
                <a16:creationId xmlns:a16="http://schemas.microsoft.com/office/drawing/2014/main" id="{3A9EB2E8-7512-4A35-9D7C-5EE045C4CA82}"/>
              </a:ext>
            </a:extLst>
          </p:cNvPr>
          <p:cNvGrpSpPr/>
          <p:nvPr/>
        </p:nvGrpSpPr>
        <p:grpSpPr>
          <a:xfrm>
            <a:off x="708006" y="2015195"/>
            <a:ext cx="10772812" cy="4297680"/>
            <a:chOff x="1232956" y="2103120"/>
            <a:chExt cx="10772812" cy="4297680"/>
          </a:xfrm>
        </p:grpSpPr>
        <p:grpSp>
          <p:nvGrpSpPr>
            <p:cNvPr id="9" name="Group 8">
              <a:extLst>
                <a:ext uri="{FF2B5EF4-FFF2-40B4-BE49-F238E27FC236}">
                  <a16:creationId xmlns:a16="http://schemas.microsoft.com/office/drawing/2014/main" id="{59348FCB-5DEC-4B13-99DB-478BB9896D3E}"/>
                </a:ext>
              </a:extLst>
            </p:cNvPr>
            <p:cNvGrpSpPr/>
            <p:nvPr/>
          </p:nvGrpSpPr>
          <p:grpSpPr>
            <a:xfrm>
              <a:off x="3721561" y="2103120"/>
              <a:ext cx="4745701" cy="4297680"/>
              <a:chOff x="3721561" y="1568155"/>
              <a:chExt cx="4745701" cy="4297680"/>
            </a:xfrm>
          </p:grpSpPr>
          <p:pic>
            <p:nvPicPr>
              <p:cNvPr id="10" name="Picture 9" descr="A picture containing drawing&#10;&#10;Description automatically generated">
                <a:extLst>
                  <a:ext uri="{FF2B5EF4-FFF2-40B4-BE49-F238E27FC236}">
                    <a16:creationId xmlns:a16="http://schemas.microsoft.com/office/drawing/2014/main" id="{87E46615-B225-4FCF-8C7C-B923AABF32A5}"/>
                  </a:ext>
                </a:extLst>
              </p:cNvPr>
              <p:cNvPicPr>
                <a:picLocks noChangeAspect="1"/>
              </p:cNvPicPr>
              <p:nvPr/>
            </p:nvPicPr>
            <p:blipFill rotWithShape="1">
              <a:blip r:embed="rId2" cstate="email">
                <a:clrChange>
                  <a:clrFrom>
                    <a:srgbClr val="FFFFFF"/>
                  </a:clrFrom>
                  <a:clrTo>
                    <a:srgbClr val="FFFFFF">
                      <a:alpha val="0"/>
                    </a:srgbClr>
                  </a:clrTo>
                </a:clrChange>
                <a:extLst>
                  <a:ext uri="{28A0092B-C50C-407E-A947-70E740481C1C}">
                    <a14:useLocalDpi xmlns:a14="http://schemas.microsoft.com/office/drawing/2010/main" val="0"/>
                  </a:ext>
                </a:extLst>
              </a:blip>
              <a:srcRect l="28709" t="20508" r="30030" b="13071"/>
              <a:stretch/>
            </p:blipFill>
            <p:spPr>
              <a:xfrm>
                <a:off x="3721561" y="1568155"/>
                <a:ext cx="4745701" cy="4297680"/>
              </a:xfrm>
              <a:prstGeom prst="rect">
                <a:avLst/>
              </a:prstGeom>
            </p:spPr>
          </p:pic>
          <p:sp>
            <p:nvSpPr>
              <p:cNvPr id="11" name="Rectangle 10">
                <a:extLst>
                  <a:ext uri="{FF2B5EF4-FFF2-40B4-BE49-F238E27FC236}">
                    <a16:creationId xmlns:a16="http://schemas.microsoft.com/office/drawing/2014/main" id="{8BF7CF54-28A5-446E-829C-DF07ABA76B86}"/>
                  </a:ext>
                </a:extLst>
              </p:cNvPr>
              <p:cNvSpPr/>
              <p:nvPr/>
            </p:nvSpPr>
            <p:spPr>
              <a:xfrm>
                <a:off x="5594535" y="3424607"/>
                <a:ext cx="1333805" cy="646331"/>
              </a:xfrm>
              <a:prstGeom prst="rect">
                <a:avLst/>
              </a:prstGeom>
            </p:spPr>
            <p:txBody>
              <a:bodyPr wrap="square">
                <a:spAutoFit/>
              </a:bodyPr>
              <a:lstStyle/>
              <a:p>
                <a:pPr algn="ctr"/>
                <a:r>
                  <a:rPr lang="en-US" altLang="en-US" b="1" dirty="0">
                    <a:solidFill>
                      <a:schemeClr val="bg1"/>
                    </a:solidFill>
                    <a:latin typeface="Arial" panose="020B0604020202020204" pitchFamily="34" charset="0"/>
                    <a:cs typeface="Arial" panose="020B0604020202020204" pitchFamily="34" charset="0"/>
                  </a:rPr>
                  <a:t>Circles of Protection</a:t>
                </a:r>
                <a:endParaRPr lang="en-US" dirty="0">
                  <a:solidFill>
                    <a:schemeClr val="bg1"/>
                  </a:solidFill>
                  <a:latin typeface="Arial" panose="020B0604020202020204" pitchFamily="34" charset="0"/>
                  <a:cs typeface="Arial" panose="020B0604020202020204" pitchFamily="34" charset="0"/>
                </a:endParaRPr>
              </a:p>
            </p:txBody>
          </p:sp>
        </p:grpSp>
        <p:sp>
          <p:nvSpPr>
            <p:cNvPr id="12" name="Rectangle 11">
              <a:extLst>
                <a:ext uri="{FF2B5EF4-FFF2-40B4-BE49-F238E27FC236}">
                  <a16:creationId xmlns:a16="http://schemas.microsoft.com/office/drawing/2014/main" id="{5E9BFAA7-98A9-4A06-A57B-E9B2CEC95A50}"/>
                </a:ext>
              </a:extLst>
            </p:cNvPr>
            <p:cNvSpPr/>
            <p:nvPr/>
          </p:nvSpPr>
          <p:spPr>
            <a:xfrm>
              <a:off x="8392412" y="3012207"/>
              <a:ext cx="3136775" cy="369332"/>
            </a:xfrm>
            <a:prstGeom prst="rect">
              <a:avLst/>
            </a:prstGeom>
          </p:spPr>
          <p:txBody>
            <a:bodyPr wrap="square">
              <a:spAutoFit/>
            </a:bodyPr>
            <a:lstStyle/>
            <a:p>
              <a:r>
                <a:rPr lang="en-US" altLang="en-US" b="1" dirty="0">
                  <a:latin typeface="Arial" panose="020B0604020202020204" pitchFamily="34" charset="0"/>
                  <a:cs typeface="Arial" panose="020B0604020202020204" pitchFamily="34" charset="0"/>
                </a:rPr>
                <a:t>Circle 1:</a:t>
              </a:r>
              <a:r>
                <a:rPr lang="en-US" altLang="en-US" dirty="0">
                  <a:latin typeface="Arial" panose="020B0604020202020204" pitchFamily="34" charset="0"/>
                  <a:cs typeface="Arial" panose="020B0604020202020204" pitchFamily="34" charset="0"/>
                </a:rPr>
                <a:t> </a:t>
              </a:r>
              <a:r>
                <a:rPr lang="en-US" kern="0" dirty="0">
                  <a:solidFill>
                    <a:srgbClr val="000000"/>
                  </a:solidFill>
                  <a:latin typeface="Arial" panose="020B0604020202020204" pitchFamily="34" charset="0"/>
                  <a:cs typeface="Arial" panose="020B0604020202020204" pitchFamily="34" charset="0"/>
                </a:rPr>
                <a:t>AD, PPD, and PTD</a:t>
              </a:r>
            </a:p>
          </p:txBody>
        </p:sp>
        <p:sp>
          <p:nvSpPr>
            <p:cNvPr id="13" name="Rectangle 12">
              <a:extLst>
                <a:ext uri="{FF2B5EF4-FFF2-40B4-BE49-F238E27FC236}">
                  <a16:creationId xmlns:a16="http://schemas.microsoft.com/office/drawing/2014/main" id="{11ECCF80-C203-43AF-9904-C5FD1077CEEC}"/>
                </a:ext>
              </a:extLst>
            </p:cNvPr>
            <p:cNvSpPr/>
            <p:nvPr/>
          </p:nvSpPr>
          <p:spPr>
            <a:xfrm>
              <a:off x="7678878" y="5895146"/>
              <a:ext cx="4326890" cy="369332"/>
            </a:xfrm>
            <a:prstGeom prst="rect">
              <a:avLst/>
            </a:prstGeom>
          </p:spPr>
          <p:txBody>
            <a:bodyPr wrap="none">
              <a:spAutoFit/>
            </a:bodyPr>
            <a:lstStyle/>
            <a:p>
              <a:r>
                <a:rPr lang="en-US" altLang="en-US" b="1" dirty="0">
                  <a:latin typeface="Arial" panose="020B0604020202020204" pitchFamily="34" charset="0"/>
                  <a:cs typeface="Arial" panose="020B0604020202020204" pitchFamily="34" charset="0"/>
                </a:rPr>
                <a:t>Circle 2: </a:t>
              </a:r>
              <a:r>
                <a:rPr lang="en-US" altLang="en-US" dirty="0">
                  <a:latin typeface="Arial" panose="020B0604020202020204" pitchFamily="34" charset="0"/>
                  <a:cs typeface="Arial" panose="020B0604020202020204" pitchFamily="34" charset="0"/>
                </a:rPr>
                <a:t>Accident Weekly Income (</a:t>
              </a:r>
              <a:r>
                <a:rPr lang="en-US" dirty="0">
                  <a:latin typeface="Arial" panose="020B0604020202020204" pitchFamily="34" charset="0"/>
                  <a:cs typeface="Arial" panose="020B0604020202020204" pitchFamily="34" charset="0"/>
                </a:rPr>
                <a:t>AWI)</a:t>
              </a:r>
            </a:p>
          </p:txBody>
        </p:sp>
        <p:sp>
          <p:nvSpPr>
            <p:cNvPr id="14" name="Rectangle 13">
              <a:extLst>
                <a:ext uri="{FF2B5EF4-FFF2-40B4-BE49-F238E27FC236}">
                  <a16:creationId xmlns:a16="http://schemas.microsoft.com/office/drawing/2014/main" id="{BE4AB6D4-F12D-4FAC-AECF-B0DC0869B07D}"/>
                </a:ext>
              </a:extLst>
            </p:cNvPr>
            <p:cNvSpPr/>
            <p:nvPr/>
          </p:nvSpPr>
          <p:spPr>
            <a:xfrm>
              <a:off x="2242875" y="4814545"/>
              <a:ext cx="1731639" cy="372918"/>
            </a:xfrm>
            <a:prstGeom prst="rect">
              <a:avLst/>
            </a:prstGeom>
          </p:spPr>
          <p:txBody>
            <a:bodyPr wrap="square">
              <a:spAutoFit/>
            </a:bodyPr>
            <a:lstStyle/>
            <a:p>
              <a:r>
                <a:rPr lang="en-US" altLang="en-US" b="1" dirty="0">
                  <a:latin typeface="Arial" panose="020B0604020202020204" pitchFamily="34" charset="0"/>
                  <a:cs typeface="Arial" panose="020B0604020202020204" pitchFamily="34" charset="0"/>
                </a:rPr>
                <a:t>Circle 3:</a:t>
              </a:r>
              <a:r>
                <a:rPr lang="en-US" altLang="en-US" dirty="0">
                  <a:latin typeface="Arial" panose="020B0604020202020204" pitchFamily="34" charset="0"/>
                  <a:cs typeface="Arial" panose="020B0604020202020204" pitchFamily="34" charset="0"/>
                </a:rPr>
                <a:t> AMR</a:t>
              </a:r>
              <a:endParaRPr lang="en-US" dirty="0">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0111F704-AA1C-42AF-9EB3-9A615FC2DA12}"/>
                </a:ext>
              </a:extLst>
            </p:cNvPr>
            <p:cNvSpPr/>
            <p:nvPr/>
          </p:nvSpPr>
          <p:spPr>
            <a:xfrm>
              <a:off x="1232956" y="2118865"/>
              <a:ext cx="3497711" cy="646331"/>
            </a:xfrm>
            <a:prstGeom prst="rect">
              <a:avLst/>
            </a:prstGeom>
          </p:spPr>
          <p:txBody>
            <a:bodyPr wrap="square">
              <a:spAutoFit/>
            </a:bodyPr>
            <a:lstStyle/>
            <a:p>
              <a:pPr algn="r"/>
              <a:r>
                <a:rPr lang="en-US" altLang="en-US" b="1" dirty="0">
                  <a:latin typeface="Arial" panose="020B0604020202020204" pitchFamily="34" charset="0"/>
                  <a:cs typeface="Arial" panose="020B0604020202020204" pitchFamily="34" charset="0"/>
                </a:rPr>
                <a:t>Circle 4: </a:t>
              </a:r>
              <a:r>
                <a:rPr lang="en-US" altLang="en-US" kern="0" dirty="0">
                  <a:solidFill>
                    <a:srgbClr val="000000"/>
                  </a:solidFill>
                  <a:latin typeface="Arial" panose="020B0604020202020204" pitchFamily="34" charset="0"/>
                  <a:cs typeface="Arial" panose="020B0604020202020204" pitchFamily="34" charset="0"/>
                </a:rPr>
                <a:t>Accident &amp; Sickness In-hospital Income (IH) and IHS</a:t>
              </a:r>
            </a:p>
          </p:txBody>
        </p:sp>
      </p:grpSp>
    </p:spTree>
    <p:extLst>
      <p:ext uri="{BB962C8B-B14F-4D97-AF65-F5344CB8AC3E}">
        <p14:creationId xmlns:p14="http://schemas.microsoft.com/office/powerpoint/2010/main" val="5455342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t">
            <a:noAutofit/>
          </a:bodyPr>
          <a:lstStyle/>
          <a:p>
            <a:r>
              <a:rPr lang="en-US" dirty="0">
                <a:latin typeface="Georgia Bold" panose="02040802050405020203" pitchFamily="18" charset="0"/>
              </a:rPr>
              <a:t>Four-way Protection</a:t>
            </a:r>
          </a:p>
        </p:txBody>
      </p:sp>
      <p:sp>
        <p:nvSpPr>
          <p:cNvPr id="4" name="Content Placeholder 2">
            <a:extLst>
              <a:ext uri="{FF2B5EF4-FFF2-40B4-BE49-F238E27FC236}">
                <a16:creationId xmlns:a16="http://schemas.microsoft.com/office/drawing/2014/main" id="{30C0D677-7D4D-4C72-90AA-33EC24D2588F}"/>
              </a:ext>
            </a:extLst>
          </p:cNvPr>
          <p:cNvSpPr txBox="1">
            <a:spLocks/>
          </p:cNvSpPr>
          <p:nvPr/>
        </p:nvSpPr>
        <p:spPr>
          <a:xfrm>
            <a:off x="457319" y="1371600"/>
            <a:ext cx="9452850" cy="369332"/>
          </a:xfrm>
          <a:prstGeom prst="rect">
            <a:avLst/>
          </a:prstGeom>
        </p:spPr>
        <p:txBody>
          <a:bodyPr vert="horz" lIns="0" tIns="0" rIns="0" bIns="0" rtlCol="0">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90DA"/>
              </a:buClr>
            </a:pPr>
            <a:r>
              <a:rPr lang="en-US" sz="1800" dirty="0">
                <a:solidFill>
                  <a:schemeClr val="tx1"/>
                </a:solidFill>
                <a:latin typeface="Arial" panose="020B0604020202020204" pitchFamily="34" charset="0"/>
                <a:cs typeface="Arial" panose="020B0604020202020204" pitchFamily="34" charset="0"/>
              </a:rPr>
              <a:t>The four-way protection gives our clients essential and vital benefits in the event of:</a:t>
            </a:r>
          </a:p>
        </p:txBody>
      </p:sp>
      <p:sp>
        <p:nvSpPr>
          <p:cNvPr id="61" name="Content Placeholder 2">
            <a:extLst>
              <a:ext uri="{FF2B5EF4-FFF2-40B4-BE49-F238E27FC236}">
                <a16:creationId xmlns:a16="http://schemas.microsoft.com/office/drawing/2014/main" id="{3B7AACDA-5091-4875-915C-3E87E3602D6C}"/>
              </a:ext>
            </a:extLst>
          </p:cNvPr>
          <p:cNvSpPr txBox="1">
            <a:spLocks/>
          </p:cNvSpPr>
          <p:nvPr/>
        </p:nvSpPr>
        <p:spPr>
          <a:xfrm>
            <a:off x="457319" y="4961615"/>
            <a:ext cx="9452850" cy="369332"/>
          </a:xfrm>
          <a:prstGeom prst="rect">
            <a:avLst/>
          </a:prstGeom>
        </p:spPr>
        <p:txBody>
          <a:bodyPr vert="horz" lIns="0" tIns="0" rIns="0" bIns="0" rtlCol="0">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90DA"/>
              </a:buClr>
            </a:pPr>
            <a:r>
              <a:rPr lang="en-US" sz="1800" dirty="0">
                <a:solidFill>
                  <a:schemeClr val="tx1"/>
                </a:solidFill>
                <a:latin typeface="Arial" panose="020B0604020202020204" pitchFamily="34" charset="0"/>
                <a:cs typeface="Arial" panose="020B0604020202020204" pitchFamily="34" charset="0"/>
              </a:rPr>
              <a:t>…due to an accident.</a:t>
            </a:r>
          </a:p>
        </p:txBody>
      </p:sp>
      <p:grpSp>
        <p:nvGrpSpPr>
          <p:cNvPr id="17" name="Group 16">
            <a:extLst>
              <a:ext uri="{FF2B5EF4-FFF2-40B4-BE49-F238E27FC236}">
                <a16:creationId xmlns:a16="http://schemas.microsoft.com/office/drawing/2014/main" id="{5D4E7A0F-DA8E-4FD4-B009-A16B6E02507D}"/>
              </a:ext>
            </a:extLst>
          </p:cNvPr>
          <p:cNvGrpSpPr/>
          <p:nvPr/>
        </p:nvGrpSpPr>
        <p:grpSpPr>
          <a:xfrm>
            <a:off x="807466" y="2551222"/>
            <a:ext cx="10551152" cy="1600103"/>
            <a:chOff x="807466" y="2551222"/>
            <a:chExt cx="10551152" cy="1600103"/>
          </a:xfrm>
        </p:grpSpPr>
        <p:grpSp>
          <p:nvGrpSpPr>
            <p:cNvPr id="10" name="Group 9">
              <a:extLst>
                <a:ext uri="{FF2B5EF4-FFF2-40B4-BE49-F238E27FC236}">
                  <a16:creationId xmlns:a16="http://schemas.microsoft.com/office/drawing/2014/main" id="{35FEE6D0-734A-4777-9643-D893A4A9DA68}"/>
                </a:ext>
              </a:extLst>
            </p:cNvPr>
            <p:cNvGrpSpPr/>
            <p:nvPr/>
          </p:nvGrpSpPr>
          <p:grpSpPr>
            <a:xfrm>
              <a:off x="2647660" y="2642662"/>
              <a:ext cx="1163117" cy="1508663"/>
              <a:chOff x="2811006" y="2673440"/>
              <a:chExt cx="1163117" cy="1508663"/>
            </a:xfrm>
          </p:grpSpPr>
          <p:sp>
            <p:nvSpPr>
              <p:cNvPr id="8" name="Rectangle 7">
                <a:extLst>
                  <a:ext uri="{FF2B5EF4-FFF2-40B4-BE49-F238E27FC236}">
                    <a16:creationId xmlns:a16="http://schemas.microsoft.com/office/drawing/2014/main" id="{EA905794-C9A1-47EA-8354-BE41514E0B64}"/>
                  </a:ext>
                </a:extLst>
              </p:cNvPr>
              <p:cNvSpPr/>
              <p:nvPr/>
            </p:nvSpPr>
            <p:spPr>
              <a:xfrm>
                <a:off x="2811006" y="3535772"/>
                <a:ext cx="1163117" cy="646331"/>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Total Disability</a:t>
                </a:r>
              </a:p>
            </p:txBody>
          </p:sp>
          <p:grpSp>
            <p:nvGrpSpPr>
              <p:cNvPr id="26" name="Group 25">
                <a:extLst>
                  <a:ext uri="{FF2B5EF4-FFF2-40B4-BE49-F238E27FC236}">
                    <a16:creationId xmlns:a16="http://schemas.microsoft.com/office/drawing/2014/main" id="{3E4FE57F-D9BD-46CD-B7F6-1DD77DDD039C}"/>
                  </a:ext>
                </a:extLst>
              </p:cNvPr>
              <p:cNvGrpSpPr/>
              <p:nvPr/>
            </p:nvGrpSpPr>
            <p:grpSpPr>
              <a:xfrm>
                <a:off x="2981084" y="2673440"/>
                <a:ext cx="822960" cy="822960"/>
                <a:chOff x="1980815" y="3924777"/>
                <a:chExt cx="822960" cy="822960"/>
              </a:xfrm>
            </p:grpSpPr>
            <p:pic>
              <p:nvPicPr>
                <p:cNvPr id="18" name="Picture 17" descr="A close up of a logo&#10;&#10;Description automatically generated">
                  <a:extLst>
                    <a:ext uri="{FF2B5EF4-FFF2-40B4-BE49-F238E27FC236}">
                      <a16:creationId xmlns:a16="http://schemas.microsoft.com/office/drawing/2014/main" id="{619AE113-3EAC-43B8-8AC6-8B90C9E2950C}"/>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980815" y="3924777"/>
                  <a:ext cx="822960" cy="822960"/>
                </a:xfrm>
                <a:prstGeom prst="rect">
                  <a:avLst/>
                </a:prstGeom>
              </p:spPr>
            </p:pic>
            <p:pic>
              <p:nvPicPr>
                <p:cNvPr id="16" name="Picture 15" descr="A picture containing drawing&#10;&#10;Description automatically generated">
                  <a:extLst>
                    <a:ext uri="{FF2B5EF4-FFF2-40B4-BE49-F238E27FC236}">
                      <a16:creationId xmlns:a16="http://schemas.microsoft.com/office/drawing/2014/main" id="{F7629D48-1A05-4D4B-BB4C-CA4705F9883B}"/>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154195" y="4098157"/>
                  <a:ext cx="476201" cy="476201"/>
                </a:xfrm>
                <a:prstGeom prst="rect">
                  <a:avLst/>
                </a:prstGeom>
              </p:spPr>
            </p:pic>
          </p:grpSp>
        </p:grpSp>
        <p:grpSp>
          <p:nvGrpSpPr>
            <p:cNvPr id="9" name="Group 8">
              <a:extLst>
                <a:ext uri="{FF2B5EF4-FFF2-40B4-BE49-F238E27FC236}">
                  <a16:creationId xmlns:a16="http://schemas.microsoft.com/office/drawing/2014/main" id="{FA4C8F70-80BE-4659-9D59-9BC69F672DB6}"/>
                </a:ext>
              </a:extLst>
            </p:cNvPr>
            <p:cNvGrpSpPr/>
            <p:nvPr/>
          </p:nvGrpSpPr>
          <p:grpSpPr>
            <a:xfrm>
              <a:off x="4828011" y="2551222"/>
              <a:ext cx="1163117" cy="1600103"/>
              <a:chOff x="4972390" y="2582000"/>
              <a:chExt cx="1163117" cy="1600103"/>
            </a:xfrm>
          </p:grpSpPr>
          <p:grpSp>
            <p:nvGrpSpPr>
              <p:cNvPr id="23" name="Group 22">
                <a:extLst>
                  <a:ext uri="{FF2B5EF4-FFF2-40B4-BE49-F238E27FC236}">
                    <a16:creationId xmlns:a16="http://schemas.microsoft.com/office/drawing/2014/main" id="{956B9B70-8C05-41A3-913F-1717B037B9F9}"/>
                  </a:ext>
                </a:extLst>
              </p:cNvPr>
              <p:cNvGrpSpPr/>
              <p:nvPr/>
            </p:nvGrpSpPr>
            <p:grpSpPr>
              <a:xfrm>
                <a:off x="5096748" y="2582000"/>
                <a:ext cx="914400" cy="914400"/>
                <a:chOff x="5383301" y="2717889"/>
                <a:chExt cx="914400" cy="914400"/>
              </a:xfrm>
            </p:grpSpPr>
            <p:pic>
              <p:nvPicPr>
                <p:cNvPr id="21" name="Picture 20" descr="A close up of a logo&#10;&#10;Description automatically generated">
                  <a:extLst>
                    <a:ext uri="{FF2B5EF4-FFF2-40B4-BE49-F238E27FC236}">
                      <a16:creationId xmlns:a16="http://schemas.microsoft.com/office/drawing/2014/main" id="{BCD1FDFF-68BA-4B03-8A96-5EE1E70B6D01}"/>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383301" y="2717889"/>
                  <a:ext cx="914400" cy="914400"/>
                </a:xfrm>
                <a:prstGeom prst="rect">
                  <a:avLst/>
                </a:prstGeom>
              </p:spPr>
            </p:pic>
            <p:pic>
              <p:nvPicPr>
                <p:cNvPr id="22" name="Picture 21" descr="A picture containing drawing&#10;&#10;Description automatically generated">
                  <a:extLst>
                    <a:ext uri="{FF2B5EF4-FFF2-40B4-BE49-F238E27FC236}">
                      <a16:creationId xmlns:a16="http://schemas.microsoft.com/office/drawing/2014/main" id="{253D968F-7F1F-4F87-B9B1-A987EEF70321}"/>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555364" y="2940352"/>
                  <a:ext cx="457200" cy="457200"/>
                </a:xfrm>
                <a:prstGeom prst="rect">
                  <a:avLst/>
                </a:prstGeom>
              </p:spPr>
            </p:pic>
          </p:grpSp>
          <p:sp>
            <p:nvSpPr>
              <p:cNvPr id="24" name="Rectangle 23">
                <a:extLst>
                  <a:ext uri="{FF2B5EF4-FFF2-40B4-BE49-F238E27FC236}">
                    <a16:creationId xmlns:a16="http://schemas.microsoft.com/office/drawing/2014/main" id="{B9D817A4-42A7-4E4E-8E08-DBC0CE5C2A2F}"/>
                  </a:ext>
                </a:extLst>
              </p:cNvPr>
              <p:cNvSpPr/>
              <p:nvPr/>
            </p:nvSpPr>
            <p:spPr>
              <a:xfrm>
                <a:off x="4972390" y="3535772"/>
                <a:ext cx="1163117" cy="646331"/>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Partial Disability</a:t>
                </a:r>
              </a:p>
            </p:txBody>
          </p:sp>
        </p:grpSp>
        <p:grpSp>
          <p:nvGrpSpPr>
            <p:cNvPr id="7" name="Group 6">
              <a:extLst>
                <a:ext uri="{FF2B5EF4-FFF2-40B4-BE49-F238E27FC236}">
                  <a16:creationId xmlns:a16="http://schemas.microsoft.com/office/drawing/2014/main" id="{AAD13432-646A-4492-A2A2-AB28FF994B43}"/>
                </a:ext>
              </a:extLst>
            </p:cNvPr>
            <p:cNvGrpSpPr/>
            <p:nvPr/>
          </p:nvGrpSpPr>
          <p:grpSpPr>
            <a:xfrm>
              <a:off x="7008362" y="2642662"/>
              <a:ext cx="1764038" cy="1508663"/>
              <a:chOff x="7133777" y="2673440"/>
              <a:chExt cx="1764038" cy="1508663"/>
            </a:xfrm>
          </p:grpSpPr>
          <p:pic>
            <p:nvPicPr>
              <p:cNvPr id="29" name="Picture 28" descr="A close up of a logo&#10;&#10;Description automatically generated">
                <a:extLst>
                  <a:ext uri="{FF2B5EF4-FFF2-40B4-BE49-F238E27FC236}">
                    <a16:creationId xmlns:a16="http://schemas.microsoft.com/office/drawing/2014/main" id="{6BFE9FD8-F86D-495A-A360-BA7BB3FCA97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604316" y="2673440"/>
                <a:ext cx="822960" cy="822960"/>
              </a:xfrm>
              <a:prstGeom prst="rect">
                <a:avLst/>
              </a:prstGeom>
            </p:spPr>
          </p:pic>
          <p:sp>
            <p:nvSpPr>
              <p:cNvPr id="30" name="Rectangle 29">
                <a:extLst>
                  <a:ext uri="{FF2B5EF4-FFF2-40B4-BE49-F238E27FC236}">
                    <a16:creationId xmlns:a16="http://schemas.microsoft.com/office/drawing/2014/main" id="{B1901CA8-0540-4F6E-9783-B19A3FDE540A}"/>
                  </a:ext>
                </a:extLst>
              </p:cNvPr>
              <p:cNvSpPr/>
              <p:nvPr/>
            </p:nvSpPr>
            <p:spPr>
              <a:xfrm>
                <a:off x="7133777" y="3535772"/>
                <a:ext cx="1764038" cy="646331"/>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Requirement of Medical Care</a:t>
                </a:r>
              </a:p>
            </p:txBody>
          </p:sp>
        </p:grpSp>
        <p:grpSp>
          <p:nvGrpSpPr>
            <p:cNvPr id="3" name="Group 2">
              <a:extLst>
                <a:ext uri="{FF2B5EF4-FFF2-40B4-BE49-F238E27FC236}">
                  <a16:creationId xmlns:a16="http://schemas.microsoft.com/office/drawing/2014/main" id="{8F68E3A5-D388-47B2-86BF-3C00B35EB18B}"/>
                </a:ext>
              </a:extLst>
            </p:cNvPr>
            <p:cNvGrpSpPr/>
            <p:nvPr/>
          </p:nvGrpSpPr>
          <p:grpSpPr>
            <a:xfrm>
              <a:off x="9789634" y="2642662"/>
              <a:ext cx="1568984" cy="1508663"/>
              <a:chOff x="9861016" y="2673440"/>
              <a:chExt cx="1568984" cy="1508663"/>
            </a:xfrm>
          </p:grpSpPr>
          <p:pic>
            <p:nvPicPr>
              <p:cNvPr id="32" name="Picture 31" descr="A picture containing drawing&#10;&#10;Description automatically generated">
                <a:extLst>
                  <a:ext uri="{FF2B5EF4-FFF2-40B4-BE49-F238E27FC236}">
                    <a16:creationId xmlns:a16="http://schemas.microsoft.com/office/drawing/2014/main" id="{BA4EA656-A45C-40F7-83EB-B6E12F17DBCD}"/>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10234028" y="2673440"/>
                <a:ext cx="822960" cy="822960"/>
              </a:xfrm>
              <a:prstGeom prst="rect">
                <a:avLst/>
              </a:prstGeom>
            </p:spPr>
          </p:pic>
          <p:sp>
            <p:nvSpPr>
              <p:cNvPr id="33" name="Rectangle 32">
                <a:extLst>
                  <a:ext uri="{FF2B5EF4-FFF2-40B4-BE49-F238E27FC236}">
                    <a16:creationId xmlns:a16="http://schemas.microsoft.com/office/drawing/2014/main" id="{B95F7F23-68A3-4806-91F5-B425B290A8DC}"/>
                  </a:ext>
                </a:extLst>
              </p:cNvPr>
              <p:cNvSpPr/>
              <p:nvPr/>
            </p:nvSpPr>
            <p:spPr>
              <a:xfrm>
                <a:off x="9861016" y="3535772"/>
                <a:ext cx="1568984" cy="646331"/>
              </a:xfrm>
              <a:prstGeom prst="rect">
                <a:avLst/>
              </a:prstGeom>
            </p:spPr>
            <p:txBody>
              <a:bodyPr wrap="square">
                <a:spAutoFit/>
              </a:bodyPr>
              <a:lstStyle/>
              <a:p>
                <a:pPr algn="ctr"/>
                <a:r>
                  <a:rPr lang="en-US" dirty="0">
                    <a:latin typeface="Arial" panose="020B0604020202020204" pitchFamily="34" charset="0"/>
                    <a:cs typeface="Arial" panose="020B0604020202020204" pitchFamily="34" charset="0"/>
                  </a:rPr>
                  <a:t>Being Unable to Work</a:t>
                </a:r>
              </a:p>
            </p:txBody>
          </p:sp>
        </p:grpSp>
        <p:grpSp>
          <p:nvGrpSpPr>
            <p:cNvPr id="14" name="Group 13">
              <a:extLst>
                <a:ext uri="{FF2B5EF4-FFF2-40B4-BE49-F238E27FC236}">
                  <a16:creationId xmlns:a16="http://schemas.microsoft.com/office/drawing/2014/main" id="{58E8EC20-E2BB-4092-A561-9881EE5153CE}"/>
                </a:ext>
              </a:extLst>
            </p:cNvPr>
            <p:cNvGrpSpPr/>
            <p:nvPr/>
          </p:nvGrpSpPr>
          <p:grpSpPr>
            <a:xfrm>
              <a:off x="807466" y="2641270"/>
              <a:ext cx="822960" cy="1233056"/>
              <a:chOff x="807466" y="2641270"/>
              <a:chExt cx="822960" cy="1233056"/>
            </a:xfrm>
          </p:grpSpPr>
          <p:sp>
            <p:nvSpPr>
              <p:cNvPr id="6" name="Rectangle 5">
                <a:extLst>
                  <a:ext uri="{FF2B5EF4-FFF2-40B4-BE49-F238E27FC236}">
                    <a16:creationId xmlns:a16="http://schemas.microsoft.com/office/drawing/2014/main" id="{6717DA1C-4C09-4736-9213-D231A9F0E6D3}"/>
                  </a:ext>
                </a:extLst>
              </p:cNvPr>
              <p:cNvSpPr/>
              <p:nvPr/>
            </p:nvSpPr>
            <p:spPr>
              <a:xfrm>
                <a:off x="830207" y="3504994"/>
                <a:ext cx="800219" cy="369332"/>
              </a:xfrm>
              <a:prstGeom prst="rect">
                <a:avLst/>
              </a:prstGeom>
            </p:spPr>
            <p:txBody>
              <a:bodyPr wrap="none">
                <a:spAutoFit/>
              </a:bodyPr>
              <a:lstStyle/>
              <a:p>
                <a:pPr algn="ctr"/>
                <a:r>
                  <a:rPr lang="en-US" dirty="0">
                    <a:latin typeface="Arial" panose="020B0604020202020204" pitchFamily="34" charset="0"/>
                    <a:cs typeface="Arial" panose="020B0604020202020204" pitchFamily="34" charset="0"/>
                  </a:rPr>
                  <a:t>Death</a:t>
                </a:r>
              </a:p>
            </p:txBody>
          </p:sp>
          <p:pic>
            <p:nvPicPr>
              <p:cNvPr id="34" name="Picture 33" descr="A close up of a sign&#10;&#10;Description automatically generated">
                <a:extLst>
                  <a:ext uri="{FF2B5EF4-FFF2-40B4-BE49-F238E27FC236}">
                    <a16:creationId xmlns:a16="http://schemas.microsoft.com/office/drawing/2014/main" id="{73B0A99E-B78F-4E44-AA7D-04918DB982EC}"/>
                  </a:ext>
                </a:extLst>
              </p:cNvPr>
              <p:cNvPicPr>
                <a:picLocks noChangeAspect="1"/>
              </p:cNvPicPr>
              <p:nvPr/>
            </p:nvPicPr>
            <p:blipFill>
              <a:blip r:embed="rId8" cstate="email">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07466" y="2641270"/>
                <a:ext cx="822960" cy="822960"/>
              </a:xfrm>
              <a:prstGeom prst="rect">
                <a:avLst/>
              </a:prstGeom>
            </p:spPr>
          </p:pic>
        </p:grpSp>
      </p:grpSp>
    </p:spTree>
    <p:extLst>
      <p:ext uri="{BB962C8B-B14F-4D97-AF65-F5344CB8AC3E}">
        <p14:creationId xmlns:p14="http://schemas.microsoft.com/office/powerpoint/2010/main" val="38300273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9454896" cy="731610"/>
          </a:xfrm>
        </p:spPr>
        <p:txBody>
          <a:bodyPr vert="horz" lIns="0" tIns="0" rIns="0" bIns="0" rtlCol="0" anchor="t">
            <a:noAutofit/>
          </a:bodyPr>
          <a:lstStyle/>
          <a:p>
            <a:r>
              <a:rPr lang="en-US" dirty="0">
                <a:latin typeface="Georgia Bold" panose="02040802050405020203" pitchFamily="18" charset="0"/>
              </a:rPr>
              <a:t>Circle 1: AD, PPD, PTD</a:t>
            </a:r>
          </a:p>
        </p:txBody>
      </p:sp>
      <p:grpSp>
        <p:nvGrpSpPr>
          <p:cNvPr id="40" name="Group 39">
            <a:extLst>
              <a:ext uri="{FF2B5EF4-FFF2-40B4-BE49-F238E27FC236}">
                <a16:creationId xmlns:a16="http://schemas.microsoft.com/office/drawing/2014/main" id="{273CBF3F-09CE-44BC-986A-9DB969ACA975}"/>
              </a:ext>
            </a:extLst>
          </p:cNvPr>
          <p:cNvGrpSpPr/>
          <p:nvPr/>
        </p:nvGrpSpPr>
        <p:grpSpPr>
          <a:xfrm>
            <a:off x="325317" y="1640052"/>
            <a:ext cx="11538190" cy="4043251"/>
            <a:chOff x="457200" y="1499372"/>
            <a:chExt cx="11538190" cy="4043251"/>
          </a:xfrm>
        </p:grpSpPr>
        <p:grpSp>
          <p:nvGrpSpPr>
            <p:cNvPr id="39" name="Group 38">
              <a:extLst>
                <a:ext uri="{FF2B5EF4-FFF2-40B4-BE49-F238E27FC236}">
                  <a16:creationId xmlns:a16="http://schemas.microsoft.com/office/drawing/2014/main" id="{4CBCB197-1CAA-4222-AEC5-C1CEC71FAA5F}"/>
                </a:ext>
              </a:extLst>
            </p:cNvPr>
            <p:cNvGrpSpPr/>
            <p:nvPr/>
          </p:nvGrpSpPr>
          <p:grpSpPr>
            <a:xfrm>
              <a:off x="3590418" y="1499372"/>
              <a:ext cx="8404972" cy="731610"/>
              <a:chOff x="3590418" y="1499372"/>
              <a:chExt cx="8404972" cy="731610"/>
            </a:xfrm>
          </p:grpSpPr>
          <p:sp>
            <p:nvSpPr>
              <p:cNvPr id="4" name="Content Placeholder 2">
                <a:extLst>
                  <a:ext uri="{FF2B5EF4-FFF2-40B4-BE49-F238E27FC236}">
                    <a16:creationId xmlns:a16="http://schemas.microsoft.com/office/drawing/2014/main" id="{0950BCFF-ED07-44A3-8394-AEBE1A46EB9D}"/>
                  </a:ext>
                </a:extLst>
              </p:cNvPr>
              <p:cNvSpPr txBox="1">
                <a:spLocks/>
              </p:cNvSpPr>
              <p:nvPr/>
            </p:nvSpPr>
            <p:spPr>
              <a:xfrm>
                <a:off x="4424240" y="1499372"/>
                <a:ext cx="7571150" cy="731610"/>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300"/>
                  </a:spcBef>
                  <a:spcAft>
                    <a:spcPts val="300"/>
                  </a:spcAft>
                  <a:buClr>
                    <a:srgbClr val="000000"/>
                  </a:buClr>
                  <a:buFont typeface="Arial" panose="020B0604020202020204" pitchFamily="34" charset="0"/>
                  <a:buChar char="•"/>
                  <a:defRPr/>
                </a:pPr>
                <a:r>
                  <a:rPr lang="en-US" sz="1600" kern="0" dirty="0">
                    <a:solidFill>
                      <a:srgbClr val="000000"/>
                    </a:solidFill>
                    <a:latin typeface="Arial" panose="020B0604020202020204" pitchFamily="34" charset="0"/>
                    <a:ea typeface="+mn-ea"/>
                    <a:cs typeface="Arial" panose="020B0604020202020204" pitchFamily="34" charset="0"/>
                  </a:rPr>
                  <a:t>Offers 24-hours coverage and covers 365 days a year</a:t>
                </a:r>
              </a:p>
              <a:p>
                <a:pPr marL="285750" indent="-285750">
                  <a:spcBef>
                    <a:spcPts val="300"/>
                  </a:spcBef>
                  <a:spcAft>
                    <a:spcPts val="300"/>
                  </a:spcAft>
                  <a:buClr>
                    <a:srgbClr val="000000"/>
                  </a:buClr>
                  <a:buFont typeface="Arial" panose="020B0604020202020204" pitchFamily="34" charset="0"/>
                  <a:buChar char="•"/>
                  <a:defRPr/>
                </a:pPr>
                <a:r>
                  <a:rPr lang="en-US" sz="1600" kern="0" dirty="0">
                    <a:solidFill>
                      <a:srgbClr val="000000"/>
                    </a:solidFill>
                    <a:latin typeface="Arial" panose="020B0604020202020204" pitchFamily="34" charset="0"/>
                    <a:ea typeface="+mn-ea"/>
                    <a:cs typeface="Arial" panose="020B0604020202020204" pitchFamily="34" charset="0"/>
                  </a:rPr>
                  <a:t>Has no restriction concerning where in the world the accident takes place</a:t>
                </a:r>
              </a:p>
            </p:txBody>
          </p:sp>
          <p:pic>
            <p:nvPicPr>
              <p:cNvPr id="13" name="Picture 12" descr="A picture containing clock, drawing&#10;&#10;Description automatically generated">
                <a:extLst>
                  <a:ext uri="{FF2B5EF4-FFF2-40B4-BE49-F238E27FC236}">
                    <a16:creationId xmlns:a16="http://schemas.microsoft.com/office/drawing/2014/main" id="{03635081-223F-487C-B3F7-0F9668AEFEF1}"/>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90418" y="1499417"/>
                <a:ext cx="731520" cy="731520"/>
              </a:xfrm>
              <a:prstGeom prst="rect">
                <a:avLst/>
              </a:prstGeom>
            </p:spPr>
          </p:pic>
        </p:grpSp>
        <p:grpSp>
          <p:nvGrpSpPr>
            <p:cNvPr id="38" name="Group 37">
              <a:extLst>
                <a:ext uri="{FF2B5EF4-FFF2-40B4-BE49-F238E27FC236}">
                  <a16:creationId xmlns:a16="http://schemas.microsoft.com/office/drawing/2014/main" id="{0D25892A-249A-44F6-9CC3-67D9ABE84131}"/>
                </a:ext>
              </a:extLst>
            </p:cNvPr>
            <p:cNvGrpSpPr/>
            <p:nvPr/>
          </p:nvGrpSpPr>
          <p:grpSpPr>
            <a:xfrm>
              <a:off x="3590418" y="3063195"/>
              <a:ext cx="8319862" cy="731610"/>
              <a:chOff x="3590418" y="3063195"/>
              <a:chExt cx="8319862" cy="731610"/>
            </a:xfrm>
          </p:grpSpPr>
          <p:pic>
            <p:nvPicPr>
              <p:cNvPr id="19" name="Picture 18" descr="A close up of a keyboard&#10;&#10;Description automatically generated">
                <a:extLst>
                  <a:ext uri="{FF2B5EF4-FFF2-40B4-BE49-F238E27FC236}">
                    <a16:creationId xmlns:a16="http://schemas.microsoft.com/office/drawing/2014/main" id="{969F9CB4-574B-4A28-9AE5-A1929792F47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90418" y="3063240"/>
                <a:ext cx="731520" cy="731520"/>
              </a:xfrm>
              <a:prstGeom prst="rect">
                <a:avLst/>
              </a:prstGeom>
            </p:spPr>
          </p:pic>
          <p:sp>
            <p:nvSpPr>
              <p:cNvPr id="17" name="Content Placeholder 2">
                <a:extLst>
                  <a:ext uri="{FF2B5EF4-FFF2-40B4-BE49-F238E27FC236}">
                    <a16:creationId xmlns:a16="http://schemas.microsoft.com/office/drawing/2014/main" id="{6F61E672-91D6-4299-9585-57A79DEB5FC9}"/>
                  </a:ext>
                </a:extLst>
              </p:cNvPr>
              <p:cNvSpPr txBox="1">
                <a:spLocks/>
              </p:cNvSpPr>
              <p:nvPr/>
            </p:nvSpPr>
            <p:spPr>
              <a:xfrm>
                <a:off x="4424240" y="3063195"/>
                <a:ext cx="7486040" cy="731610"/>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300"/>
                  </a:spcBef>
                  <a:spcAft>
                    <a:spcPts val="300"/>
                  </a:spcAft>
                  <a:buClr>
                    <a:srgbClr val="000000"/>
                  </a:buClr>
                  <a:buFont typeface="Arial" panose="020B0604020202020204" pitchFamily="34" charset="0"/>
                  <a:buChar char="•"/>
                  <a:defRPr/>
                </a:pPr>
                <a:r>
                  <a:rPr lang="en-US" sz="1600" kern="0" dirty="0">
                    <a:solidFill>
                      <a:srgbClr val="000000"/>
                    </a:solidFill>
                    <a:latin typeface="Arial" panose="020B0604020202020204" pitchFamily="34" charset="0"/>
                    <a:cs typeface="Arial" panose="020B0604020202020204" pitchFamily="34" charset="0"/>
                  </a:rPr>
                  <a:t>Can be offered up to 10 times the annual income for an employed individual</a:t>
                </a:r>
              </a:p>
              <a:p>
                <a:pPr marL="285750" indent="-285750">
                  <a:spcBef>
                    <a:spcPts val="300"/>
                  </a:spcBef>
                  <a:spcAft>
                    <a:spcPts val="300"/>
                  </a:spcAft>
                  <a:buClr>
                    <a:srgbClr val="000000"/>
                  </a:buClr>
                  <a:buFont typeface="Arial" panose="020B0604020202020204" pitchFamily="34" charset="0"/>
                  <a:buChar char="•"/>
                  <a:defRPr/>
                </a:pPr>
                <a:r>
                  <a:rPr lang="en-US" sz="1600" kern="0" dirty="0">
                    <a:solidFill>
                      <a:srgbClr val="000000"/>
                    </a:solidFill>
                    <a:latin typeface="Arial" panose="020B0604020202020204" pitchFamily="34" charset="0"/>
                    <a:ea typeface="+mn-ea"/>
                    <a:cs typeface="Arial" panose="020B0604020202020204" pitchFamily="34" charset="0"/>
                  </a:rPr>
                  <a:t>Can be offered on annual mode or as a single premium for 3, 5, 7, and 10 years</a:t>
                </a:r>
              </a:p>
            </p:txBody>
          </p:sp>
        </p:grpSp>
        <p:grpSp>
          <p:nvGrpSpPr>
            <p:cNvPr id="37" name="Group 36">
              <a:extLst>
                <a:ext uri="{FF2B5EF4-FFF2-40B4-BE49-F238E27FC236}">
                  <a16:creationId xmlns:a16="http://schemas.microsoft.com/office/drawing/2014/main" id="{A582184E-1529-4795-84FF-B54860C72C7C}"/>
                </a:ext>
              </a:extLst>
            </p:cNvPr>
            <p:cNvGrpSpPr/>
            <p:nvPr/>
          </p:nvGrpSpPr>
          <p:grpSpPr>
            <a:xfrm>
              <a:off x="3590418" y="4811013"/>
              <a:ext cx="8099082" cy="731610"/>
              <a:chOff x="3590418" y="4811013"/>
              <a:chExt cx="8099082" cy="731610"/>
            </a:xfrm>
          </p:grpSpPr>
          <p:pic>
            <p:nvPicPr>
              <p:cNvPr id="22" name="Picture 21" descr="A picture containing drawing&#10;&#10;Description automatically generated">
                <a:extLst>
                  <a:ext uri="{FF2B5EF4-FFF2-40B4-BE49-F238E27FC236}">
                    <a16:creationId xmlns:a16="http://schemas.microsoft.com/office/drawing/2014/main" id="{8FA24866-6360-4CD6-B045-EBB121640DD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590418" y="4811058"/>
                <a:ext cx="731520" cy="731520"/>
              </a:xfrm>
              <a:prstGeom prst="rect">
                <a:avLst/>
              </a:prstGeom>
            </p:spPr>
          </p:pic>
          <p:sp>
            <p:nvSpPr>
              <p:cNvPr id="18" name="Content Placeholder 2">
                <a:extLst>
                  <a:ext uri="{FF2B5EF4-FFF2-40B4-BE49-F238E27FC236}">
                    <a16:creationId xmlns:a16="http://schemas.microsoft.com/office/drawing/2014/main" id="{5D696B15-503C-4207-BD33-54BF96390596}"/>
                  </a:ext>
                </a:extLst>
              </p:cNvPr>
              <p:cNvSpPr txBox="1">
                <a:spLocks/>
              </p:cNvSpPr>
              <p:nvPr/>
            </p:nvSpPr>
            <p:spPr>
              <a:xfrm>
                <a:off x="4424240" y="4811013"/>
                <a:ext cx="7265260" cy="731610"/>
              </a:xfrm>
              <a:prstGeom prst="rect">
                <a:avLst/>
              </a:prstGeom>
            </p:spPr>
            <p:txBody>
              <a:bodyPr vert="horz" lIns="0" tIns="0" rIns="0" bIns="0" rtlCol="0" anchor="ctr">
                <a:noAutofit/>
              </a:bodyPr>
              <a:lstStyle>
                <a:lvl1pPr marL="0" indent="0" algn="l" defTabSz="914400" rtl="0" eaLnBrk="1" latinLnBrk="0" hangingPunct="1">
                  <a:spcBef>
                    <a:spcPts val="1200"/>
                  </a:spcBef>
                  <a:spcAft>
                    <a:spcPts val="0"/>
                  </a:spcAft>
                  <a:buClrTx/>
                  <a:buFontTx/>
                  <a:buNone/>
                  <a:tabLst>
                    <a:tab pos="1201738" algn="l"/>
                  </a:tabLst>
                  <a:defRPr sz="2000" b="0" i="0" kern="1200">
                    <a:solidFill>
                      <a:schemeClr val="bg2"/>
                    </a:solidFill>
                    <a:latin typeface="+mn-lt"/>
                    <a:ea typeface="Arial" charset="0"/>
                    <a:cs typeface="Arial" charset="0"/>
                  </a:defRPr>
                </a:lvl1pPr>
                <a:lvl2pPr marL="200025" indent="-200025" algn="l" defTabSz="914400" rtl="0" eaLnBrk="1" latinLnBrk="0" hangingPunct="1">
                  <a:spcBef>
                    <a:spcPts val="6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2pPr>
                <a:lvl3pPr marL="398463" indent="-200025" algn="l" defTabSz="914400" rtl="0" eaLnBrk="1" latinLnBrk="0" hangingPunct="1">
                  <a:spcBef>
                    <a:spcPts val="300"/>
                  </a:spcBef>
                  <a:spcAft>
                    <a:spcPts val="0"/>
                  </a:spcAft>
                  <a:buClrTx/>
                  <a:buFont typeface="Lucida Grande"/>
                  <a:buChar char="-"/>
                  <a:tabLst>
                    <a:tab pos="1201738" algn="l"/>
                  </a:tabLst>
                  <a:defRPr sz="1600" b="0" i="0" kern="1200">
                    <a:solidFill>
                      <a:schemeClr val="bg2"/>
                    </a:solidFill>
                    <a:latin typeface="+mn-lt"/>
                    <a:ea typeface="Arial" charset="0"/>
                    <a:cs typeface="Arial" charset="0"/>
                  </a:defRPr>
                </a:lvl3pPr>
                <a:lvl4pPr marL="622300" indent="-200025" algn="l" defTabSz="914400" rtl="0" eaLnBrk="1" latinLnBrk="0" hangingPunct="1">
                  <a:spcBef>
                    <a:spcPts val="300"/>
                  </a:spcBef>
                  <a:spcAft>
                    <a:spcPts val="0"/>
                  </a:spcAft>
                  <a:buClrTx/>
                  <a:buFont typeface="Arial" pitchFamily="34" charset="0"/>
                  <a:buChar char="•"/>
                  <a:tabLst>
                    <a:tab pos="1201738" algn="l"/>
                  </a:tabLst>
                  <a:defRPr sz="1800" b="0" i="0" kern="1200">
                    <a:solidFill>
                      <a:schemeClr val="bg2"/>
                    </a:solidFill>
                    <a:latin typeface="+mn-lt"/>
                    <a:ea typeface="Arial" charset="0"/>
                    <a:cs typeface="Arial" charset="0"/>
                  </a:defRPr>
                </a:lvl4pPr>
                <a:lvl5pPr marL="806450" indent="-182563" algn="l" defTabSz="914400" rtl="0" eaLnBrk="1" latinLnBrk="0" hangingPunct="1">
                  <a:spcBef>
                    <a:spcPts val="300"/>
                  </a:spcBef>
                  <a:spcAft>
                    <a:spcPts val="0"/>
                  </a:spcAft>
                  <a:buClrTx/>
                  <a:buFont typeface="Lucida Grande"/>
                  <a:buChar char="-"/>
                  <a:tabLst>
                    <a:tab pos="1201738" algn="l"/>
                  </a:tabLst>
                  <a:defRPr sz="1800" b="0" i="0" kern="1200">
                    <a:solidFill>
                      <a:schemeClr val="bg2"/>
                    </a:solidFill>
                    <a:latin typeface="+mn-lt"/>
                    <a:ea typeface="Arial" charset="0"/>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90DA"/>
                  </a:buClr>
                </a:pPr>
                <a:r>
                  <a:rPr lang="en-US" sz="1600" dirty="0">
                    <a:solidFill>
                      <a:schemeClr val="tx1"/>
                    </a:solidFill>
                    <a:latin typeface="Arial" panose="020B0604020202020204" pitchFamily="34" charset="0"/>
                    <a:cs typeface="Arial" panose="020B0604020202020204" pitchFamily="34" charset="0"/>
                  </a:rPr>
                  <a:t>Offered for age group between 18 – 66 annual mode (1 – 19 or up to 23 for full time students)</a:t>
                </a:r>
              </a:p>
            </p:txBody>
          </p:sp>
        </p:grpSp>
        <p:grpSp>
          <p:nvGrpSpPr>
            <p:cNvPr id="36" name="Group 35">
              <a:extLst>
                <a:ext uri="{FF2B5EF4-FFF2-40B4-BE49-F238E27FC236}">
                  <a16:creationId xmlns:a16="http://schemas.microsoft.com/office/drawing/2014/main" id="{F55007EE-6BBD-4F2E-BCDA-C1B4D0183AE4}"/>
                </a:ext>
              </a:extLst>
            </p:cNvPr>
            <p:cNvGrpSpPr/>
            <p:nvPr/>
          </p:nvGrpSpPr>
          <p:grpSpPr>
            <a:xfrm>
              <a:off x="457200" y="1823085"/>
              <a:ext cx="3133219" cy="3353733"/>
              <a:chOff x="457200" y="1823085"/>
              <a:chExt cx="3133219" cy="3353733"/>
            </a:xfrm>
          </p:grpSpPr>
          <p:grpSp>
            <p:nvGrpSpPr>
              <p:cNvPr id="35" name="Group 34">
                <a:extLst>
                  <a:ext uri="{FF2B5EF4-FFF2-40B4-BE49-F238E27FC236}">
                    <a16:creationId xmlns:a16="http://schemas.microsoft.com/office/drawing/2014/main" id="{B029DF58-B318-44DF-87E7-54CC71600212}"/>
                  </a:ext>
                </a:extLst>
              </p:cNvPr>
              <p:cNvGrpSpPr/>
              <p:nvPr/>
            </p:nvGrpSpPr>
            <p:grpSpPr>
              <a:xfrm>
                <a:off x="457200" y="1865177"/>
                <a:ext cx="3133219" cy="3311641"/>
                <a:chOff x="457200" y="1865177"/>
                <a:chExt cx="3133219" cy="3311641"/>
              </a:xfrm>
            </p:grpSpPr>
            <p:grpSp>
              <p:nvGrpSpPr>
                <p:cNvPr id="21" name="Group 20">
                  <a:extLst>
                    <a:ext uri="{FF2B5EF4-FFF2-40B4-BE49-F238E27FC236}">
                      <a16:creationId xmlns:a16="http://schemas.microsoft.com/office/drawing/2014/main" id="{798C6ECC-298D-44B6-AA93-2D04FB6FF217}"/>
                    </a:ext>
                  </a:extLst>
                </p:cNvPr>
                <p:cNvGrpSpPr/>
                <p:nvPr/>
              </p:nvGrpSpPr>
              <p:grpSpPr>
                <a:xfrm>
                  <a:off x="457200" y="2194560"/>
                  <a:ext cx="2470519" cy="2468880"/>
                  <a:chOff x="596976" y="1499372"/>
                  <a:chExt cx="2470519" cy="2468880"/>
                </a:xfrm>
              </p:grpSpPr>
              <p:pic>
                <p:nvPicPr>
                  <p:cNvPr id="20" name="Picture 19" descr="A close up of a logo&#10;&#10;Description automatically generated">
                    <a:extLst>
                      <a:ext uri="{FF2B5EF4-FFF2-40B4-BE49-F238E27FC236}">
                        <a16:creationId xmlns:a16="http://schemas.microsoft.com/office/drawing/2014/main" id="{5DD10D3E-BEC9-4F96-8DB2-A10D12C27264}"/>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96976" y="1499372"/>
                    <a:ext cx="2470519" cy="2468880"/>
                  </a:xfrm>
                  <a:prstGeom prst="rect">
                    <a:avLst/>
                  </a:prstGeom>
                </p:spPr>
              </p:pic>
              <p:sp>
                <p:nvSpPr>
                  <p:cNvPr id="16" name="Rectangle 15">
                    <a:extLst>
                      <a:ext uri="{FF2B5EF4-FFF2-40B4-BE49-F238E27FC236}">
                        <a16:creationId xmlns:a16="http://schemas.microsoft.com/office/drawing/2014/main" id="{1D615B14-B906-43B8-B938-94CF060760A3}"/>
                      </a:ext>
                    </a:extLst>
                  </p:cNvPr>
                  <p:cNvSpPr/>
                  <p:nvPr/>
                </p:nvSpPr>
                <p:spPr>
                  <a:xfrm>
                    <a:off x="1360884" y="2502980"/>
                    <a:ext cx="942703" cy="461665"/>
                  </a:xfrm>
                  <a:prstGeom prst="rect">
                    <a:avLst/>
                  </a:prstGeom>
                </p:spPr>
                <p:txBody>
                  <a:bodyPr wrap="square">
                    <a:spAutoFit/>
                  </a:bodyPr>
                  <a:lstStyle/>
                  <a:p>
                    <a:pPr algn="ctr"/>
                    <a:r>
                      <a:rPr lang="en-US" altLang="en-US" sz="1200" b="1" dirty="0">
                        <a:latin typeface="Arial" panose="020B0604020202020204" pitchFamily="34" charset="0"/>
                        <a:cs typeface="Arial" panose="020B0604020202020204" pitchFamily="34" charset="0"/>
                      </a:rPr>
                      <a:t>Circles of Protection</a:t>
                    </a:r>
                    <a:endParaRPr lang="en-US" sz="1200" dirty="0">
                      <a:latin typeface="Arial" panose="020B0604020202020204" pitchFamily="34" charset="0"/>
                      <a:cs typeface="Arial" panose="020B0604020202020204" pitchFamily="34" charset="0"/>
                    </a:endParaRPr>
                  </a:p>
                </p:txBody>
              </p:sp>
            </p:grpSp>
            <p:cxnSp>
              <p:nvCxnSpPr>
                <p:cNvPr id="24" name="Connector: Elbow 23">
                  <a:extLst>
                    <a:ext uri="{FF2B5EF4-FFF2-40B4-BE49-F238E27FC236}">
                      <a16:creationId xmlns:a16="http://schemas.microsoft.com/office/drawing/2014/main" id="{8EA5B783-F4D2-499E-9D42-B1AB1D3E25F6}"/>
                    </a:ext>
                  </a:extLst>
                </p:cNvPr>
                <p:cNvCxnSpPr>
                  <a:cxnSpLocks/>
                  <a:stCxn id="20" idx="0"/>
                  <a:endCxn id="13" idx="1"/>
                </p:cNvCxnSpPr>
                <p:nvPr/>
              </p:nvCxnSpPr>
              <p:spPr>
                <a:xfrm rot="5400000" flipH="1" flipV="1">
                  <a:off x="2476748" y="1080890"/>
                  <a:ext cx="329383" cy="1897958"/>
                </a:xfrm>
                <a:prstGeom prst="bentConnector2">
                  <a:avLst/>
                </a:prstGeom>
                <a:ln w="28575" cmpd="sng">
                  <a:solidFill>
                    <a:srgbClr val="A4CE4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071D2B60-1EAC-4153-B903-92A6D5A31764}"/>
                    </a:ext>
                  </a:extLst>
                </p:cNvPr>
                <p:cNvCxnSpPr>
                  <a:cxnSpLocks/>
                  <a:stCxn id="20" idx="2"/>
                  <a:endCxn id="22" idx="1"/>
                </p:cNvCxnSpPr>
                <p:nvPr/>
              </p:nvCxnSpPr>
              <p:spPr>
                <a:xfrm rot="16200000" flipH="1">
                  <a:off x="2384750" y="3971150"/>
                  <a:ext cx="513378" cy="1897958"/>
                </a:xfrm>
                <a:prstGeom prst="bentConnector2">
                  <a:avLst/>
                </a:prstGeom>
                <a:ln w="28575" cmpd="sng">
                  <a:solidFill>
                    <a:srgbClr val="A4CE4E"/>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694D92CD-048C-4518-AE41-27D5829D7DCC}"/>
                    </a:ext>
                  </a:extLst>
                </p:cNvPr>
                <p:cNvCxnSpPr>
                  <a:cxnSpLocks/>
                  <a:stCxn id="20" idx="3"/>
                  <a:endCxn id="19" idx="1"/>
                </p:cNvCxnSpPr>
                <p:nvPr/>
              </p:nvCxnSpPr>
              <p:spPr>
                <a:xfrm>
                  <a:off x="2927719" y="3429000"/>
                  <a:ext cx="662699" cy="0"/>
                </a:xfrm>
                <a:prstGeom prst="straightConnector1">
                  <a:avLst/>
                </a:prstGeom>
                <a:ln w="28575" cmpd="sng">
                  <a:solidFill>
                    <a:srgbClr val="A4CE4E"/>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34" name="Rectangle 33">
                <a:extLst>
                  <a:ext uri="{FF2B5EF4-FFF2-40B4-BE49-F238E27FC236}">
                    <a16:creationId xmlns:a16="http://schemas.microsoft.com/office/drawing/2014/main" id="{F3D2749A-9CE9-41B9-8ED1-C71A50F55CED}"/>
                  </a:ext>
                </a:extLst>
              </p:cNvPr>
              <p:cNvSpPr/>
              <p:nvPr/>
            </p:nvSpPr>
            <p:spPr>
              <a:xfrm>
                <a:off x="611402" y="1823085"/>
                <a:ext cx="926856" cy="338554"/>
              </a:xfrm>
              <a:prstGeom prst="rect">
                <a:avLst/>
              </a:prstGeom>
            </p:spPr>
            <p:txBody>
              <a:bodyPr wrap="none">
                <a:spAutoFit/>
              </a:bodyPr>
              <a:lstStyle/>
              <a:p>
                <a:pPr algn="ctr"/>
                <a:r>
                  <a:rPr lang="en-US" sz="1600" b="1" dirty="0">
                    <a:latin typeface="Arial" panose="020B0604020202020204" pitchFamily="34" charset="0"/>
                    <a:cs typeface="Arial" panose="020B0604020202020204" pitchFamily="34" charset="0"/>
                  </a:rPr>
                  <a:t>Circle 1</a:t>
                </a:r>
              </a:p>
            </p:txBody>
          </p:sp>
        </p:grpSp>
      </p:grpSp>
    </p:spTree>
    <p:extLst>
      <p:ext uri="{BB962C8B-B14F-4D97-AF65-F5344CB8AC3E}">
        <p14:creationId xmlns:p14="http://schemas.microsoft.com/office/powerpoint/2010/main" val="260571731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theme/theme1.xml><?xml version="1.0" encoding="utf-8"?>
<a:theme xmlns:a="http://schemas.openxmlformats.org/drawingml/2006/main" name="Default Theme">
  <a:themeElements>
    <a:clrScheme name="Met Life Main">
      <a:dk1>
        <a:srgbClr val="000000"/>
      </a:dk1>
      <a:lt1>
        <a:srgbClr val="FFFFFF"/>
      </a:lt1>
      <a:dk2>
        <a:srgbClr val="00A3AD"/>
      </a:dk2>
      <a:lt2>
        <a:srgbClr val="75787B"/>
      </a:lt2>
      <a:accent1>
        <a:srgbClr val="0061A0"/>
      </a:accent1>
      <a:accent2>
        <a:srgbClr val="0090DA"/>
      </a:accent2>
      <a:accent3>
        <a:srgbClr val="A3CE4E"/>
      </a:accent3>
      <a:accent4>
        <a:srgbClr val="FFC600"/>
      </a:accent4>
      <a:accent5>
        <a:srgbClr val="6024A9"/>
      </a:accent5>
      <a:accent6>
        <a:srgbClr val="DB0A5B"/>
      </a:accent6>
      <a:hlink>
        <a:srgbClr val="0000FF"/>
      </a:hlink>
      <a:folHlink>
        <a:srgbClr val="CDCBCB"/>
      </a:folHlink>
    </a:clrScheme>
    <a:fontScheme name="MetLife Generic">
      <a:majorFont>
        <a:latin typeface="Georgia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sz="2000" smtClean="0">
            <a:solidFill>
              <a:schemeClr val="bg1"/>
            </a:solidFill>
            <a:cs typeface="Open Sans Bold"/>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mpd="sng">
          <a:solidFill>
            <a:schemeClr val="bg2">
              <a:lumMod val="60000"/>
              <a:lumOff val="40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defTabSz="456758" fontAlgn="base">
          <a:spcBef>
            <a:spcPts val="1200"/>
          </a:spcBef>
          <a:defRPr dirty="0" err="1" smtClean="0">
            <a:solidFill>
              <a:schemeClr val="bg2"/>
            </a:solidFill>
            <a:ea typeface="MetLife Circular Light" charset="0"/>
            <a:cs typeface="MetLife Circular Light" charset="0"/>
          </a:defRPr>
        </a:defPPr>
      </a:lstStyle>
    </a:txDef>
  </a:objectDefaults>
  <a:extraClrSchemeLst/>
  <a:extLst>
    <a:ext uri="{05A4C25C-085E-4340-85A3-A5531E510DB2}">
      <thm15:themeFamily xmlns:thm15="http://schemas.microsoft.com/office/thememl/2012/main" name="Presentation2" id="{9019AA22-9014-1341-B0EC-4009FC213174}" vid="{70871677-4494-5545-9BD1-9A81449DC14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E4884EFA13EE84EA5E7AC202214D52C" ma:contentTypeVersion="3" ma:contentTypeDescription="Create a new document." ma:contentTypeScope="" ma:versionID="8ccffa8a89d8879c36e4855a28945346">
  <xsd:schema xmlns:xsd="http://www.w3.org/2001/XMLSchema" xmlns:xs="http://www.w3.org/2001/XMLSchema" xmlns:p="http://schemas.microsoft.com/office/2006/metadata/properties" xmlns:ns2="74fd661f-f4ca-41b9-88a7-3385aae69213" targetNamespace="http://schemas.microsoft.com/office/2006/metadata/properties" ma:root="true" ma:fieldsID="86c2ac74c4c1c12fe752a5a32f82a7fb" ns2:_="">
    <xsd:import namespace="74fd661f-f4ca-41b9-88a7-3385aae69213"/>
    <xsd:element name="properties">
      <xsd:complexType>
        <xsd:sequence>
          <xsd:element name="documentManagement">
            <xsd:complexType>
              <xsd:all>
                <xsd:element ref="ns2:Description0"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4fd661f-f4ca-41b9-88a7-3385aae69213" elementFormDefault="qualified">
    <xsd:import namespace="http://schemas.microsoft.com/office/2006/documentManagement/types"/>
    <xsd:import namespace="http://schemas.microsoft.com/office/infopath/2007/PartnerControls"/>
    <xsd:element name="Description0" ma:index="8" nillable="true" ma:displayName="Description" ma:internalName="Description0">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escription0 xmlns="74fd661f-f4ca-41b9-88a7-3385aae69213" xsi:nil="true"/>
  </documentManagement>
</p:properties>
</file>

<file path=customXml/itemProps1.xml><?xml version="1.0" encoding="utf-8"?>
<ds:datastoreItem xmlns:ds="http://schemas.openxmlformats.org/officeDocument/2006/customXml" ds:itemID="{3D03200B-FB65-4623-A13F-61A1CB631F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4fd661f-f4ca-41b9-88a7-3385aae692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292851-3E1E-4534-A987-D802CCB15C4E}">
  <ds:schemaRefs>
    <ds:schemaRef ds:uri="http://schemas.microsoft.com/sharepoint/v3/contenttype/forms"/>
  </ds:schemaRefs>
</ds:datastoreItem>
</file>

<file path=customXml/itemProps3.xml><?xml version="1.0" encoding="utf-8"?>
<ds:datastoreItem xmlns:ds="http://schemas.openxmlformats.org/officeDocument/2006/customXml" ds:itemID="{A3C7740F-E0BE-4AFF-A0FF-5A73C7FD7007}">
  <ds:schemaRefs>
    <ds:schemaRef ds:uri="http://schemas.openxmlformats.org/package/2006/metadata/core-properties"/>
    <ds:schemaRef ds:uri="http://purl.org/dc/elements/1.1/"/>
    <ds:schemaRef ds:uri="http://schemas.microsoft.com/office/infopath/2007/PartnerControls"/>
    <ds:schemaRef ds:uri="http://www.w3.org/XML/1998/namespace"/>
    <ds:schemaRef ds:uri="http://purl.org/dc/dcmitype/"/>
    <ds:schemaRef ds:uri="http://schemas.microsoft.com/office/2006/metadata/properties"/>
    <ds:schemaRef ds:uri="http://schemas.microsoft.com/office/2006/documentManagement/types"/>
    <ds:schemaRef ds:uri="74fd661f-f4ca-41b9-88a7-3385aae69213"/>
    <ds:schemaRef ds:uri="http://purl.org/dc/terms/"/>
  </ds:schemaRefs>
</ds:datastoreItem>
</file>

<file path=docProps/app.xml><?xml version="1.0" encoding="utf-8"?>
<Properties xmlns="http://schemas.openxmlformats.org/officeDocument/2006/extended-properties" xmlns:vt="http://schemas.openxmlformats.org/officeDocument/2006/docPropsVTypes">
  <Template>Default Theme</Template>
  <TotalTime>4104</TotalTime>
  <Words>1960</Words>
  <Application>Microsoft Office PowerPoint</Application>
  <PresentationFormat>Custom</PresentationFormat>
  <Paragraphs>352</Paragraphs>
  <Slides>47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47</vt:i4>
      </vt:variant>
    </vt:vector>
  </HeadingPairs>
  <TitlesOfParts>
    <vt:vector size="55" baseType="lpstr">
      <vt:lpstr>Arial</vt:lpstr>
      <vt:lpstr>Arial Unicode MS</vt:lpstr>
      <vt:lpstr>Georgia</vt:lpstr>
      <vt:lpstr>Georgia Bold</vt:lpstr>
      <vt:lpstr>Lucida Grande</vt:lpstr>
      <vt:lpstr>MetLife Circular</vt:lpstr>
      <vt:lpstr>System Font Regular</vt:lpstr>
      <vt:lpstr>Default Theme</vt:lpstr>
      <vt:lpstr>Circles of Protection</vt:lpstr>
      <vt:lpstr>Accident and Health (A&amp;H)</vt:lpstr>
      <vt:lpstr>PowerPoint Presentation</vt:lpstr>
      <vt:lpstr>PowerPoint Presentation</vt:lpstr>
      <vt:lpstr>What Would Happen to You If You Have an Accident?</vt:lpstr>
      <vt:lpstr>A &amp; H Products</vt:lpstr>
      <vt:lpstr>Circles of Protection</vt:lpstr>
      <vt:lpstr>Four-way Protection</vt:lpstr>
      <vt:lpstr>Circle 1: AD, PPD, PTD</vt:lpstr>
      <vt:lpstr>PowerPoint Presentation</vt:lpstr>
      <vt:lpstr>Benefits</vt:lpstr>
      <vt:lpstr>Permanent Total Disability</vt:lpstr>
      <vt:lpstr>PowerPoint Presentation</vt:lpstr>
      <vt:lpstr>Conditions</vt:lpstr>
      <vt:lpstr>Occupational Classification</vt:lpstr>
      <vt:lpstr>Beneficiaries</vt:lpstr>
      <vt:lpstr>Financial Requirements for Jumbo Cases</vt:lpstr>
      <vt:lpstr>Selling Point  Circle 1 can be sold as a standalone benefit.</vt:lpstr>
      <vt:lpstr>Circle 2 - Accident Weekly Income (AWI)</vt:lpstr>
      <vt:lpstr>Conditions</vt:lpstr>
      <vt:lpstr>Eligibility  7.5/1000 of Circle 1  75% of weekly income</vt:lpstr>
      <vt:lpstr>PowerPoint Presentation</vt:lpstr>
      <vt:lpstr>Conditions for Ineligibility</vt:lpstr>
      <vt:lpstr>Selling Point  Circle 2 and Circle 1</vt:lpstr>
      <vt:lpstr>Circle 3 - Accident Medical Expense Reimbursement (AMR)</vt:lpstr>
      <vt:lpstr>Benefits</vt:lpstr>
      <vt:lpstr>Conditions</vt:lpstr>
      <vt:lpstr>PowerPoint Presentation</vt:lpstr>
      <vt:lpstr>Selling Point  Circle 3 and Circle 1</vt:lpstr>
      <vt:lpstr>Circle 4 - Accident and Sickness In-hospital Income</vt:lpstr>
      <vt:lpstr>Conditions</vt:lpstr>
      <vt:lpstr>PowerPoint Presentation</vt:lpstr>
      <vt:lpstr>50% Extra for Heart Attack and Cancer</vt:lpstr>
      <vt:lpstr>Double Income in USA, Canada, and Europe</vt:lpstr>
      <vt:lpstr>In-hospital Surgical Expenses</vt:lpstr>
      <vt:lpstr>PowerPoint Presentation</vt:lpstr>
      <vt:lpstr>Selling Point  Circle 4 can be sold as a standalone benefit.  Circle 4 In hospital and In-hospital surgical expenses</vt:lpstr>
      <vt:lpstr>How to Sell</vt:lpstr>
      <vt:lpstr>War Coverage - War AD,PPD,PTD</vt:lpstr>
      <vt:lpstr>PTD Sickness</vt:lpstr>
      <vt:lpstr>PTD Sickness - Rates</vt:lpstr>
      <vt:lpstr>Repatriation</vt:lpstr>
      <vt:lpstr>Repatriation</vt:lpstr>
      <vt:lpstr>War Coverage – War AMR</vt:lpstr>
      <vt:lpstr>Selling Point  War coverage on AD and PTD  Circle 1 (AD and PTD)</vt:lpstr>
      <vt:lpstr>Selling Point  War coverage on AMR  Circle 3 (AMR)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the MetLife Widescreen Template</dc:title>
  <dc:creator>Zubkoff, David</dc:creator>
  <cp:lastModifiedBy>Morcos, Jad</cp:lastModifiedBy>
  <cp:revision>182</cp:revision>
  <cp:lastPrinted>2017-12-21T22:19:51Z</cp:lastPrinted>
  <dcterms:created xsi:type="dcterms:W3CDTF">2019-01-10T14:53:40Z</dcterms:created>
  <dcterms:modified xsi:type="dcterms:W3CDTF">2020-03-26T09:43:58Z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0x0101005E4884EFA13EE84EA5E7AC202214D52C</vt:lpwstr>
  </property>
</Properties>
</file>