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9" r:id="rId4"/>
  </p:sldMasterIdLst>
  <p:notesMasterIdLst>
    <p:notesMasterId r:id="rId24"/>
  </p:notesMasterIdLst>
  <p:handoutMasterIdLst>
    <p:handoutMasterId r:id="rId25"/>
  </p:handoutMasterIdLst>
  <p:sldIdLst>
    <p:sldId id="766" r:id="rId5"/>
    <p:sldId id="767" r:id="rId6"/>
    <p:sldId id="772" r:id="rId7"/>
    <p:sldId id="776" r:id="rId8"/>
    <p:sldId id="754" r:id="rId9"/>
    <p:sldId id="749" r:id="rId10"/>
    <p:sldId id="694" r:id="rId11"/>
    <p:sldId id="779" r:id="rId12"/>
    <p:sldId id="755" r:id="rId13"/>
    <p:sldId id="756" r:id="rId14"/>
    <p:sldId id="757" r:id="rId15"/>
    <p:sldId id="807" r:id="rId16"/>
    <p:sldId id="808" r:id="rId17"/>
    <p:sldId id="809" r:id="rId18"/>
    <p:sldId id="764" r:id="rId19"/>
    <p:sldId id="806" r:id="rId20"/>
    <p:sldId id="775" r:id="rId21"/>
    <p:sldId id="778" r:id="rId22"/>
    <p:sldId id="760" r:id="rId23"/>
  </p:sldIdLst>
  <p:sldSz cx="9144000" cy="6858000" type="screen4x3"/>
  <p:notesSz cx="6724650" cy="9874250"/>
  <p:defaultTextStyle>
    <a:defPPr>
      <a:defRPr lang="en-US"/>
    </a:defPPr>
    <a:lvl1pPr algn="ctr" rtl="0" eaLnBrk="0" fontAlgn="base" hangingPunct="0">
      <a:lnSpc>
        <a:spcPct val="80000"/>
      </a:lnSpc>
      <a:spcBef>
        <a:spcPct val="0"/>
      </a:spcBef>
      <a:spcAft>
        <a:spcPct val="0"/>
      </a:spcAft>
      <a:defRPr sz="1400" b="1" kern="1200">
        <a:solidFill>
          <a:schemeClr val="bg1"/>
        </a:solidFill>
        <a:latin typeface="Arial" charset="0"/>
        <a:ea typeface="+mn-ea"/>
        <a:cs typeface="+mn-cs"/>
      </a:defRPr>
    </a:lvl1pPr>
    <a:lvl2pPr marL="457200" algn="ctr" rtl="0" eaLnBrk="0" fontAlgn="base" hangingPunct="0">
      <a:lnSpc>
        <a:spcPct val="80000"/>
      </a:lnSpc>
      <a:spcBef>
        <a:spcPct val="0"/>
      </a:spcBef>
      <a:spcAft>
        <a:spcPct val="0"/>
      </a:spcAft>
      <a:defRPr sz="1400" b="1" kern="1200">
        <a:solidFill>
          <a:schemeClr val="bg1"/>
        </a:solidFill>
        <a:latin typeface="Arial" charset="0"/>
        <a:ea typeface="+mn-ea"/>
        <a:cs typeface="+mn-cs"/>
      </a:defRPr>
    </a:lvl2pPr>
    <a:lvl3pPr marL="914400" algn="ctr" rtl="0" eaLnBrk="0" fontAlgn="base" hangingPunct="0">
      <a:lnSpc>
        <a:spcPct val="80000"/>
      </a:lnSpc>
      <a:spcBef>
        <a:spcPct val="0"/>
      </a:spcBef>
      <a:spcAft>
        <a:spcPct val="0"/>
      </a:spcAft>
      <a:defRPr sz="1400" b="1" kern="1200">
        <a:solidFill>
          <a:schemeClr val="bg1"/>
        </a:solidFill>
        <a:latin typeface="Arial" charset="0"/>
        <a:ea typeface="+mn-ea"/>
        <a:cs typeface="+mn-cs"/>
      </a:defRPr>
    </a:lvl3pPr>
    <a:lvl4pPr marL="1371600" algn="ctr" rtl="0" eaLnBrk="0" fontAlgn="base" hangingPunct="0">
      <a:lnSpc>
        <a:spcPct val="80000"/>
      </a:lnSpc>
      <a:spcBef>
        <a:spcPct val="0"/>
      </a:spcBef>
      <a:spcAft>
        <a:spcPct val="0"/>
      </a:spcAft>
      <a:defRPr sz="1400" b="1" kern="1200">
        <a:solidFill>
          <a:schemeClr val="bg1"/>
        </a:solidFill>
        <a:latin typeface="Arial" charset="0"/>
        <a:ea typeface="+mn-ea"/>
        <a:cs typeface="+mn-cs"/>
      </a:defRPr>
    </a:lvl4pPr>
    <a:lvl5pPr marL="1828800" algn="ctr" rtl="0" eaLnBrk="0" fontAlgn="base" hangingPunct="0">
      <a:lnSpc>
        <a:spcPct val="80000"/>
      </a:lnSpc>
      <a:spcBef>
        <a:spcPct val="0"/>
      </a:spcBef>
      <a:spcAft>
        <a:spcPct val="0"/>
      </a:spcAft>
      <a:defRPr sz="1400" b="1" kern="1200">
        <a:solidFill>
          <a:schemeClr val="bg1"/>
        </a:solidFill>
        <a:latin typeface="Arial" charset="0"/>
        <a:ea typeface="+mn-ea"/>
        <a:cs typeface="+mn-cs"/>
      </a:defRPr>
    </a:lvl5pPr>
    <a:lvl6pPr marL="2286000" algn="l" defTabSz="914400" rtl="0" eaLnBrk="1" latinLnBrk="0" hangingPunct="1">
      <a:defRPr sz="1400" b="1" kern="1200">
        <a:solidFill>
          <a:schemeClr val="bg1"/>
        </a:solidFill>
        <a:latin typeface="Arial" charset="0"/>
        <a:ea typeface="+mn-ea"/>
        <a:cs typeface="+mn-cs"/>
      </a:defRPr>
    </a:lvl6pPr>
    <a:lvl7pPr marL="2743200" algn="l" defTabSz="914400" rtl="0" eaLnBrk="1" latinLnBrk="0" hangingPunct="1">
      <a:defRPr sz="1400" b="1" kern="1200">
        <a:solidFill>
          <a:schemeClr val="bg1"/>
        </a:solidFill>
        <a:latin typeface="Arial" charset="0"/>
        <a:ea typeface="+mn-ea"/>
        <a:cs typeface="+mn-cs"/>
      </a:defRPr>
    </a:lvl7pPr>
    <a:lvl8pPr marL="3200400" algn="l" defTabSz="914400" rtl="0" eaLnBrk="1" latinLnBrk="0" hangingPunct="1">
      <a:defRPr sz="1400" b="1" kern="1200">
        <a:solidFill>
          <a:schemeClr val="bg1"/>
        </a:solidFill>
        <a:latin typeface="Arial" charset="0"/>
        <a:ea typeface="+mn-ea"/>
        <a:cs typeface="+mn-cs"/>
      </a:defRPr>
    </a:lvl8pPr>
    <a:lvl9pPr marL="3657600" algn="l" defTabSz="914400" rtl="0" eaLnBrk="1" latinLnBrk="0" hangingPunct="1">
      <a:defRPr sz="14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4257">
          <p15:clr>
            <a:srgbClr val="A4A3A4"/>
          </p15:clr>
        </p15:guide>
        <p15:guide id="2" orient="horz" pos="1205">
          <p15:clr>
            <a:srgbClr val="A4A3A4"/>
          </p15:clr>
        </p15:guide>
        <p15:guide id="3" orient="horz" pos="330">
          <p15:clr>
            <a:srgbClr val="A4A3A4"/>
          </p15:clr>
        </p15:guide>
        <p15:guide id="4" orient="horz" pos="642">
          <p15:clr>
            <a:srgbClr val="A4A3A4"/>
          </p15:clr>
        </p15:guide>
        <p15:guide id="5" orient="horz" pos="2000">
          <p15:clr>
            <a:srgbClr val="A4A3A4"/>
          </p15:clr>
        </p15:guide>
        <p15:guide id="6" orient="horz" pos="3856">
          <p15:clr>
            <a:srgbClr val="A4A3A4"/>
          </p15:clr>
        </p15:guide>
        <p15:guide id="7" pos="297">
          <p15:clr>
            <a:srgbClr val="A4A3A4"/>
          </p15:clr>
        </p15:guide>
        <p15:guide id="8" pos="5472">
          <p15:clr>
            <a:srgbClr val="A4A3A4"/>
          </p15:clr>
        </p15:guide>
        <p15:guide id="9"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sota, Robert" initials="LR" lastIdx="3" clrIdx="0"/>
  <p:cmAuthor id="1" name="Kauser, Iram" initials="KI" lastIdx="2" clrIdx="1"/>
  <p:cmAuthor id="2" name="Chan, Yiu Hon Elton" initials="CYHE" lastIdx="2" clrIdx="2">
    <p:extLst>
      <p:ext uri="{19B8F6BF-5375-455C-9EA6-DF929625EA0E}">
        <p15:presenceInfo xmlns:p15="http://schemas.microsoft.com/office/powerpoint/2012/main" userId="S::yiu-hon-elton.chan@metlife.ae::0a474ba9-1be4-4dcd-a09e-0004921ba1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6"/>
    <a:srgbClr val="76BDF5"/>
    <a:srgbClr val="80B9DE"/>
    <a:srgbClr val="72BFC5"/>
    <a:srgbClr val="77933C"/>
    <a:srgbClr val="FFE734"/>
    <a:srgbClr val="ED7D13"/>
    <a:srgbClr val="BEE4FF"/>
    <a:srgbClr val="70AE46"/>
    <a:srgbClr val="C6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96" autoAdjust="0"/>
    <p:restoredTop sz="93669" autoAdjust="0"/>
  </p:normalViewPr>
  <p:slideViewPr>
    <p:cSldViewPr snapToGrid="0">
      <p:cViewPr varScale="1">
        <p:scale>
          <a:sx n="86" d="100"/>
          <a:sy n="86" d="100"/>
        </p:scale>
        <p:origin x="1738" y="58"/>
      </p:cViewPr>
      <p:guideLst>
        <p:guide orient="horz" pos="4257"/>
        <p:guide orient="horz" pos="1205"/>
        <p:guide orient="horz" pos="330"/>
        <p:guide orient="horz" pos="642"/>
        <p:guide orient="horz" pos="2000"/>
        <p:guide orient="horz" pos="3856"/>
        <p:guide pos="297"/>
        <p:guide pos="5472"/>
        <p:guide pos="2879"/>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CA293-FD24-4665-A65F-A1BB2C4D93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A504072-BD96-4E7C-8F66-24DD7C0270BB}">
      <dgm:prSet phldrT="[Text]" custT="1"/>
      <dgm:spPr>
        <a:xfrm>
          <a:off x="0" y="2033"/>
          <a:ext cx="3169010" cy="978296"/>
        </a:xfrm>
        <a:noFill/>
        <a:ln w="3175" cap="flat" cmpd="sng" algn="ctr">
          <a:solidFill>
            <a:srgbClr val="76BDF5"/>
          </a:solidFill>
          <a:prstDash val="solid"/>
        </a:ln>
        <a:effectLst/>
      </dgm:spPr>
      <dgm:t>
        <a:bodyPr lIns="1097280"/>
        <a:lstStyle/>
        <a:p>
          <a:pPr algn="l"/>
          <a:r>
            <a:rPr lang="en-US" sz="1600" b="1" dirty="0">
              <a:solidFill>
                <a:schemeClr val="tx1"/>
              </a:solidFill>
              <a:latin typeface="Arial"/>
              <a:ea typeface=""/>
              <a:cs typeface=""/>
            </a:rPr>
            <a:t>Medical Insurance</a:t>
          </a:r>
        </a:p>
      </dgm:t>
    </dgm:pt>
    <dgm:pt modelId="{4D0A623B-0F4F-41FC-BB2B-5F5F238755EE}" type="parTrans" cxnId="{745F5ACE-6A7D-44C3-80FD-4393DA2C937C}">
      <dgm:prSet/>
      <dgm:spPr/>
      <dgm:t>
        <a:bodyPr/>
        <a:lstStyle/>
        <a:p>
          <a:endParaRPr lang="en-US"/>
        </a:p>
      </dgm:t>
    </dgm:pt>
    <dgm:pt modelId="{72E7702B-423F-4B08-96E5-EB608F9B888C}" type="sibTrans" cxnId="{745F5ACE-6A7D-44C3-80FD-4393DA2C937C}">
      <dgm:prSet/>
      <dgm:spPr/>
      <dgm:t>
        <a:bodyPr/>
        <a:lstStyle/>
        <a:p>
          <a:endParaRPr lang="en-US"/>
        </a:p>
      </dgm:t>
    </dgm:pt>
    <dgm:pt modelId="{C1C7427A-76F3-4BBA-B56D-C327F52AF507}">
      <dgm:prSet phldrT="[Text]" custT="1"/>
      <dgm:spPr>
        <a:xfrm rot="5400000">
          <a:off x="5594589" y="-2325715"/>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endParaRPr lang="en-US" sz="1500" dirty="0">
            <a:solidFill>
              <a:sysClr val="windowText" lastClr="000000">
                <a:hueOff val="0"/>
                <a:satOff val="0"/>
                <a:lumOff val="0"/>
                <a:alphaOff val="0"/>
              </a:sysClr>
            </a:solidFill>
            <a:latin typeface="Arial"/>
            <a:ea typeface=""/>
            <a:cs typeface=""/>
          </a:endParaRPr>
        </a:p>
      </dgm:t>
    </dgm:pt>
    <dgm:pt modelId="{0FD595B5-21E9-4F9B-BEFF-5596C13B0E1D}" type="parTrans" cxnId="{279BC627-31A8-49F0-A015-9B8492B2A9FF}">
      <dgm:prSet/>
      <dgm:spPr/>
      <dgm:t>
        <a:bodyPr/>
        <a:lstStyle/>
        <a:p>
          <a:endParaRPr lang="en-US"/>
        </a:p>
      </dgm:t>
    </dgm:pt>
    <dgm:pt modelId="{5A5A825C-D1BE-4D33-B684-B7CC2D03693E}" type="sibTrans" cxnId="{279BC627-31A8-49F0-A015-9B8492B2A9FF}">
      <dgm:prSet/>
      <dgm:spPr/>
      <dgm:t>
        <a:bodyPr/>
        <a:lstStyle/>
        <a:p>
          <a:endParaRPr lang="en-US"/>
        </a:p>
      </dgm:t>
    </dgm:pt>
    <dgm:pt modelId="{6B4497D3-02FB-420D-BF1D-4C34F19C5D50}">
      <dgm:prSet phldrT="[Text]" custT="1"/>
      <dgm:spPr>
        <a:xfrm>
          <a:off x="0" y="1029245"/>
          <a:ext cx="3169010" cy="978296"/>
        </a:xfrm>
        <a:noFill/>
        <a:ln w="3175" cap="flat" cmpd="sng" algn="ctr">
          <a:solidFill>
            <a:srgbClr val="76BDF5"/>
          </a:solidFill>
          <a:prstDash val="solid"/>
        </a:ln>
        <a:effectLst/>
      </dgm:spPr>
      <dgm:t>
        <a:bodyPr lIns="1097280"/>
        <a:lstStyle/>
        <a:p>
          <a:pPr algn="l"/>
          <a:r>
            <a:rPr lang="en-US" sz="1600" b="1" dirty="0">
              <a:solidFill>
                <a:schemeClr val="tx1"/>
              </a:solidFill>
              <a:latin typeface="Arial"/>
              <a:ea typeface=""/>
              <a:cs typeface=""/>
            </a:rPr>
            <a:t>Savings</a:t>
          </a:r>
        </a:p>
      </dgm:t>
    </dgm:pt>
    <dgm:pt modelId="{5E934149-0BB1-4FF5-A8D7-2FA50CA2DED2}" type="parTrans" cxnId="{FF91E59B-D326-41E2-9D9B-D4DEBF20C71D}">
      <dgm:prSet/>
      <dgm:spPr/>
      <dgm:t>
        <a:bodyPr/>
        <a:lstStyle/>
        <a:p>
          <a:endParaRPr lang="en-US"/>
        </a:p>
      </dgm:t>
    </dgm:pt>
    <dgm:pt modelId="{4D3D1035-3F14-4B86-A39E-D3F0B636E0D0}" type="sibTrans" cxnId="{FF91E59B-D326-41E2-9D9B-D4DEBF20C71D}">
      <dgm:prSet/>
      <dgm:spPr/>
      <dgm:t>
        <a:bodyPr/>
        <a:lstStyle/>
        <a:p>
          <a:endParaRPr lang="en-US"/>
        </a:p>
      </dgm:t>
    </dgm:pt>
    <dgm:pt modelId="{066152A9-11B5-4147-B3CB-11E94527A039}">
      <dgm:prSet phldrT="[Text]" custT="1"/>
      <dgm:spPr>
        <a:xfrm rot="5400000">
          <a:off x="5594589" y="-1298503"/>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r>
            <a:rPr lang="en-US" sz="1200" dirty="0">
              <a:solidFill>
                <a:sysClr val="windowText" lastClr="000000">
                  <a:hueOff val="0"/>
                  <a:satOff val="0"/>
                  <a:lumOff val="0"/>
                  <a:alphaOff val="0"/>
                </a:sysClr>
              </a:solidFill>
              <a:latin typeface="Arial"/>
            </a:rPr>
            <a:t>Do you have enough savings?</a:t>
          </a:r>
          <a:endParaRPr lang="en-US" sz="1200" dirty="0">
            <a:solidFill>
              <a:sysClr val="windowText" lastClr="000000">
                <a:hueOff val="0"/>
                <a:satOff val="0"/>
                <a:lumOff val="0"/>
                <a:alphaOff val="0"/>
              </a:sysClr>
            </a:solidFill>
            <a:latin typeface="Arial"/>
            <a:ea typeface=""/>
            <a:cs typeface=""/>
          </a:endParaRPr>
        </a:p>
      </dgm:t>
    </dgm:pt>
    <dgm:pt modelId="{0B5E6ED7-3B1D-49C2-86F8-E1ED98FB58FC}" type="parTrans" cxnId="{9DA698D5-66EE-4A27-8519-8F46852AE4FA}">
      <dgm:prSet/>
      <dgm:spPr/>
      <dgm:t>
        <a:bodyPr/>
        <a:lstStyle/>
        <a:p>
          <a:endParaRPr lang="en-US"/>
        </a:p>
      </dgm:t>
    </dgm:pt>
    <dgm:pt modelId="{FF136014-A3AC-4A14-AE9A-A06620DEAC17}" type="sibTrans" cxnId="{9DA698D5-66EE-4A27-8519-8F46852AE4FA}">
      <dgm:prSet/>
      <dgm:spPr/>
      <dgm:t>
        <a:bodyPr/>
        <a:lstStyle/>
        <a:p>
          <a:endParaRPr lang="en-US"/>
        </a:p>
      </dgm:t>
    </dgm:pt>
    <dgm:pt modelId="{DFE26D4B-08F7-4F30-89DC-EDC648AF4879}">
      <dgm:prSet phldrT="[Text]" custT="1"/>
      <dgm:spPr>
        <a:xfrm>
          <a:off x="0" y="2056457"/>
          <a:ext cx="3169010" cy="978296"/>
        </a:xfrm>
        <a:noFill/>
        <a:ln w="3175" cap="flat" cmpd="sng" algn="ctr">
          <a:solidFill>
            <a:srgbClr val="76BDF5"/>
          </a:solidFill>
          <a:prstDash val="solid"/>
        </a:ln>
        <a:effectLst/>
      </dgm:spPr>
      <dgm:t>
        <a:bodyPr lIns="1097280"/>
        <a:lstStyle/>
        <a:p>
          <a:pPr algn="l"/>
          <a:r>
            <a:rPr lang="en-US" sz="1600" b="1" dirty="0">
              <a:solidFill>
                <a:schemeClr val="tx1"/>
              </a:solidFill>
              <a:latin typeface="Arial"/>
              <a:ea typeface=""/>
              <a:cs typeface=""/>
            </a:rPr>
            <a:t>Liquidate Assets</a:t>
          </a:r>
        </a:p>
      </dgm:t>
    </dgm:pt>
    <dgm:pt modelId="{AA245564-8D88-4B65-B7D4-F076996134CA}" type="parTrans" cxnId="{D5198AB1-0474-465D-8E7B-F8EAF19F4C48}">
      <dgm:prSet/>
      <dgm:spPr/>
      <dgm:t>
        <a:bodyPr/>
        <a:lstStyle/>
        <a:p>
          <a:endParaRPr lang="en-US"/>
        </a:p>
      </dgm:t>
    </dgm:pt>
    <dgm:pt modelId="{BB7E94E0-45F9-4070-8285-8B0237BC95E5}" type="sibTrans" cxnId="{D5198AB1-0474-465D-8E7B-F8EAF19F4C48}">
      <dgm:prSet/>
      <dgm:spPr/>
      <dgm:t>
        <a:bodyPr/>
        <a:lstStyle/>
        <a:p>
          <a:endParaRPr lang="en-US"/>
        </a:p>
      </dgm:t>
    </dgm:pt>
    <dgm:pt modelId="{E6D8929A-32C7-4EF0-B8B0-9A44E30DFECC}">
      <dgm:prSet phldrT="[Text]" custT="1"/>
      <dgm:spPr>
        <a:xfrm rot="5400000">
          <a:off x="5594589" y="-271292"/>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r>
            <a:rPr lang="en-US" sz="1200" dirty="0">
              <a:solidFill>
                <a:sysClr val="windowText" lastClr="000000">
                  <a:hueOff val="0"/>
                  <a:satOff val="0"/>
                  <a:lumOff val="0"/>
                  <a:alphaOff val="0"/>
                </a:sysClr>
              </a:solidFill>
              <a:latin typeface="Arial"/>
              <a:ea typeface=""/>
              <a:cs typeface=""/>
            </a:rPr>
            <a:t>Are you willing to take a loss on the sale of your assets if market conditions are bad?</a:t>
          </a:r>
        </a:p>
      </dgm:t>
    </dgm:pt>
    <dgm:pt modelId="{52F0718C-8EA6-4B52-AEF8-CE84188B0C63}" type="parTrans" cxnId="{EE8FBE15-FBCF-45F4-83A7-D94DBF4D7EBF}">
      <dgm:prSet/>
      <dgm:spPr/>
      <dgm:t>
        <a:bodyPr/>
        <a:lstStyle/>
        <a:p>
          <a:endParaRPr lang="en-US"/>
        </a:p>
      </dgm:t>
    </dgm:pt>
    <dgm:pt modelId="{1B8D3B3A-5235-4C72-9C98-5183B5C90824}" type="sibTrans" cxnId="{EE8FBE15-FBCF-45F4-83A7-D94DBF4D7EBF}">
      <dgm:prSet/>
      <dgm:spPr/>
      <dgm:t>
        <a:bodyPr/>
        <a:lstStyle/>
        <a:p>
          <a:endParaRPr lang="en-US"/>
        </a:p>
      </dgm:t>
    </dgm:pt>
    <dgm:pt modelId="{A402CCA3-DEF3-4BC8-BED1-52D2806BA1C9}">
      <dgm:prSet phldrT="[Text]" custT="1"/>
      <dgm:spPr>
        <a:xfrm>
          <a:off x="0" y="3083669"/>
          <a:ext cx="3169010" cy="978296"/>
        </a:xfrm>
        <a:noFill/>
        <a:ln w="3175" cap="flat" cmpd="sng" algn="ctr">
          <a:solidFill>
            <a:srgbClr val="76BDF5"/>
          </a:solidFill>
          <a:prstDash val="solid"/>
        </a:ln>
        <a:effectLst/>
      </dgm:spPr>
      <dgm:t>
        <a:bodyPr lIns="1097280"/>
        <a:lstStyle/>
        <a:p>
          <a:pPr algn="l"/>
          <a:r>
            <a:rPr lang="en-US" sz="1600" b="1" dirty="0">
              <a:solidFill>
                <a:schemeClr val="tx1"/>
              </a:solidFill>
              <a:latin typeface="Arial"/>
              <a:ea typeface=""/>
              <a:cs typeface=""/>
            </a:rPr>
            <a:t>Charity</a:t>
          </a:r>
        </a:p>
      </dgm:t>
    </dgm:pt>
    <dgm:pt modelId="{C495109A-D3B1-462D-AC39-22661CCCE0C2}" type="parTrans" cxnId="{A57DF66E-738E-4876-991A-4956A1E7DBD9}">
      <dgm:prSet/>
      <dgm:spPr/>
      <dgm:t>
        <a:bodyPr/>
        <a:lstStyle/>
        <a:p>
          <a:endParaRPr lang="en-US"/>
        </a:p>
      </dgm:t>
    </dgm:pt>
    <dgm:pt modelId="{907B5ABF-32DB-4F43-81CD-37155E3B9968}" type="sibTrans" cxnId="{A57DF66E-738E-4876-991A-4956A1E7DBD9}">
      <dgm:prSet/>
      <dgm:spPr/>
      <dgm:t>
        <a:bodyPr/>
        <a:lstStyle/>
        <a:p>
          <a:endParaRPr lang="en-US"/>
        </a:p>
      </dgm:t>
    </dgm:pt>
    <dgm:pt modelId="{397C226E-4E9C-4363-86B4-C0CB367007C9}">
      <dgm:prSet phldrT="[Text]" custT="1"/>
      <dgm:spPr>
        <a:xfrm rot="5400000">
          <a:off x="5594589" y="755919"/>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r>
            <a:rPr lang="en-US" sz="1200" dirty="0">
              <a:solidFill>
                <a:sysClr val="windowText" lastClr="000000">
                  <a:hueOff val="0"/>
                  <a:satOff val="0"/>
                  <a:lumOff val="0"/>
                  <a:alphaOff val="0"/>
                </a:sysClr>
              </a:solidFill>
              <a:latin typeface="Arial"/>
              <a:ea typeface=""/>
              <a:cs typeface=""/>
            </a:rPr>
            <a:t>Is there a family member you can ask for help?</a:t>
          </a:r>
        </a:p>
      </dgm:t>
    </dgm:pt>
    <dgm:pt modelId="{E90A0F70-C3C4-423F-8E78-15F436B0A0F6}" type="parTrans" cxnId="{8DAB6705-0F48-4F90-8DE0-8C5A5C51458A}">
      <dgm:prSet/>
      <dgm:spPr/>
      <dgm:t>
        <a:bodyPr/>
        <a:lstStyle/>
        <a:p>
          <a:endParaRPr lang="en-US"/>
        </a:p>
      </dgm:t>
    </dgm:pt>
    <dgm:pt modelId="{CAC74155-73A9-4319-8FCE-B27CD9A105D3}" type="sibTrans" cxnId="{8DAB6705-0F48-4F90-8DE0-8C5A5C51458A}">
      <dgm:prSet/>
      <dgm:spPr/>
      <dgm:t>
        <a:bodyPr/>
        <a:lstStyle/>
        <a:p>
          <a:endParaRPr lang="en-US"/>
        </a:p>
      </dgm:t>
    </dgm:pt>
    <dgm:pt modelId="{70106873-B2F5-4252-AB15-19765DC93724}">
      <dgm:prSet phldrT="[Text]" custT="1"/>
      <dgm:spPr>
        <a:xfrm>
          <a:off x="0" y="3083669"/>
          <a:ext cx="3169010" cy="978296"/>
        </a:xfrm>
        <a:noFill/>
        <a:ln w="3175" cap="flat" cmpd="sng" algn="ctr">
          <a:solidFill>
            <a:srgbClr val="76BDF5"/>
          </a:solidFill>
          <a:prstDash val="solid"/>
        </a:ln>
        <a:effectLst/>
      </dgm:spPr>
      <dgm:t>
        <a:bodyPr lIns="1097280"/>
        <a:lstStyle/>
        <a:p>
          <a:pPr algn="l"/>
          <a:r>
            <a:rPr lang="en-US" sz="1600" b="1" dirty="0">
              <a:solidFill>
                <a:schemeClr val="tx1"/>
              </a:solidFill>
              <a:latin typeface="Arial"/>
              <a:ea typeface=""/>
              <a:cs typeface=""/>
            </a:rPr>
            <a:t>Critical Illness Insurance     </a:t>
          </a:r>
        </a:p>
      </dgm:t>
    </dgm:pt>
    <dgm:pt modelId="{2353655E-935E-4A69-8192-533EA1054E8B}" type="parTrans" cxnId="{BB0588DE-83CF-47DD-86A8-D4CF72316BFA}">
      <dgm:prSet/>
      <dgm:spPr/>
      <dgm:t>
        <a:bodyPr/>
        <a:lstStyle/>
        <a:p>
          <a:endParaRPr lang="en-US"/>
        </a:p>
      </dgm:t>
    </dgm:pt>
    <dgm:pt modelId="{50129165-4D8E-4308-9A93-C678D10597B9}" type="sibTrans" cxnId="{BB0588DE-83CF-47DD-86A8-D4CF72316BFA}">
      <dgm:prSet/>
      <dgm:spPr/>
      <dgm:t>
        <a:bodyPr/>
        <a:lstStyle/>
        <a:p>
          <a:endParaRPr lang="en-US"/>
        </a:p>
      </dgm:t>
    </dgm:pt>
    <dgm:pt modelId="{583199E7-4E53-4B7D-96F7-408E3936BDB0}">
      <dgm:prSet phldrT="[Text]" custT="1"/>
      <dgm:spPr>
        <a:xfrm rot="5400000">
          <a:off x="5594589" y="755919"/>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r>
            <a:rPr lang="en-US" sz="1400" b="1" dirty="0">
              <a:solidFill>
                <a:sysClr val="windowText" lastClr="000000">
                  <a:hueOff val="0"/>
                  <a:satOff val="0"/>
                  <a:lumOff val="0"/>
                  <a:alphaOff val="0"/>
                </a:sysClr>
              </a:solidFill>
              <a:latin typeface="Arial"/>
              <a:ea typeface=""/>
              <a:cs typeface=""/>
            </a:rPr>
            <a:t>Would you plan for the future today so that you do not have to think of any of the above?</a:t>
          </a:r>
        </a:p>
      </dgm:t>
    </dgm:pt>
    <dgm:pt modelId="{4FD99E86-7FA1-4422-81EB-798C4DFC6186}" type="parTrans" cxnId="{ECA73270-B7A5-4E85-9672-6FDF57F3B8FC}">
      <dgm:prSet/>
      <dgm:spPr/>
      <dgm:t>
        <a:bodyPr/>
        <a:lstStyle/>
        <a:p>
          <a:endParaRPr lang="en-US"/>
        </a:p>
      </dgm:t>
    </dgm:pt>
    <dgm:pt modelId="{90289FE9-F3E1-4274-A1C3-EEDF170A332F}" type="sibTrans" cxnId="{ECA73270-B7A5-4E85-9672-6FDF57F3B8FC}">
      <dgm:prSet/>
      <dgm:spPr/>
      <dgm:t>
        <a:bodyPr/>
        <a:lstStyle/>
        <a:p>
          <a:endParaRPr lang="en-US"/>
        </a:p>
      </dgm:t>
    </dgm:pt>
    <dgm:pt modelId="{BCA5CCE4-64F9-401D-9E8D-7792DA023328}">
      <dgm:prSet custT="1"/>
      <dgm:spPr/>
      <dgm:t>
        <a:bodyPr/>
        <a:lstStyle/>
        <a:p>
          <a:r>
            <a:rPr lang="en-US" sz="1200" dirty="0">
              <a:solidFill>
                <a:sysClr val="windowText" lastClr="000000">
                  <a:hueOff val="0"/>
                  <a:satOff val="0"/>
                  <a:lumOff val="0"/>
                  <a:alphaOff val="0"/>
                </a:sysClr>
              </a:solidFill>
              <a:latin typeface="Arial"/>
            </a:rPr>
            <a:t>What if you want to see a specialist abroad?</a:t>
          </a:r>
        </a:p>
      </dgm:t>
    </dgm:pt>
    <dgm:pt modelId="{C8821ABD-E471-46C7-980F-6A5564840B61}" type="parTrans" cxnId="{7DF900B0-070A-4920-BB9B-6236B4D4310B}">
      <dgm:prSet/>
      <dgm:spPr/>
      <dgm:t>
        <a:bodyPr/>
        <a:lstStyle/>
        <a:p>
          <a:endParaRPr lang="en-US"/>
        </a:p>
      </dgm:t>
    </dgm:pt>
    <dgm:pt modelId="{BB5D8B47-127A-43E6-B684-A63848E4DFF4}" type="sibTrans" cxnId="{7DF900B0-070A-4920-BB9B-6236B4D4310B}">
      <dgm:prSet/>
      <dgm:spPr/>
      <dgm:t>
        <a:bodyPr/>
        <a:lstStyle/>
        <a:p>
          <a:endParaRPr lang="en-US"/>
        </a:p>
      </dgm:t>
    </dgm:pt>
    <dgm:pt modelId="{E35B547E-3265-4F84-A81F-344A49584AC3}">
      <dgm:prSet custT="1"/>
      <dgm:spPr/>
      <dgm:t>
        <a:bodyPr/>
        <a:lstStyle/>
        <a:p>
          <a:r>
            <a:rPr lang="en-US" sz="1200" dirty="0">
              <a:solidFill>
                <a:sysClr val="windowText" lastClr="000000">
                  <a:hueOff val="0"/>
                  <a:satOff val="0"/>
                  <a:lumOff val="0"/>
                  <a:alphaOff val="0"/>
                </a:sysClr>
              </a:solidFill>
              <a:latin typeface="Arial"/>
            </a:rPr>
            <a:t>What if the treatment you want is not covered by your insurance?</a:t>
          </a:r>
        </a:p>
      </dgm:t>
    </dgm:pt>
    <dgm:pt modelId="{4F27EA5C-F755-4508-980D-F164992ED048}" type="parTrans" cxnId="{5526FD59-F43A-48F4-A81D-328E721F8D66}">
      <dgm:prSet/>
      <dgm:spPr/>
      <dgm:t>
        <a:bodyPr/>
        <a:lstStyle/>
        <a:p>
          <a:endParaRPr lang="en-US"/>
        </a:p>
      </dgm:t>
    </dgm:pt>
    <dgm:pt modelId="{0AC4B58E-E744-4538-ABBC-32AC5A846203}" type="sibTrans" cxnId="{5526FD59-F43A-48F4-A81D-328E721F8D66}">
      <dgm:prSet/>
      <dgm:spPr/>
      <dgm:t>
        <a:bodyPr/>
        <a:lstStyle/>
        <a:p>
          <a:endParaRPr lang="en-US"/>
        </a:p>
      </dgm:t>
    </dgm:pt>
    <dgm:pt modelId="{3FFBCB94-3925-4F1A-9F42-7963EA925F83}">
      <dgm:prSet custT="1"/>
      <dgm:spPr/>
      <dgm:t>
        <a:bodyPr/>
        <a:lstStyle/>
        <a:p>
          <a:endParaRPr lang="en-US" sz="1500" dirty="0">
            <a:solidFill>
              <a:sysClr val="windowText" lastClr="000000">
                <a:hueOff val="0"/>
                <a:satOff val="0"/>
                <a:lumOff val="0"/>
                <a:alphaOff val="0"/>
              </a:sysClr>
            </a:solidFill>
            <a:latin typeface="Arial"/>
          </a:endParaRPr>
        </a:p>
      </dgm:t>
    </dgm:pt>
    <dgm:pt modelId="{5D380A8F-5ED5-49F7-9A5A-BF006BDE4826}" type="parTrans" cxnId="{7BAA6464-2389-4108-875E-AEB985EEC6BC}">
      <dgm:prSet/>
      <dgm:spPr/>
      <dgm:t>
        <a:bodyPr/>
        <a:lstStyle/>
        <a:p>
          <a:endParaRPr lang="en-US"/>
        </a:p>
      </dgm:t>
    </dgm:pt>
    <dgm:pt modelId="{8F2EC8C6-5DB1-4A40-9225-7DFCA4AF90F1}" type="sibTrans" cxnId="{7BAA6464-2389-4108-875E-AEB985EEC6BC}">
      <dgm:prSet/>
      <dgm:spPr/>
      <dgm:t>
        <a:bodyPr/>
        <a:lstStyle/>
        <a:p>
          <a:endParaRPr lang="en-US"/>
        </a:p>
      </dgm:t>
    </dgm:pt>
    <dgm:pt modelId="{3E34E568-8B12-417D-A8BD-B43C7403C945}">
      <dgm:prSet custT="1"/>
      <dgm:spPr/>
      <dgm:t>
        <a:bodyPr/>
        <a:lstStyle/>
        <a:p>
          <a:r>
            <a:rPr lang="en-US" sz="1200" dirty="0">
              <a:solidFill>
                <a:sysClr val="windowText" lastClr="000000">
                  <a:hueOff val="0"/>
                  <a:satOff val="0"/>
                  <a:lumOff val="0"/>
                  <a:alphaOff val="0"/>
                </a:sysClr>
              </a:solidFill>
              <a:latin typeface="Arial"/>
            </a:rPr>
            <a:t>If your savings are used up, how would you pay for children’s education or retirement?</a:t>
          </a:r>
        </a:p>
      </dgm:t>
    </dgm:pt>
    <dgm:pt modelId="{2A0F3820-6F29-4062-97F4-E388A100E61E}" type="parTrans" cxnId="{8E25B445-54E9-4225-BA49-92CD6E2B2A37}">
      <dgm:prSet/>
      <dgm:spPr/>
      <dgm:t>
        <a:bodyPr/>
        <a:lstStyle/>
        <a:p>
          <a:endParaRPr lang="en-US"/>
        </a:p>
      </dgm:t>
    </dgm:pt>
    <dgm:pt modelId="{6C247999-8362-41A4-9795-029FB445B065}" type="sibTrans" cxnId="{8E25B445-54E9-4225-BA49-92CD6E2B2A37}">
      <dgm:prSet/>
      <dgm:spPr/>
      <dgm:t>
        <a:bodyPr/>
        <a:lstStyle/>
        <a:p>
          <a:endParaRPr lang="en-US"/>
        </a:p>
      </dgm:t>
    </dgm:pt>
    <dgm:pt modelId="{0CDF16C2-BFFF-453E-84AC-5415886DFE7F}">
      <dgm:prSet custT="1"/>
      <dgm:spPr/>
      <dgm:t>
        <a:bodyPr/>
        <a:lstStyle/>
        <a:p>
          <a:r>
            <a:rPr lang="en-US" sz="1200" dirty="0">
              <a:solidFill>
                <a:sysClr val="windowText" lastClr="000000">
                  <a:hueOff val="0"/>
                  <a:satOff val="0"/>
                  <a:lumOff val="0"/>
                  <a:alphaOff val="0"/>
                </a:sysClr>
              </a:solidFill>
              <a:latin typeface="Arial"/>
            </a:rPr>
            <a:t>How long does it take to liquidate an asset such as property?</a:t>
          </a:r>
        </a:p>
      </dgm:t>
    </dgm:pt>
    <dgm:pt modelId="{5DC8DB9D-847C-4BA2-9CE5-21D1DA092105}" type="parTrans" cxnId="{473E6218-11FF-4B7E-97C0-05A12C288394}">
      <dgm:prSet/>
      <dgm:spPr/>
      <dgm:t>
        <a:bodyPr/>
        <a:lstStyle/>
        <a:p>
          <a:endParaRPr lang="en-US"/>
        </a:p>
      </dgm:t>
    </dgm:pt>
    <dgm:pt modelId="{907B807A-D24A-4379-A1FD-3EE92C777146}" type="sibTrans" cxnId="{473E6218-11FF-4B7E-97C0-05A12C288394}">
      <dgm:prSet/>
      <dgm:spPr/>
      <dgm:t>
        <a:bodyPr/>
        <a:lstStyle/>
        <a:p>
          <a:endParaRPr lang="en-US"/>
        </a:p>
      </dgm:t>
    </dgm:pt>
    <dgm:pt modelId="{F56E764E-F2C6-4792-9672-270CBEB81EB6}">
      <dgm:prSet phldrT="[Text]" custT="1"/>
      <dgm:spPr>
        <a:xfrm rot="5400000">
          <a:off x="5594589" y="755919"/>
          <a:ext cx="782637" cy="5633795"/>
        </a:xfrm>
        <a:solidFill>
          <a:sysClr val="window" lastClr="FFFFFF">
            <a:alpha val="90000"/>
          </a:sysClr>
        </a:solidFill>
        <a:ln w="25400" cap="flat" cmpd="sng" algn="ctr">
          <a:solidFill>
            <a:srgbClr val="006AB6">
              <a:alpha val="90000"/>
              <a:tint val="40000"/>
              <a:hueOff val="0"/>
              <a:satOff val="0"/>
              <a:lumOff val="0"/>
              <a:alphaOff val="0"/>
            </a:srgbClr>
          </a:solidFill>
          <a:prstDash val="solid"/>
        </a:ln>
        <a:effectLst/>
      </dgm:spPr>
      <dgm:t>
        <a:bodyPr/>
        <a:lstStyle/>
        <a:p>
          <a:r>
            <a:rPr lang="en-US" sz="1200" dirty="0">
              <a:solidFill>
                <a:sysClr val="windowText" lastClr="000000">
                  <a:hueOff val="0"/>
                  <a:satOff val="0"/>
                  <a:lumOff val="0"/>
                  <a:alphaOff val="0"/>
                </a:sysClr>
              </a:solidFill>
              <a:latin typeface="Arial"/>
              <a:ea typeface=""/>
              <a:cs typeface=""/>
            </a:rPr>
            <a:t>Do you want to be a burden on others?</a:t>
          </a:r>
        </a:p>
      </dgm:t>
    </dgm:pt>
    <dgm:pt modelId="{A0774BE2-3589-4758-99A7-65B7A270EE11}" type="parTrans" cxnId="{D4FDCF04-3EBE-42B8-BFB0-777E4D543116}">
      <dgm:prSet/>
      <dgm:spPr/>
      <dgm:t>
        <a:bodyPr/>
        <a:lstStyle/>
        <a:p>
          <a:endParaRPr lang="en-US"/>
        </a:p>
      </dgm:t>
    </dgm:pt>
    <dgm:pt modelId="{2FFF2271-58AA-4D8F-8DD6-ED8986C8D826}" type="sibTrans" cxnId="{D4FDCF04-3EBE-42B8-BFB0-777E4D543116}">
      <dgm:prSet/>
      <dgm:spPr/>
      <dgm:t>
        <a:bodyPr/>
        <a:lstStyle/>
        <a:p>
          <a:endParaRPr lang="en-US"/>
        </a:p>
      </dgm:t>
    </dgm:pt>
    <dgm:pt modelId="{DB9DEB03-8CD1-4008-BACD-4F74F8ED624C}" type="pres">
      <dgm:prSet presAssocID="{D6CCA293-FD24-4665-A65F-A1BB2C4D9382}" presName="Name0" presStyleCnt="0">
        <dgm:presLayoutVars>
          <dgm:dir/>
          <dgm:animLvl val="lvl"/>
          <dgm:resizeHandles val="exact"/>
        </dgm:presLayoutVars>
      </dgm:prSet>
      <dgm:spPr/>
    </dgm:pt>
    <dgm:pt modelId="{4064C57F-C2BB-4A95-89D7-61A4BD8FA2C4}" type="pres">
      <dgm:prSet presAssocID="{BA504072-BD96-4E7C-8F66-24DD7C0270BB}" presName="linNode" presStyleCnt="0"/>
      <dgm:spPr/>
    </dgm:pt>
    <dgm:pt modelId="{4032326D-EB18-443F-ADF2-4F3D03510549}" type="pres">
      <dgm:prSet presAssocID="{BA504072-BD96-4E7C-8F66-24DD7C0270BB}" presName="parentText" presStyleLbl="node1" presStyleIdx="0" presStyleCnt="5">
        <dgm:presLayoutVars>
          <dgm:chMax val="1"/>
          <dgm:bulletEnabled val="1"/>
        </dgm:presLayoutVars>
      </dgm:prSet>
      <dgm:spPr>
        <a:prstGeom prst="rect">
          <a:avLst/>
        </a:prstGeom>
      </dgm:spPr>
    </dgm:pt>
    <dgm:pt modelId="{89701F34-55BA-4A4B-B55C-A40F0AB3D4FE}" type="pres">
      <dgm:prSet presAssocID="{BA504072-BD96-4E7C-8F66-24DD7C0270BB}" presName="descendantText" presStyleLbl="alignAccFollowNode1" presStyleIdx="0" presStyleCnt="5">
        <dgm:presLayoutVars>
          <dgm:bulletEnabled val="1"/>
        </dgm:presLayoutVars>
      </dgm:prSet>
      <dgm:spPr>
        <a:prstGeom prst="rect">
          <a:avLst/>
        </a:prstGeom>
      </dgm:spPr>
    </dgm:pt>
    <dgm:pt modelId="{D89D006D-69E0-4115-A7E0-B85BD94BFF1B}" type="pres">
      <dgm:prSet presAssocID="{72E7702B-423F-4B08-96E5-EB608F9B888C}" presName="sp" presStyleCnt="0"/>
      <dgm:spPr/>
    </dgm:pt>
    <dgm:pt modelId="{BE42C563-162A-416C-813A-6DDEBB6100C8}" type="pres">
      <dgm:prSet presAssocID="{6B4497D3-02FB-420D-BF1D-4C34F19C5D50}" presName="linNode" presStyleCnt="0"/>
      <dgm:spPr/>
    </dgm:pt>
    <dgm:pt modelId="{40873979-542F-42AE-AD33-7C14A1D219F5}" type="pres">
      <dgm:prSet presAssocID="{6B4497D3-02FB-420D-BF1D-4C34F19C5D50}" presName="parentText" presStyleLbl="node1" presStyleIdx="1" presStyleCnt="5">
        <dgm:presLayoutVars>
          <dgm:chMax val="1"/>
          <dgm:bulletEnabled val="1"/>
        </dgm:presLayoutVars>
      </dgm:prSet>
      <dgm:spPr>
        <a:prstGeom prst="rect">
          <a:avLst/>
        </a:prstGeom>
      </dgm:spPr>
    </dgm:pt>
    <dgm:pt modelId="{0AEEBA28-A0FD-4BDC-8711-26D488AA129F}" type="pres">
      <dgm:prSet presAssocID="{6B4497D3-02FB-420D-BF1D-4C34F19C5D50}" presName="descendantText" presStyleLbl="alignAccFollowNode1" presStyleIdx="1" presStyleCnt="5">
        <dgm:presLayoutVars>
          <dgm:bulletEnabled val="1"/>
        </dgm:presLayoutVars>
      </dgm:prSet>
      <dgm:spPr>
        <a:prstGeom prst="rect">
          <a:avLst/>
        </a:prstGeom>
      </dgm:spPr>
    </dgm:pt>
    <dgm:pt modelId="{C7497D2F-8312-4D93-93AF-BD57FFDB76F4}" type="pres">
      <dgm:prSet presAssocID="{4D3D1035-3F14-4B86-A39E-D3F0B636E0D0}" presName="sp" presStyleCnt="0"/>
      <dgm:spPr/>
    </dgm:pt>
    <dgm:pt modelId="{17493088-61C7-4FE1-86FD-8AD30B0F45E8}" type="pres">
      <dgm:prSet presAssocID="{DFE26D4B-08F7-4F30-89DC-EDC648AF4879}" presName="linNode" presStyleCnt="0"/>
      <dgm:spPr/>
    </dgm:pt>
    <dgm:pt modelId="{FD61510A-34F6-44B2-94F1-0D19561E149E}" type="pres">
      <dgm:prSet presAssocID="{DFE26D4B-08F7-4F30-89DC-EDC648AF4879}" presName="parentText" presStyleLbl="node1" presStyleIdx="2" presStyleCnt="5">
        <dgm:presLayoutVars>
          <dgm:chMax val="1"/>
          <dgm:bulletEnabled val="1"/>
        </dgm:presLayoutVars>
      </dgm:prSet>
      <dgm:spPr>
        <a:prstGeom prst="rect">
          <a:avLst/>
        </a:prstGeom>
      </dgm:spPr>
    </dgm:pt>
    <dgm:pt modelId="{07BFD192-0836-41B9-A696-3FAC55956A0C}" type="pres">
      <dgm:prSet presAssocID="{DFE26D4B-08F7-4F30-89DC-EDC648AF4879}" presName="descendantText" presStyleLbl="alignAccFollowNode1" presStyleIdx="2" presStyleCnt="5">
        <dgm:presLayoutVars>
          <dgm:bulletEnabled val="1"/>
        </dgm:presLayoutVars>
      </dgm:prSet>
      <dgm:spPr>
        <a:prstGeom prst="rect">
          <a:avLst/>
        </a:prstGeom>
      </dgm:spPr>
    </dgm:pt>
    <dgm:pt modelId="{A7BDC62F-29A7-4C42-A295-9C04395449A4}" type="pres">
      <dgm:prSet presAssocID="{BB7E94E0-45F9-4070-8285-8B0237BC95E5}" presName="sp" presStyleCnt="0"/>
      <dgm:spPr/>
    </dgm:pt>
    <dgm:pt modelId="{87865FA5-16CE-477B-82BF-FAF07EAF820D}" type="pres">
      <dgm:prSet presAssocID="{A402CCA3-DEF3-4BC8-BED1-52D2806BA1C9}" presName="linNode" presStyleCnt="0"/>
      <dgm:spPr/>
    </dgm:pt>
    <dgm:pt modelId="{8FFD26C7-6D9A-4B90-B29D-58E6472EA251}" type="pres">
      <dgm:prSet presAssocID="{A402CCA3-DEF3-4BC8-BED1-52D2806BA1C9}" presName="parentText" presStyleLbl="node1" presStyleIdx="3" presStyleCnt="5">
        <dgm:presLayoutVars>
          <dgm:chMax val="1"/>
          <dgm:bulletEnabled val="1"/>
        </dgm:presLayoutVars>
      </dgm:prSet>
      <dgm:spPr>
        <a:prstGeom prst="rect">
          <a:avLst/>
        </a:prstGeom>
      </dgm:spPr>
    </dgm:pt>
    <dgm:pt modelId="{41EA32D1-F755-47D6-80F8-5861D0DC26FF}" type="pres">
      <dgm:prSet presAssocID="{A402CCA3-DEF3-4BC8-BED1-52D2806BA1C9}" presName="descendantText" presStyleLbl="alignAccFollowNode1" presStyleIdx="3" presStyleCnt="5">
        <dgm:presLayoutVars>
          <dgm:bulletEnabled val="1"/>
        </dgm:presLayoutVars>
      </dgm:prSet>
      <dgm:spPr>
        <a:prstGeom prst="rect">
          <a:avLst/>
        </a:prstGeom>
      </dgm:spPr>
    </dgm:pt>
    <dgm:pt modelId="{01F562FD-4BB7-4E00-9C8A-7F25F2B9EC39}" type="pres">
      <dgm:prSet presAssocID="{907B5ABF-32DB-4F43-81CD-37155E3B9968}" presName="sp" presStyleCnt="0"/>
      <dgm:spPr/>
    </dgm:pt>
    <dgm:pt modelId="{89C288C3-7413-49E2-9B9E-3421FF1A566A}" type="pres">
      <dgm:prSet presAssocID="{70106873-B2F5-4252-AB15-19765DC93724}" presName="linNode" presStyleCnt="0"/>
      <dgm:spPr/>
    </dgm:pt>
    <dgm:pt modelId="{90BC577E-E098-4A0A-8FF2-A1B1BCFD2E9A}" type="pres">
      <dgm:prSet presAssocID="{70106873-B2F5-4252-AB15-19765DC93724}" presName="parentText" presStyleLbl="node1" presStyleIdx="4" presStyleCnt="5" custScaleX="100670">
        <dgm:presLayoutVars>
          <dgm:chMax val="1"/>
          <dgm:bulletEnabled val="1"/>
        </dgm:presLayoutVars>
      </dgm:prSet>
      <dgm:spPr>
        <a:prstGeom prst="rect">
          <a:avLst/>
        </a:prstGeom>
      </dgm:spPr>
    </dgm:pt>
    <dgm:pt modelId="{CFC5B050-5B3D-4B89-B24F-5EF1EECDF0CC}" type="pres">
      <dgm:prSet presAssocID="{70106873-B2F5-4252-AB15-19765DC93724}" presName="descendantText" presStyleLbl="alignAccFollowNode1" presStyleIdx="4" presStyleCnt="5">
        <dgm:presLayoutVars>
          <dgm:bulletEnabled val="1"/>
        </dgm:presLayoutVars>
      </dgm:prSet>
      <dgm:spPr>
        <a:prstGeom prst="rect">
          <a:avLst/>
        </a:prstGeom>
      </dgm:spPr>
    </dgm:pt>
  </dgm:ptLst>
  <dgm:cxnLst>
    <dgm:cxn modelId="{24B60C03-E517-4B07-BA2D-B56EAD27E4BD}" type="presOf" srcId="{BCA5CCE4-64F9-401D-9E8D-7792DA023328}" destId="{89701F34-55BA-4A4B-B55C-A40F0AB3D4FE}" srcOrd="0" destOrd="1" presId="urn:microsoft.com/office/officeart/2005/8/layout/vList5"/>
    <dgm:cxn modelId="{D4FDCF04-3EBE-42B8-BFB0-777E4D543116}" srcId="{A402CCA3-DEF3-4BC8-BED1-52D2806BA1C9}" destId="{F56E764E-F2C6-4792-9672-270CBEB81EB6}" srcOrd="0" destOrd="0" parTransId="{A0774BE2-3589-4758-99A7-65B7A270EE11}" sibTransId="{2FFF2271-58AA-4D8F-8DD6-ED8986C8D826}"/>
    <dgm:cxn modelId="{8DAB6705-0F48-4F90-8DE0-8C5A5C51458A}" srcId="{A402CCA3-DEF3-4BC8-BED1-52D2806BA1C9}" destId="{397C226E-4E9C-4363-86B4-C0CB367007C9}" srcOrd="1" destOrd="0" parTransId="{E90A0F70-C3C4-423F-8E78-15F436B0A0F6}" sibTransId="{CAC74155-73A9-4319-8FCE-B27CD9A105D3}"/>
    <dgm:cxn modelId="{8CB72206-2741-4E46-8F4C-3F810C2C6C1A}" type="presOf" srcId="{70106873-B2F5-4252-AB15-19765DC93724}" destId="{90BC577E-E098-4A0A-8FF2-A1B1BCFD2E9A}" srcOrd="0" destOrd="0" presId="urn:microsoft.com/office/officeart/2005/8/layout/vList5"/>
    <dgm:cxn modelId="{56A01D0E-C105-44BE-9527-ED979C3B0DD1}" type="presOf" srcId="{D6CCA293-FD24-4665-A65F-A1BB2C4D9382}" destId="{DB9DEB03-8CD1-4008-BACD-4F74F8ED624C}" srcOrd="0" destOrd="0" presId="urn:microsoft.com/office/officeart/2005/8/layout/vList5"/>
    <dgm:cxn modelId="{0CD2EB14-948C-4529-BA9E-90E1FB79AA61}" type="presOf" srcId="{DFE26D4B-08F7-4F30-89DC-EDC648AF4879}" destId="{FD61510A-34F6-44B2-94F1-0D19561E149E}" srcOrd="0" destOrd="0" presId="urn:microsoft.com/office/officeart/2005/8/layout/vList5"/>
    <dgm:cxn modelId="{EE8FBE15-FBCF-45F4-83A7-D94DBF4D7EBF}" srcId="{DFE26D4B-08F7-4F30-89DC-EDC648AF4879}" destId="{E6D8929A-32C7-4EF0-B8B0-9A44E30DFECC}" srcOrd="0" destOrd="0" parTransId="{52F0718C-8EA6-4B52-AEF8-CE84188B0C63}" sibTransId="{1B8D3B3A-5235-4C72-9C98-5183B5C90824}"/>
    <dgm:cxn modelId="{473E6218-11FF-4B7E-97C0-05A12C288394}" srcId="{DFE26D4B-08F7-4F30-89DC-EDC648AF4879}" destId="{0CDF16C2-BFFF-453E-84AC-5415886DFE7F}" srcOrd="1" destOrd="0" parTransId="{5DC8DB9D-847C-4BA2-9CE5-21D1DA092105}" sibTransId="{907B807A-D24A-4379-A1FD-3EE92C777146}"/>
    <dgm:cxn modelId="{279BC627-31A8-49F0-A015-9B8492B2A9FF}" srcId="{BA504072-BD96-4E7C-8F66-24DD7C0270BB}" destId="{C1C7427A-76F3-4BBA-B56D-C327F52AF507}" srcOrd="0" destOrd="0" parTransId="{0FD595B5-21E9-4F9B-BEFF-5596C13B0E1D}" sibTransId="{5A5A825C-D1BE-4D33-B684-B7CC2D03693E}"/>
    <dgm:cxn modelId="{7BAA6464-2389-4108-875E-AEB985EEC6BC}" srcId="{BA504072-BD96-4E7C-8F66-24DD7C0270BB}" destId="{3FFBCB94-3925-4F1A-9F42-7963EA925F83}" srcOrd="3" destOrd="0" parTransId="{5D380A8F-5ED5-49F7-9A5A-BF006BDE4826}" sibTransId="{8F2EC8C6-5DB1-4A40-9225-7DFCA4AF90F1}"/>
    <dgm:cxn modelId="{8E25B445-54E9-4225-BA49-92CD6E2B2A37}" srcId="{6B4497D3-02FB-420D-BF1D-4C34F19C5D50}" destId="{3E34E568-8B12-417D-A8BD-B43C7403C945}" srcOrd="1" destOrd="0" parTransId="{2A0F3820-6F29-4062-97F4-E388A100E61E}" sibTransId="{6C247999-8362-41A4-9795-029FB445B065}"/>
    <dgm:cxn modelId="{A8EDEC49-51D7-4DAE-B084-71363623EE91}" type="presOf" srcId="{397C226E-4E9C-4363-86B4-C0CB367007C9}" destId="{41EA32D1-F755-47D6-80F8-5861D0DC26FF}" srcOrd="0" destOrd="1" presId="urn:microsoft.com/office/officeart/2005/8/layout/vList5"/>
    <dgm:cxn modelId="{0AD1036E-BB83-481F-A144-F94C05833339}" type="presOf" srcId="{6B4497D3-02FB-420D-BF1D-4C34F19C5D50}" destId="{40873979-542F-42AE-AD33-7C14A1D219F5}" srcOrd="0" destOrd="0" presId="urn:microsoft.com/office/officeart/2005/8/layout/vList5"/>
    <dgm:cxn modelId="{A57DF66E-738E-4876-991A-4956A1E7DBD9}" srcId="{D6CCA293-FD24-4665-A65F-A1BB2C4D9382}" destId="{A402CCA3-DEF3-4BC8-BED1-52D2806BA1C9}" srcOrd="3" destOrd="0" parTransId="{C495109A-D3B1-462D-AC39-22661CCCE0C2}" sibTransId="{907B5ABF-32DB-4F43-81CD-37155E3B9968}"/>
    <dgm:cxn modelId="{ECA73270-B7A5-4E85-9672-6FDF57F3B8FC}" srcId="{70106873-B2F5-4252-AB15-19765DC93724}" destId="{583199E7-4E53-4B7D-96F7-408E3936BDB0}" srcOrd="0" destOrd="0" parTransId="{4FD99E86-7FA1-4422-81EB-798C4DFC6186}" sibTransId="{90289FE9-F3E1-4274-A1C3-EEDF170A332F}"/>
    <dgm:cxn modelId="{E25EBA51-B638-4E24-9F60-F4C3607309E6}" type="presOf" srcId="{583199E7-4E53-4B7D-96F7-408E3936BDB0}" destId="{CFC5B050-5B3D-4B89-B24F-5EF1EECDF0CC}" srcOrd="0" destOrd="0" presId="urn:microsoft.com/office/officeart/2005/8/layout/vList5"/>
    <dgm:cxn modelId="{5526FD59-F43A-48F4-A81D-328E721F8D66}" srcId="{BA504072-BD96-4E7C-8F66-24DD7C0270BB}" destId="{E35B547E-3265-4F84-A81F-344A49584AC3}" srcOrd="2" destOrd="0" parTransId="{4F27EA5C-F755-4508-980D-F164992ED048}" sibTransId="{0AC4B58E-E744-4538-ABBC-32AC5A846203}"/>
    <dgm:cxn modelId="{C9A4A181-3FB6-4E97-8C0C-59E213E08308}" type="presOf" srcId="{A402CCA3-DEF3-4BC8-BED1-52D2806BA1C9}" destId="{8FFD26C7-6D9A-4B90-B29D-58E6472EA251}" srcOrd="0" destOrd="0" presId="urn:microsoft.com/office/officeart/2005/8/layout/vList5"/>
    <dgm:cxn modelId="{CA822B8E-500B-4FFA-A785-58BD864EEF37}" type="presOf" srcId="{BA504072-BD96-4E7C-8F66-24DD7C0270BB}" destId="{4032326D-EB18-443F-ADF2-4F3D03510549}" srcOrd="0" destOrd="0" presId="urn:microsoft.com/office/officeart/2005/8/layout/vList5"/>
    <dgm:cxn modelId="{C3193A96-437D-4B2A-96DA-6908177BE167}" type="presOf" srcId="{F56E764E-F2C6-4792-9672-270CBEB81EB6}" destId="{41EA32D1-F755-47D6-80F8-5861D0DC26FF}" srcOrd="0" destOrd="0" presId="urn:microsoft.com/office/officeart/2005/8/layout/vList5"/>
    <dgm:cxn modelId="{FF91E59B-D326-41E2-9D9B-D4DEBF20C71D}" srcId="{D6CCA293-FD24-4665-A65F-A1BB2C4D9382}" destId="{6B4497D3-02FB-420D-BF1D-4C34F19C5D50}" srcOrd="1" destOrd="0" parTransId="{5E934149-0BB1-4FF5-A8D7-2FA50CA2DED2}" sibTransId="{4D3D1035-3F14-4B86-A39E-D3F0B636E0D0}"/>
    <dgm:cxn modelId="{0BA48BA6-6A0C-4A24-BF3E-3063CE290EF4}" type="presOf" srcId="{C1C7427A-76F3-4BBA-B56D-C327F52AF507}" destId="{89701F34-55BA-4A4B-B55C-A40F0AB3D4FE}" srcOrd="0" destOrd="0" presId="urn:microsoft.com/office/officeart/2005/8/layout/vList5"/>
    <dgm:cxn modelId="{7DF900B0-070A-4920-BB9B-6236B4D4310B}" srcId="{BA504072-BD96-4E7C-8F66-24DD7C0270BB}" destId="{BCA5CCE4-64F9-401D-9E8D-7792DA023328}" srcOrd="1" destOrd="0" parTransId="{C8821ABD-E471-46C7-980F-6A5564840B61}" sibTransId="{BB5D8B47-127A-43E6-B684-A63848E4DFF4}"/>
    <dgm:cxn modelId="{D5198AB1-0474-465D-8E7B-F8EAF19F4C48}" srcId="{D6CCA293-FD24-4665-A65F-A1BB2C4D9382}" destId="{DFE26D4B-08F7-4F30-89DC-EDC648AF4879}" srcOrd="2" destOrd="0" parTransId="{AA245564-8D88-4B65-B7D4-F076996134CA}" sibTransId="{BB7E94E0-45F9-4070-8285-8B0237BC95E5}"/>
    <dgm:cxn modelId="{523F58BD-1317-4874-BA9E-83B76CBDD7F1}" type="presOf" srcId="{3E34E568-8B12-417D-A8BD-B43C7403C945}" destId="{0AEEBA28-A0FD-4BDC-8711-26D488AA129F}" srcOrd="0" destOrd="1" presId="urn:microsoft.com/office/officeart/2005/8/layout/vList5"/>
    <dgm:cxn modelId="{8892AEC3-5175-402C-8CDE-ADB241630229}" type="presOf" srcId="{E6D8929A-32C7-4EF0-B8B0-9A44E30DFECC}" destId="{07BFD192-0836-41B9-A696-3FAC55956A0C}" srcOrd="0" destOrd="0" presId="urn:microsoft.com/office/officeart/2005/8/layout/vList5"/>
    <dgm:cxn modelId="{021D7ECD-E2FF-416B-84A8-7C2759D8873D}" type="presOf" srcId="{066152A9-11B5-4147-B3CB-11E94527A039}" destId="{0AEEBA28-A0FD-4BDC-8711-26D488AA129F}" srcOrd="0" destOrd="0" presId="urn:microsoft.com/office/officeart/2005/8/layout/vList5"/>
    <dgm:cxn modelId="{745F5ACE-6A7D-44C3-80FD-4393DA2C937C}" srcId="{D6CCA293-FD24-4665-A65F-A1BB2C4D9382}" destId="{BA504072-BD96-4E7C-8F66-24DD7C0270BB}" srcOrd="0" destOrd="0" parTransId="{4D0A623B-0F4F-41FC-BB2B-5F5F238755EE}" sibTransId="{72E7702B-423F-4B08-96E5-EB608F9B888C}"/>
    <dgm:cxn modelId="{9DA698D5-66EE-4A27-8519-8F46852AE4FA}" srcId="{6B4497D3-02FB-420D-BF1D-4C34F19C5D50}" destId="{066152A9-11B5-4147-B3CB-11E94527A039}" srcOrd="0" destOrd="0" parTransId="{0B5E6ED7-3B1D-49C2-86F8-E1ED98FB58FC}" sibTransId="{FF136014-A3AC-4A14-AE9A-A06620DEAC17}"/>
    <dgm:cxn modelId="{D362E6DB-9318-420E-B1F4-8634937CA9F1}" type="presOf" srcId="{0CDF16C2-BFFF-453E-84AC-5415886DFE7F}" destId="{07BFD192-0836-41B9-A696-3FAC55956A0C}" srcOrd="0" destOrd="1" presId="urn:microsoft.com/office/officeart/2005/8/layout/vList5"/>
    <dgm:cxn modelId="{BB0588DE-83CF-47DD-86A8-D4CF72316BFA}" srcId="{D6CCA293-FD24-4665-A65F-A1BB2C4D9382}" destId="{70106873-B2F5-4252-AB15-19765DC93724}" srcOrd="4" destOrd="0" parTransId="{2353655E-935E-4A69-8192-533EA1054E8B}" sibTransId="{50129165-4D8E-4308-9A93-C678D10597B9}"/>
    <dgm:cxn modelId="{6E843DE1-6325-4304-964B-7BEA929A38BE}" type="presOf" srcId="{3FFBCB94-3925-4F1A-9F42-7963EA925F83}" destId="{89701F34-55BA-4A4B-B55C-A40F0AB3D4FE}" srcOrd="0" destOrd="3" presId="urn:microsoft.com/office/officeart/2005/8/layout/vList5"/>
    <dgm:cxn modelId="{0AD45BF9-2DF2-413B-9631-A1B13FD0FFB1}" type="presOf" srcId="{E35B547E-3265-4F84-A81F-344A49584AC3}" destId="{89701F34-55BA-4A4B-B55C-A40F0AB3D4FE}" srcOrd="0" destOrd="2" presId="urn:microsoft.com/office/officeart/2005/8/layout/vList5"/>
    <dgm:cxn modelId="{0792AD97-CA29-41DF-BBC7-FCCB7D079118}" type="presParOf" srcId="{DB9DEB03-8CD1-4008-BACD-4F74F8ED624C}" destId="{4064C57F-C2BB-4A95-89D7-61A4BD8FA2C4}" srcOrd="0" destOrd="0" presId="urn:microsoft.com/office/officeart/2005/8/layout/vList5"/>
    <dgm:cxn modelId="{D7C9BDE3-90A9-440A-8788-28EA0F9C25B3}" type="presParOf" srcId="{4064C57F-C2BB-4A95-89D7-61A4BD8FA2C4}" destId="{4032326D-EB18-443F-ADF2-4F3D03510549}" srcOrd="0" destOrd="0" presId="urn:microsoft.com/office/officeart/2005/8/layout/vList5"/>
    <dgm:cxn modelId="{5AF5BF22-A73C-4877-8467-1DE632E6A0A2}" type="presParOf" srcId="{4064C57F-C2BB-4A95-89D7-61A4BD8FA2C4}" destId="{89701F34-55BA-4A4B-B55C-A40F0AB3D4FE}" srcOrd="1" destOrd="0" presId="urn:microsoft.com/office/officeart/2005/8/layout/vList5"/>
    <dgm:cxn modelId="{6C60B234-EB7D-415A-8A81-5F045C5FE7AD}" type="presParOf" srcId="{DB9DEB03-8CD1-4008-BACD-4F74F8ED624C}" destId="{D89D006D-69E0-4115-A7E0-B85BD94BFF1B}" srcOrd="1" destOrd="0" presId="urn:microsoft.com/office/officeart/2005/8/layout/vList5"/>
    <dgm:cxn modelId="{489B3A31-FB3A-4718-A3DC-FE4E6F735060}" type="presParOf" srcId="{DB9DEB03-8CD1-4008-BACD-4F74F8ED624C}" destId="{BE42C563-162A-416C-813A-6DDEBB6100C8}" srcOrd="2" destOrd="0" presId="urn:microsoft.com/office/officeart/2005/8/layout/vList5"/>
    <dgm:cxn modelId="{194E8613-CCE5-439D-9FBA-36008E99C2E5}" type="presParOf" srcId="{BE42C563-162A-416C-813A-6DDEBB6100C8}" destId="{40873979-542F-42AE-AD33-7C14A1D219F5}" srcOrd="0" destOrd="0" presId="urn:microsoft.com/office/officeart/2005/8/layout/vList5"/>
    <dgm:cxn modelId="{81A63E20-87C7-48D4-8DCB-8D95787869A9}" type="presParOf" srcId="{BE42C563-162A-416C-813A-6DDEBB6100C8}" destId="{0AEEBA28-A0FD-4BDC-8711-26D488AA129F}" srcOrd="1" destOrd="0" presId="urn:microsoft.com/office/officeart/2005/8/layout/vList5"/>
    <dgm:cxn modelId="{3F91DB93-E973-4AF8-A6A3-97F704F7ACF4}" type="presParOf" srcId="{DB9DEB03-8CD1-4008-BACD-4F74F8ED624C}" destId="{C7497D2F-8312-4D93-93AF-BD57FFDB76F4}" srcOrd="3" destOrd="0" presId="urn:microsoft.com/office/officeart/2005/8/layout/vList5"/>
    <dgm:cxn modelId="{E9A5FBF6-B208-4E2A-924F-07A4C974028C}" type="presParOf" srcId="{DB9DEB03-8CD1-4008-BACD-4F74F8ED624C}" destId="{17493088-61C7-4FE1-86FD-8AD30B0F45E8}" srcOrd="4" destOrd="0" presId="urn:microsoft.com/office/officeart/2005/8/layout/vList5"/>
    <dgm:cxn modelId="{DAC94ECC-89F4-4E1A-A01E-D11F78E979A6}" type="presParOf" srcId="{17493088-61C7-4FE1-86FD-8AD30B0F45E8}" destId="{FD61510A-34F6-44B2-94F1-0D19561E149E}" srcOrd="0" destOrd="0" presId="urn:microsoft.com/office/officeart/2005/8/layout/vList5"/>
    <dgm:cxn modelId="{EC0995EC-8613-4A70-A5E0-729B70BB0F23}" type="presParOf" srcId="{17493088-61C7-4FE1-86FD-8AD30B0F45E8}" destId="{07BFD192-0836-41B9-A696-3FAC55956A0C}" srcOrd="1" destOrd="0" presId="urn:microsoft.com/office/officeart/2005/8/layout/vList5"/>
    <dgm:cxn modelId="{B20B338D-23F5-4CDF-BF8B-4F992B06DE70}" type="presParOf" srcId="{DB9DEB03-8CD1-4008-BACD-4F74F8ED624C}" destId="{A7BDC62F-29A7-4C42-A295-9C04395449A4}" srcOrd="5" destOrd="0" presId="urn:microsoft.com/office/officeart/2005/8/layout/vList5"/>
    <dgm:cxn modelId="{6047499A-B436-4F71-801B-F80D2631854B}" type="presParOf" srcId="{DB9DEB03-8CD1-4008-BACD-4F74F8ED624C}" destId="{87865FA5-16CE-477B-82BF-FAF07EAF820D}" srcOrd="6" destOrd="0" presId="urn:microsoft.com/office/officeart/2005/8/layout/vList5"/>
    <dgm:cxn modelId="{F23E7454-0720-43FF-B6D2-90CDAECAD386}" type="presParOf" srcId="{87865FA5-16CE-477B-82BF-FAF07EAF820D}" destId="{8FFD26C7-6D9A-4B90-B29D-58E6472EA251}" srcOrd="0" destOrd="0" presId="urn:microsoft.com/office/officeart/2005/8/layout/vList5"/>
    <dgm:cxn modelId="{9C63AB73-EA69-42E3-B0C2-E0972194DC80}" type="presParOf" srcId="{87865FA5-16CE-477B-82BF-FAF07EAF820D}" destId="{41EA32D1-F755-47D6-80F8-5861D0DC26FF}" srcOrd="1" destOrd="0" presId="urn:microsoft.com/office/officeart/2005/8/layout/vList5"/>
    <dgm:cxn modelId="{C6488D1E-42E0-4A03-A731-80B1DBA696AF}" type="presParOf" srcId="{DB9DEB03-8CD1-4008-BACD-4F74F8ED624C}" destId="{01F562FD-4BB7-4E00-9C8A-7F25F2B9EC39}" srcOrd="7" destOrd="0" presId="urn:microsoft.com/office/officeart/2005/8/layout/vList5"/>
    <dgm:cxn modelId="{C2AD58DF-D56F-4FA3-9E8D-A50356733F25}" type="presParOf" srcId="{DB9DEB03-8CD1-4008-BACD-4F74F8ED624C}" destId="{89C288C3-7413-49E2-9B9E-3421FF1A566A}" srcOrd="8" destOrd="0" presId="urn:microsoft.com/office/officeart/2005/8/layout/vList5"/>
    <dgm:cxn modelId="{1379E403-263F-4D40-8E85-3E57AD55148E}" type="presParOf" srcId="{89C288C3-7413-49E2-9B9E-3421FF1A566A}" destId="{90BC577E-E098-4A0A-8FF2-A1B1BCFD2E9A}" srcOrd="0" destOrd="0" presId="urn:microsoft.com/office/officeart/2005/8/layout/vList5"/>
    <dgm:cxn modelId="{A9EC956D-2C0A-41BD-8133-01DBAA227CFB}" type="presParOf" srcId="{89C288C3-7413-49E2-9B9E-3421FF1A566A}" destId="{CFC5B050-5B3D-4B89-B24F-5EF1EECDF0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1F34-55BA-4A4B-B55C-A40F0AB3D4FE}">
      <dsp:nvSpPr>
        <dsp:cNvPr id="0" name=""/>
        <dsp:cNvSpPr/>
      </dsp:nvSpPr>
      <dsp:spPr>
        <a:xfrm rot="5400000">
          <a:off x="5405960" y="-2298753"/>
          <a:ext cx="624681" cy="5381930"/>
        </a:xfrm>
        <a:prstGeom prst="rect">
          <a:avLst/>
        </a:prstGeom>
        <a:solidFill>
          <a:sysClr val="window" lastClr="FFFFFF">
            <a:alpha val="90000"/>
          </a:sysClr>
        </a:solidFill>
        <a:ln w="25400" cap="flat" cmpd="sng" algn="ctr">
          <a:solidFill>
            <a:srgbClr val="006AB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Arial"/>
            <a:ea typeface=""/>
            <a:cs typeface=""/>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rPr>
            <a:t>What if you want to see a specialist abroad?</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rPr>
            <a:t>What if the treatment you want is not covered by your insurance?</a:t>
          </a:r>
        </a:p>
        <a:p>
          <a:pPr marL="114300" lvl="1" indent="-114300" algn="l" defTabSz="666750">
            <a:lnSpc>
              <a:spcPct val="90000"/>
            </a:lnSpc>
            <a:spcBef>
              <a:spcPct val="0"/>
            </a:spcBef>
            <a:spcAft>
              <a:spcPct val="15000"/>
            </a:spcAft>
            <a:buChar char="•"/>
          </a:pPr>
          <a:endParaRPr lang="en-US" sz="1500" kern="1200" dirty="0">
            <a:solidFill>
              <a:sysClr val="windowText" lastClr="000000">
                <a:hueOff val="0"/>
                <a:satOff val="0"/>
                <a:lumOff val="0"/>
                <a:alphaOff val="0"/>
              </a:sysClr>
            </a:solidFill>
            <a:latin typeface="Arial"/>
          </a:endParaRPr>
        </a:p>
      </dsp:txBody>
      <dsp:txXfrm rot="-5400000">
        <a:off x="3027336" y="79871"/>
        <a:ext cx="5381930" cy="624681"/>
      </dsp:txXfrm>
    </dsp:sp>
    <dsp:sp modelId="{4032326D-EB18-443F-ADF2-4F3D03510549}">
      <dsp:nvSpPr>
        <dsp:cNvPr id="0" name=""/>
        <dsp:cNvSpPr/>
      </dsp:nvSpPr>
      <dsp:spPr>
        <a:xfrm>
          <a:off x="0" y="1785"/>
          <a:ext cx="3027336" cy="780851"/>
        </a:xfrm>
        <a:prstGeom prst="rect">
          <a:avLst/>
        </a:prstGeom>
        <a:noFill/>
        <a:ln w="3175" cap="flat" cmpd="sng" algn="ctr">
          <a:solidFill>
            <a:srgbClr val="76BDF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28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a:ea typeface=""/>
              <a:cs typeface=""/>
            </a:rPr>
            <a:t>Medical Insurance</a:t>
          </a:r>
        </a:p>
      </dsp:txBody>
      <dsp:txXfrm>
        <a:off x="0" y="1785"/>
        <a:ext cx="3027336" cy="780851"/>
      </dsp:txXfrm>
    </dsp:sp>
    <dsp:sp modelId="{0AEEBA28-A0FD-4BDC-8711-26D488AA129F}">
      <dsp:nvSpPr>
        <dsp:cNvPr id="0" name=""/>
        <dsp:cNvSpPr/>
      </dsp:nvSpPr>
      <dsp:spPr>
        <a:xfrm rot="5400000">
          <a:off x="5405960" y="-1478859"/>
          <a:ext cx="624681" cy="5381930"/>
        </a:xfrm>
        <a:prstGeom prst="rect">
          <a:avLst/>
        </a:prstGeom>
        <a:solidFill>
          <a:sysClr val="window" lastClr="FFFFFF">
            <a:alpha val="90000"/>
          </a:sysClr>
        </a:solidFill>
        <a:ln w="25400" cap="flat" cmpd="sng" algn="ctr">
          <a:solidFill>
            <a:srgbClr val="006AB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rPr>
            <a:t>Do you have enough savings?</a:t>
          </a:r>
          <a:endParaRPr lang="en-US" sz="1200" kern="1200" dirty="0">
            <a:solidFill>
              <a:sysClr val="windowText" lastClr="000000">
                <a:hueOff val="0"/>
                <a:satOff val="0"/>
                <a:lumOff val="0"/>
                <a:alphaOff val="0"/>
              </a:sysClr>
            </a:solidFill>
            <a:latin typeface="Arial"/>
            <a:ea typeface=""/>
            <a:cs typeface=""/>
          </a:endParaRP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rPr>
            <a:t>If your savings are used up, how would you pay for children’s education or retirement?</a:t>
          </a:r>
        </a:p>
      </dsp:txBody>
      <dsp:txXfrm rot="-5400000">
        <a:off x="3027336" y="899765"/>
        <a:ext cx="5381930" cy="624681"/>
      </dsp:txXfrm>
    </dsp:sp>
    <dsp:sp modelId="{40873979-542F-42AE-AD33-7C14A1D219F5}">
      <dsp:nvSpPr>
        <dsp:cNvPr id="0" name=""/>
        <dsp:cNvSpPr/>
      </dsp:nvSpPr>
      <dsp:spPr>
        <a:xfrm>
          <a:off x="0" y="821680"/>
          <a:ext cx="3027336" cy="780851"/>
        </a:xfrm>
        <a:prstGeom prst="rect">
          <a:avLst/>
        </a:prstGeom>
        <a:noFill/>
        <a:ln w="3175" cap="flat" cmpd="sng" algn="ctr">
          <a:solidFill>
            <a:srgbClr val="76BDF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28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a:ea typeface=""/>
              <a:cs typeface=""/>
            </a:rPr>
            <a:t>Savings</a:t>
          </a:r>
        </a:p>
      </dsp:txBody>
      <dsp:txXfrm>
        <a:off x="0" y="821680"/>
        <a:ext cx="3027336" cy="780851"/>
      </dsp:txXfrm>
    </dsp:sp>
    <dsp:sp modelId="{07BFD192-0836-41B9-A696-3FAC55956A0C}">
      <dsp:nvSpPr>
        <dsp:cNvPr id="0" name=""/>
        <dsp:cNvSpPr/>
      </dsp:nvSpPr>
      <dsp:spPr>
        <a:xfrm rot="5400000">
          <a:off x="5405960" y="-658965"/>
          <a:ext cx="624681" cy="5381930"/>
        </a:xfrm>
        <a:prstGeom prst="rect">
          <a:avLst/>
        </a:prstGeom>
        <a:solidFill>
          <a:sysClr val="window" lastClr="FFFFFF">
            <a:alpha val="90000"/>
          </a:sysClr>
        </a:solidFill>
        <a:ln w="25400" cap="flat" cmpd="sng" algn="ctr">
          <a:solidFill>
            <a:srgbClr val="006AB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
              <a:cs typeface=""/>
            </a:rPr>
            <a:t>Are you willing to take a loss on the sale of your assets if market conditions are bad?</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rPr>
            <a:t>How long does it take to liquidate an asset such as property?</a:t>
          </a:r>
        </a:p>
      </dsp:txBody>
      <dsp:txXfrm rot="-5400000">
        <a:off x="3027336" y="1719659"/>
        <a:ext cx="5381930" cy="624681"/>
      </dsp:txXfrm>
    </dsp:sp>
    <dsp:sp modelId="{FD61510A-34F6-44B2-94F1-0D19561E149E}">
      <dsp:nvSpPr>
        <dsp:cNvPr id="0" name=""/>
        <dsp:cNvSpPr/>
      </dsp:nvSpPr>
      <dsp:spPr>
        <a:xfrm>
          <a:off x="0" y="1641574"/>
          <a:ext cx="3027336" cy="780851"/>
        </a:xfrm>
        <a:prstGeom prst="rect">
          <a:avLst/>
        </a:prstGeom>
        <a:noFill/>
        <a:ln w="3175" cap="flat" cmpd="sng" algn="ctr">
          <a:solidFill>
            <a:srgbClr val="76BDF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28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a:ea typeface=""/>
              <a:cs typeface=""/>
            </a:rPr>
            <a:t>Liquidate Assets</a:t>
          </a:r>
        </a:p>
      </dsp:txBody>
      <dsp:txXfrm>
        <a:off x="0" y="1641574"/>
        <a:ext cx="3027336" cy="780851"/>
      </dsp:txXfrm>
    </dsp:sp>
    <dsp:sp modelId="{41EA32D1-F755-47D6-80F8-5861D0DC26FF}">
      <dsp:nvSpPr>
        <dsp:cNvPr id="0" name=""/>
        <dsp:cNvSpPr/>
      </dsp:nvSpPr>
      <dsp:spPr>
        <a:xfrm rot="5400000">
          <a:off x="5405960" y="160928"/>
          <a:ext cx="624681" cy="5381930"/>
        </a:xfrm>
        <a:prstGeom prst="rect">
          <a:avLst/>
        </a:prstGeom>
        <a:solidFill>
          <a:sysClr val="window" lastClr="FFFFFF">
            <a:alpha val="90000"/>
          </a:sysClr>
        </a:solidFill>
        <a:ln w="25400" cap="flat" cmpd="sng" algn="ctr">
          <a:solidFill>
            <a:srgbClr val="006AB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
              <a:cs typeface=""/>
            </a:rPr>
            <a:t>Do you want to be a burden on others?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a:ea typeface=""/>
              <a:cs typeface=""/>
            </a:rPr>
            <a:t>Is there a family member you can ask for help?</a:t>
          </a:r>
        </a:p>
      </dsp:txBody>
      <dsp:txXfrm rot="-5400000">
        <a:off x="3027336" y="2539552"/>
        <a:ext cx="5381930" cy="624681"/>
      </dsp:txXfrm>
    </dsp:sp>
    <dsp:sp modelId="{8FFD26C7-6D9A-4B90-B29D-58E6472EA251}">
      <dsp:nvSpPr>
        <dsp:cNvPr id="0" name=""/>
        <dsp:cNvSpPr/>
      </dsp:nvSpPr>
      <dsp:spPr>
        <a:xfrm>
          <a:off x="0" y="2461468"/>
          <a:ext cx="3027336" cy="780851"/>
        </a:xfrm>
        <a:prstGeom prst="rect">
          <a:avLst/>
        </a:prstGeom>
        <a:noFill/>
        <a:ln w="3175" cap="flat" cmpd="sng" algn="ctr">
          <a:solidFill>
            <a:srgbClr val="76BDF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28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a:ea typeface=""/>
              <a:cs typeface=""/>
            </a:rPr>
            <a:t>Charity</a:t>
          </a:r>
        </a:p>
      </dsp:txBody>
      <dsp:txXfrm>
        <a:off x="0" y="2461468"/>
        <a:ext cx="3027336" cy="780851"/>
      </dsp:txXfrm>
    </dsp:sp>
    <dsp:sp modelId="{CFC5B050-5B3D-4B89-B24F-5EF1EECDF0CC}">
      <dsp:nvSpPr>
        <dsp:cNvPr id="0" name=""/>
        <dsp:cNvSpPr/>
      </dsp:nvSpPr>
      <dsp:spPr>
        <a:xfrm rot="5400000">
          <a:off x="5409431" y="988706"/>
          <a:ext cx="624681" cy="5366163"/>
        </a:xfrm>
        <a:prstGeom prst="rect">
          <a:avLst/>
        </a:prstGeom>
        <a:solidFill>
          <a:sysClr val="window" lastClr="FFFFFF">
            <a:alpha val="90000"/>
          </a:sysClr>
        </a:solidFill>
        <a:ln w="25400" cap="flat" cmpd="sng" algn="ctr">
          <a:solidFill>
            <a:srgbClr val="006AB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ysClr val="windowText" lastClr="000000">
                  <a:hueOff val="0"/>
                  <a:satOff val="0"/>
                  <a:lumOff val="0"/>
                  <a:alphaOff val="0"/>
                </a:sysClr>
              </a:solidFill>
              <a:latin typeface="Arial"/>
              <a:ea typeface=""/>
              <a:cs typeface=""/>
            </a:rPr>
            <a:t>Would you plan for the future today so that you do not have to think of any of the above?</a:t>
          </a:r>
        </a:p>
      </dsp:txBody>
      <dsp:txXfrm rot="-5400000">
        <a:off x="3038690" y="3359447"/>
        <a:ext cx="5366163" cy="624681"/>
      </dsp:txXfrm>
    </dsp:sp>
    <dsp:sp modelId="{90BC577E-E098-4A0A-8FF2-A1B1BCFD2E9A}">
      <dsp:nvSpPr>
        <dsp:cNvPr id="0" name=""/>
        <dsp:cNvSpPr/>
      </dsp:nvSpPr>
      <dsp:spPr>
        <a:xfrm>
          <a:off x="0" y="3281362"/>
          <a:ext cx="3038690" cy="780851"/>
        </a:xfrm>
        <a:prstGeom prst="rect">
          <a:avLst/>
        </a:prstGeom>
        <a:noFill/>
        <a:ln w="3175" cap="flat" cmpd="sng" algn="ctr">
          <a:solidFill>
            <a:srgbClr val="76BDF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728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Arial"/>
              <a:ea typeface=""/>
              <a:cs typeface=""/>
            </a:rPr>
            <a:t>Critical Illness Insurance     </a:t>
          </a:r>
        </a:p>
      </dsp:txBody>
      <dsp:txXfrm>
        <a:off x="0" y="3281362"/>
        <a:ext cx="3038690" cy="7808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748" cy="494187"/>
          </a:xfrm>
          <a:prstGeom prst="rect">
            <a:avLst/>
          </a:prstGeom>
        </p:spPr>
        <p:txBody>
          <a:bodyPr vert="horz" lIns="90745" tIns="45373" rIns="90745" bIns="45373" rtlCol="0"/>
          <a:lstStyle>
            <a:lvl1pPr algn="l">
              <a:defRPr sz="1200"/>
            </a:lvl1pPr>
          </a:lstStyle>
          <a:p>
            <a:endParaRPr lang="en-US" dirty="0"/>
          </a:p>
        </p:txBody>
      </p:sp>
      <p:sp>
        <p:nvSpPr>
          <p:cNvPr id="3" name="Date Placeholder 2"/>
          <p:cNvSpPr>
            <a:spLocks noGrp="1"/>
          </p:cNvSpPr>
          <p:nvPr>
            <p:ph type="dt" sz="quarter" idx="1"/>
          </p:nvPr>
        </p:nvSpPr>
        <p:spPr>
          <a:xfrm>
            <a:off x="3808332" y="0"/>
            <a:ext cx="2914748" cy="494187"/>
          </a:xfrm>
          <a:prstGeom prst="rect">
            <a:avLst/>
          </a:prstGeom>
        </p:spPr>
        <p:txBody>
          <a:bodyPr vert="horz" lIns="90745" tIns="45373" rIns="90745" bIns="45373" rtlCol="0"/>
          <a:lstStyle>
            <a:lvl1pPr algn="r">
              <a:defRPr sz="1200"/>
            </a:lvl1pPr>
          </a:lstStyle>
          <a:p>
            <a:fld id="{34924013-A494-48DA-9545-394A4B0F0944}" type="datetimeFigureOut">
              <a:rPr lang="en-US" smtClean="0"/>
              <a:t>3/23/2020</a:t>
            </a:fld>
            <a:endParaRPr lang="en-US" dirty="0"/>
          </a:p>
        </p:txBody>
      </p:sp>
      <p:sp>
        <p:nvSpPr>
          <p:cNvPr id="4" name="Footer Placeholder 3"/>
          <p:cNvSpPr>
            <a:spLocks noGrp="1"/>
          </p:cNvSpPr>
          <p:nvPr>
            <p:ph type="ftr" sz="quarter" idx="2"/>
          </p:nvPr>
        </p:nvSpPr>
        <p:spPr>
          <a:xfrm>
            <a:off x="0" y="9378485"/>
            <a:ext cx="2914748" cy="494187"/>
          </a:xfrm>
          <a:prstGeom prst="rect">
            <a:avLst/>
          </a:prstGeom>
        </p:spPr>
        <p:txBody>
          <a:bodyPr vert="horz" lIns="90745" tIns="45373" rIns="90745" bIns="453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08332" y="9378485"/>
            <a:ext cx="2914748" cy="494187"/>
          </a:xfrm>
          <a:prstGeom prst="rect">
            <a:avLst/>
          </a:prstGeom>
        </p:spPr>
        <p:txBody>
          <a:bodyPr vert="horz" lIns="90745" tIns="45373" rIns="90745" bIns="45373" rtlCol="0" anchor="b"/>
          <a:lstStyle>
            <a:lvl1pPr algn="r">
              <a:defRPr sz="1200"/>
            </a:lvl1pPr>
          </a:lstStyle>
          <a:p>
            <a:fld id="{9C8CA676-7A30-49BA-8331-87627A1BC955}" type="slidenum">
              <a:rPr lang="en-US" smtClean="0"/>
              <a:t>‹#›</a:t>
            </a:fld>
            <a:endParaRPr lang="en-US" dirty="0"/>
          </a:p>
        </p:txBody>
      </p:sp>
    </p:spTree>
    <p:extLst>
      <p:ext uri="{BB962C8B-B14F-4D97-AF65-F5344CB8AC3E}">
        <p14:creationId xmlns:p14="http://schemas.microsoft.com/office/powerpoint/2010/main" val="118264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1"/>
            <a:ext cx="291401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14" tIns="44458" rIns="88914" bIns="44458" numCol="1" anchor="t" anchorCtr="0" compatLnSpc="1">
            <a:prstTxWarp prst="textNoShape">
              <a:avLst/>
            </a:prstTxWarp>
          </a:bodyPr>
          <a:lstStyle>
            <a:lvl1pPr algn="l" defTabSz="888786" eaLnBrk="1" hangingPunct="1">
              <a:lnSpc>
                <a:spcPct val="100000"/>
              </a:lnSpc>
              <a:defRPr sz="1200" b="0">
                <a:solidFill>
                  <a:schemeClr val="tx1"/>
                </a:solidFill>
              </a:defRPr>
            </a:lvl1pPr>
          </a:lstStyle>
          <a:p>
            <a:pPr>
              <a:defRPr/>
            </a:pPr>
            <a:endParaRPr lang="en-US" altLang="pl-PL" dirty="0"/>
          </a:p>
        </p:txBody>
      </p:sp>
      <p:sp>
        <p:nvSpPr>
          <p:cNvPr id="91139" name="Rectangle 3"/>
          <p:cNvSpPr>
            <a:spLocks noGrp="1" noChangeArrowheads="1"/>
          </p:cNvSpPr>
          <p:nvPr>
            <p:ph type="dt" idx="1"/>
          </p:nvPr>
        </p:nvSpPr>
        <p:spPr bwMode="auto">
          <a:xfrm>
            <a:off x="3809079" y="1"/>
            <a:ext cx="291401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14" tIns="44458" rIns="88914" bIns="44458" numCol="1" anchor="t" anchorCtr="0" compatLnSpc="1">
            <a:prstTxWarp prst="textNoShape">
              <a:avLst/>
            </a:prstTxWarp>
          </a:bodyPr>
          <a:lstStyle>
            <a:lvl1pPr algn="r" defTabSz="888786" eaLnBrk="1" hangingPunct="1">
              <a:lnSpc>
                <a:spcPct val="100000"/>
              </a:lnSpc>
              <a:defRPr sz="1200" b="0">
                <a:solidFill>
                  <a:schemeClr val="tx1"/>
                </a:solidFill>
              </a:defRPr>
            </a:lvl1pPr>
          </a:lstStyle>
          <a:p>
            <a:pPr>
              <a:defRPr/>
            </a:pPr>
            <a:endParaRPr lang="en-US" altLang="pl-PL" dirty="0"/>
          </a:p>
        </p:txBody>
      </p:sp>
      <p:sp>
        <p:nvSpPr>
          <p:cNvPr id="11268" name="Rectangle 4"/>
          <p:cNvSpPr>
            <a:spLocks noGrp="1" noRot="1" noChangeAspect="1" noChangeArrowheads="1" noTextEdit="1"/>
          </p:cNvSpPr>
          <p:nvPr>
            <p:ph type="sldImg" idx="2"/>
          </p:nvPr>
        </p:nvSpPr>
        <p:spPr bwMode="auto">
          <a:xfrm>
            <a:off x="893763"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672465" y="4690269"/>
            <a:ext cx="537972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14" tIns="44458" rIns="88914" bIns="44458" numCol="1" anchor="t" anchorCtr="0" compatLnSpc="1">
            <a:prstTxWarp prst="textNoShape">
              <a:avLst/>
            </a:prstTxWarp>
          </a:bodyPr>
          <a:lstStyle/>
          <a:p>
            <a:pPr lvl="0"/>
            <a:r>
              <a:rPr lang="en-US" altLang="pl-PL" noProof="0"/>
              <a:t>Click to edit Master text styles</a:t>
            </a:r>
          </a:p>
          <a:p>
            <a:pPr lvl="1"/>
            <a:r>
              <a:rPr lang="en-US" altLang="pl-PL" noProof="0"/>
              <a:t>Second level</a:t>
            </a:r>
          </a:p>
          <a:p>
            <a:pPr lvl="2"/>
            <a:r>
              <a:rPr lang="en-US" altLang="pl-PL" noProof="0"/>
              <a:t>Third level</a:t>
            </a:r>
          </a:p>
          <a:p>
            <a:pPr lvl="3"/>
            <a:r>
              <a:rPr lang="en-US" altLang="pl-PL" noProof="0"/>
              <a:t>Fourth level</a:t>
            </a:r>
          </a:p>
          <a:p>
            <a:pPr lvl="4"/>
            <a:r>
              <a:rPr lang="en-US" altLang="pl-PL" noProof="0"/>
              <a:t>Fifth level</a:t>
            </a:r>
          </a:p>
        </p:txBody>
      </p:sp>
      <p:sp>
        <p:nvSpPr>
          <p:cNvPr id="91142" name="Rectangle 6"/>
          <p:cNvSpPr>
            <a:spLocks noGrp="1" noChangeArrowheads="1"/>
          </p:cNvSpPr>
          <p:nvPr>
            <p:ph type="ftr" sz="quarter" idx="4"/>
          </p:nvPr>
        </p:nvSpPr>
        <p:spPr bwMode="auto">
          <a:xfrm>
            <a:off x="1" y="9378825"/>
            <a:ext cx="291401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14" tIns="44458" rIns="88914" bIns="44458" numCol="1" anchor="b" anchorCtr="0" compatLnSpc="1">
            <a:prstTxWarp prst="textNoShape">
              <a:avLst/>
            </a:prstTxWarp>
          </a:bodyPr>
          <a:lstStyle>
            <a:lvl1pPr algn="l" defTabSz="888786" eaLnBrk="1" hangingPunct="1">
              <a:lnSpc>
                <a:spcPct val="100000"/>
              </a:lnSpc>
              <a:defRPr sz="1200" b="0">
                <a:solidFill>
                  <a:schemeClr val="tx1"/>
                </a:solidFill>
              </a:defRPr>
            </a:lvl1pPr>
          </a:lstStyle>
          <a:p>
            <a:pPr>
              <a:defRPr/>
            </a:pPr>
            <a:endParaRPr lang="en-US" altLang="pl-PL" dirty="0"/>
          </a:p>
        </p:txBody>
      </p:sp>
      <p:sp>
        <p:nvSpPr>
          <p:cNvPr id="91143" name="Rectangle 7"/>
          <p:cNvSpPr>
            <a:spLocks noGrp="1" noChangeArrowheads="1"/>
          </p:cNvSpPr>
          <p:nvPr>
            <p:ph type="sldNum" sz="quarter" idx="5"/>
          </p:nvPr>
        </p:nvSpPr>
        <p:spPr bwMode="auto">
          <a:xfrm>
            <a:off x="3809079" y="9378825"/>
            <a:ext cx="291401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14" tIns="44458" rIns="88914" bIns="44458" numCol="1" anchor="b" anchorCtr="0" compatLnSpc="1">
            <a:prstTxWarp prst="textNoShape">
              <a:avLst/>
            </a:prstTxWarp>
          </a:bodyPr>
          <a:lstStyle>
            <a:lvl1pPr algn="r" defTabSz="888786" eaLnBrk="1" hangingPunct="1">
              <a:lnSpc>
                <a:spcPct val="100000"/>
              </a:lnSpc>
              <a:defRPr sz="1200" b="0">
                <a:solidFill>
                  <a:schemeClr val="tx1"/>
                </a:solidFill>
              </a:defRPr>
            </a:lvl1pPr>
          </a:lstStyle>
          <a:p>
            <a:pPr>
              <a:defRPr/>
            </a:pPr>
            <a:fld id="{20181F2B-B554-4554-AD3A-F8A4DCA8D32B}" type="slidenum">
              <a:rPr lang="en-US" altLang="pl-PL"/>
              <a:pPr>
                <a:defRPr/>
              </a:pPr>
              <a:t>‹#›</a:t>
            </a:fld>
            <a:endParaRPr lang="en-US" altLang="pl-PL" dirty="0"/>
          </a:p>
        </p:txBody>
      </p:sp>
    </p:spTree>
    <p:extLst>
      <p:ext uri="{BB962C8B-B14F-4D97-AF65-F5344CB8AC3E}">
        <p14:creationId xmlns:p14="http://schemas.microsoft.com/office/powerpoint/2010/main" val="2787212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1233488"/>
            <a:ext cx="4445000" cy="3333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BB689-3E0F-4241-AE49-BB02816D0918}" type="slidenum">
              <a:rPr lang="en-US" smtClean="0"/>
              <a:t>1</a:t>
            </a:fld>
            <a:endParaRPr lang="en-US" dirty="0"/>
          </a:p>
        </p:txBody>
      </p:sp>
    </p:spTree>
    <p:extLst>
      <p:ext uri="{BB962C8B-B14F-4D97-AF65-F5344CB8AC3E}">
        <p14:creationId xmlns:p14="http://schemas.microsoft.com/office/powerpoint/2010/main" val="385930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895ACE96-F48D-4BB1-B725-2ECA501A1865}"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457020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preferRelativeResize="0">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3346" y="947484"/>
            <a:ext cx="1735807" cy="159342"/>
          </a:xfrm>
          <a:prstGeom prst="rect">
            <a:avLst/>
          </a:prstGeom>
        </p:spPr>
      </p:pic>
      <p:pic>
        <p:nvPicPr>
          <p:cNvPr id="14" name="Picture 1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40160" y="674175"/>
            <a:ext cx="2200588" cy="520139"/>
          </a:xfrm>
          <a:prstGeom prst="rect">
            <a:avLst/>
          </a:prstGeom>
        </p:spPr>
      </p:pic>
      <p:sp>
        <p:nvSpPr>
          <p:cNvPr id="16" name="Rectangle 15"/>
          <p:cNvSpPr/>
          <p:nvPr userDrawn="1"/>
        </p:nvSpPr>
        <p:spPr>
          <a:xfrm>
            <a:off x="0" y="6444021"/>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8" name="Rectangle 17"/>
          <p:cNvSpPr/>
          <p:nvPr userDrawn="1"/>
        </p:nvSpPr>
        <p:spPr>
          <a:xfrm>
            <a:off x="5945443" y="6444021"/>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9" name="Rectangle 18"/>
          <p:cNvSpPr/>
          <p:nvPr userDrawn="1"/>
        </p:nvSpPr>
        <p:spPr>
          <a:xfrm>
            <a:off x="6863530" y="6444021"/>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 name="Rectangle 19"/>
          <p:cNvSpPr/>
          <p:nvPr userDrawn="1"/>
        </p:nvSpPr>
        <p:spPr>
          <a:xfrm>
            <a:off x="8716436" y="6444021"/>
            <a:ext cx="427564"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Title 1"/>
          <p:cNvSpPr>
            <a:spLocks noGrp="1"/>
          </p:cNvSpPr>
          <p:nvPr>
            <p:ph type="ctrTitle"/>
          </p:nvPr>
        </p:nvSpPr>
        <p:spPr>
          <a:xfrm>
            <a:off x="483013" y="3704884"/>
            <a:ext cx="8146141" cy="774216"/>
          </a:xfrm>
        </p:spPr>
        <p:txBody>
          <a:bodyPr anchor="t">
            <a:noAutofit/>
          </a:bodyPr>
          <a:lstStyle>
            <a:lvl1pPr algn="l">
              <a:lnSpc>
                <a:spcPct val="100000"/>
              </a:lnSpc>
              <a:defRPr sz="3000"/>
            </a:lvl1pPr>
          </a:lstStyle>
          <a:p>
            <a:r>
              <a:rPr lang="en-US"/>
              <a:t>Click to edit Master title style</a:t>
            </a:r>
            <a:endParaRPr lang="en-US" dirty="0"/>
          </a:p>
        </p:txBody>
      </p:sp>
      <p:sp>
        <p:nvSpPr>
          <p:cNvPr id="22" name="Subtitle 2"/>
          <p:cNvSpPr>
            <a:spLocks noGrp="1"/>
          </p:cNvSpPr>
          <p:nvPr>
            <p:ph type="subTitle" idx="1" hasCustomPrompt="1"/>
          </p:nvPr>
        </p:nvSpPr>
        <p:spPr>
          <a:xfrm>
            <a:off x="483013" y="4577048"/>
            <a:ext cx="4736688" cy="325152"/>
          </a:xfrm>
        </p:spPr>
        <p:txBody>
          <a:bodyPr tIns="0" bIns="0" anchor="ctr" anchorCtr="0">
            <a:noAutofit/>
          </a:bodyPr>
          <a:lstStyle>
            <a:lvl1pPr marL="0" indent="0" algn="l">
              <a:lnSpc>
                <a:spcPct val="100000"/>
              </a:lnSpc>
              <a:buNone/>
              <a:defRPr sz="1800" b="1" i="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24" name="Content Placeholder 16"/>
          <p:cNvSpPr>
            <a:spLocks noGrp="1"/>
          </p:cNvSpPr>
          <p:nvPr>
            <p:ph sz="quarter" idx="10" hasCustomPrompt="1"/>
          </p:nvPr>
        </p:nvSpPr>
        <p:spPr>
          <a:xfrm>
            <a:off x="483013" y="4953001"/>
            <a:ext cx="4736688" cy="298450"/>
          </a:xfrm>
        </p:spPr>
        <p:txBody>
          <a:bodyPr tIns="0" bIns="0" anchor="ctr" anchorCtr="0">
            <a:noAutofit/>
          </a:bodyPr>
          <a:lstStyle>
            <a:lvl1pPr>
              <a:lnSpc>
                <a:spcPct val="100000"/>
              </a:lnSpc>
              <a:defRPr sz="1800"/>
            </a:lvl1pPr>
          </a:lstStyle>
          <a:p>
            <a:pPr lvl="0"/>
            <a:r>
              <a:rPr lang="en-US" dirty="0"/>
              <a:t>Department</a:t>
            </a:r>
          </a:p>
        </p:txBody>
      </p:sp>
      <p:sp>
        <p:nvSpPr>
          <p:cNvPr id="12" name="Content Placeholder 16"/>
          <p:cNvSpPr>
            <a:spLocks noGrp="1"/>
          </p:cNvSpPr>
          <p:nvPr>
            <p:ph sz="quarter" idx="11" hasCustomPrompt="1"/>
          </p:nvPr>
        </p:nvSpPr>
        <p:spPr>
          <a:xfrm>
            <a:off x="483012" y="5314944"/>
            <a:ext cx="4736688" cy="292106"/>
          </a:xfrm>
        </p:spPr>
        <p:txBody>
          <a:bodyPr tIns="0" bIns="0" anchor="ctr" anchorCtr="0">
            <a:noAutofit/>
          </a:bodyPr>
          <a:lstStyle>
            <a:lvl1pPr>
              <a:lnSpc>
                <a:spcPct val="100000"/>
              </a:lnSpc>
              <a:defRPr sz="1800"/>
            </a:lvl1pPr>
          </a:lstStyle>
          <a:p>
            <a:pPr lvl="0"/>
            <a:r>
              <a:rPr lang="en-US" dirty="0"/>
              <a:t>Date</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s, 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8"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7" name="Title 1"/>
          <p:cNvSpPr>
            <a:spLocks noGrp="1"/>
          </p:cNvSpPr>
          <p:nvPr>
            <p:ph type="title" hasCustomPrompt="1"/>
          </p:nvPr>
        </p:nvSpPr>
        <p:spPr>
          <a:xfrm>
            <a:off x="269157" y="206477"/>
            <a:ext cx="6944443" cy="1012723"/>
          </a:xfrm>
        </p:spPr>
        <p:txBody>
          <a:bodyPr anchor="t">
            <a:noAutofit/>
          </a:bodyPr>
          <a:lstStyle/>
          <a:p>
            <a:r>
              <a:rPr lang="en-US" dirty="0"/>
              <a:t>Click to edit Master title style</a:t>
            </a:r>
            <a:br>
              <a:rPr lang="en-US" dirty="0"/>
            </a:br>
            <a:r>
              <a:rPr lang="en-US" dirty="0"/>
              <a:t>Click to edit Master title style</a:t>
            </a:r>
          </a:p>
        </p:txBody>
      </p:sp>
      <p:sp>
        <p:nvSpPr>
          <p:cNvPr id="11" name="Text Placeholder 6"/>
          <p:cNvSpPr>
            <a:spLocks noGrp="1"/>
          </p:cNvSpPr>
          <p:nvPr>
            <p:ph type="body" sz="quarter" idx="13" hasCustomPrompt="1"/>
          </p:nvPr>
        </p:nvSpPr>
        <p:spPr>
          <a:xfrm>
            <a:off x="264849" y="1219200"/>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2"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Navigation 1">
    <p:spTree>
      <p:nvGrpSpPr>
        <p:cNvPr id="1" name=""/>
        <p:cNvGrpSpPr/>
        <p:nvPr/>
      </p:nvGrpSpPr>
      <p:grpSpPr>
        <a:xfrm>
          <a:off x="0" y="0"/>
          <a:ext cx="0" cy="0"/>
          <a:chOff x="0" y="0"/>
          <a:chExt cx="0" cy="0"/>
        </a:xfrm>
      </p:grpSpPr>
      <p:sp>
        <p:nvSpPr>
          <p:cNvPr id="2" name="Title 1"/>
          <p:cNvSpPr>
            <a:spLocks noGrp="1"/>
          </p:cNvSpPr>
          <p:nvPr>
            <p:ph type="title"/>
          </p:nvPr>
        </p:nvSpPr>
        <p:spPr>
          <a:xfrm>
            <a:off x="269157" y="204829"/>
            <a:ext cx="6944443" cy="657953"/>
          </a:xfrm>
        </p:spPr>
        <p:txBody>
          <a:bodyPr anchor="t">
            <a:noAutofit/>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22" name="Text Placeholder 21"/>
          <p:cNvSpPr>
            <a:spLocks noGrp="1"/>
          </p:cNvSpPr>
          <p:nvPr>
            <p:ph type="body" sz="quarter" idx="15" hasCustomPrompt="1"/>
          </p:nvPr>
        </p:nvSpPr>
        <p:spPr>
          <a:xfrm>
            <a:off x="278342" y="1032008"/>
            <a:ext cx="1369427" cy="402891"/>
          </a:xfrm>
        </p:spPr>
        <p:txBody>
          <a:bodyPr anchor="ctr" anchorCtr="1">
            <a:noAutofit/>
          </a:bodyPr>
          <a:lstStyle>
            <a:lvl1pPr algn="ctr">
              <a:lnSpc>
                <a:spcPts val="700"/>
              </a:lnSpc>
              <a:spcBef>
                <a:spcPts val="0"/>
              </a:spcBef>
              <a:defRPr sz="1100" b="1" baseline="0"/>
            </a:lvl1pPr>
          </a:lstStyle>
          <a:p>
            <a:pPr lvl="0"/>
            <a:r>
              <a:rPr lang="en-US" dirty="0"/>
              <a:t>Item 1</a:t>
            </a:r>
          </a:p>
        </p:txBody>
      </p:sp>
      <p:sp>
        <p:nvSpPr>
          <p:cNvPr id="23" name="Text Placeholder 21"/>
          <p:cNvSpPr>
            <a:spLocks noGrp="1"/>
          </p:cNvSpPr>
          <p:nvPr>
            <p:ph type="body" sz="quarter" idx="16" hasCustomPrompt="1"/>
          </p:nvPr>
        </p:nvSpPr>
        <p:spPr>
          <a:xfrm>
            <a:off x="1934191" y="1032008"/>
            <a:ext cx="1372633" cy="402891"/>
          </a:xfrm>
        </p:spPr>
        <p:txBody>
          <a:bodyPr anchor="ctr" anchorCtr="1">
            <a:noAutofit/>
          </a:bodyPr>
          <a:lstStyle>
            <a:lvl1pPr algn="ctr">
              <a:lnSpc>
                <a:spcPts val="700"/>
              </a:lnSpc>
              <a:spcBef>
                <a:spcPts val="0"/>
              </a:spcBef>
              <a:defRPr sz="1100" b="1" baseline="0"/>
            </a:lvl1pPr>
          </a:lstStyle>
          <a:p>
            <a:pPr lvl="0"/>
            <a:r>
              <a:rPr lang="en-US" dirty="0"/>
              <a:t>Item 2</a:t>
            </a:r>
          </a:p>
        </p:txBody>
      </p:sp>
      <p:sp>
        <p:nvSpPr>
          <p:cNvPr id="25" name="Text Placeholder 21"/>
          <p:cNvSpPr>
            <a:spLocks noGrp="1"/>
          </p:cNvSpPr>
          <p:nvPr>
            <p:ph type="body" sz="quarter" idx="18" hasCustomPrompt="1"/>
          </p:nvPr>
        </p:nvSpPr>
        <p:spPr>
          <a:xfrm>
            <a:off x="5268009" y="1032008"/>
            <a:ext cx="1356924" cy="402891"/>
          </a:xfrm>
        </p:spPr>
        <p:txBody>
          <a:bodyPr anchor="ctr" anchorCtr="1">
            <a:noAutofit/>
          </a:bodyPr>
          <a:lstStyle>
            <a:lvl1pPr algn="ctr">
              <a:lnSpc>
                <a:spcPts val="700"/>
              </a:lnSpc>
              <a:spcBef>
                <a:spcPts val="0"/>
              </a:spcBef>
              <a:defRPr sz="1100" b="1" baseline="0"/>
            </a:lvl1pPr>
          </a:lstStyle>
          <a:p>
            <a:pPr lvl="0"/>
            <a:r>
              <a:rPr lang="en-US" dirty="0"/>
              <a:t>Item 4</a:t>
            </a:r>
          </a:p>
        </p:txBody>
      </p:sp>
      <p:sp>
        <p:nvSpPr>
          <p:cNvPr id="26" name="Text Placeholder 21"/>
          <p:cNvSpPr>
            <a:spLocks noGrp="1"/>
          </p:cNvSpPr>
          <p:nvPr>
            <p:ph type="body" sz="quarter" idx="19" hasCustomPrompt="1"/>
          </p:nvPr>
        </p:nvSpPr>
        <p:spPr>
          <a:xfrm>
            <a:off x="6911357" y="1032008"/>
            <a:ext cx="1372633" cy="402891"/>
          </a:xfrm>
        </p:spPr>
        <p:txBody>
          <a:bodyPr anchor="ctr" anchorCtr="1">
            <a:noAutofit/>
          </a:bodyPr>
          <a:lstStyle>
            <a:lvl1pPr algn="ctr">
              <a:lnSpc>
                <a:spcPts val="700"/>
              </a:lnSpc>
              <a:spcBef>
                <a:spcPts val="0"/>
              </a:spcBef>
              <a:defRPr sz="1100" b="1" baseline="0"/>
            </a:lvl1pPr>
          </a:lstStyle>
          <a:p>
            <a:pPr lvl="0"/>
            <a:r>
              <a:rPr lang="en-US" dirty="0"/>
              <a:t>Item 5</a:t>
            </a:r>
          </a:p>
        </p:txBody>
      </p:sp>
      <p:sp>
        <p:nvSpPr>
          <p:cNvPr id="16"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4" name="Rectangle 3"/>
          <p:cNvSpPr/>
          <p:nvPr userDrawn="1"/>
        </p:nvSpPr>
        <p:spPr>
          <a:xfrm>
            <a:off x="275136" y="1434899"/>
            <a:ext cx="1372633" cy="609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934191" y="1434899"/>
            <a:ext cx="1372633" cy="609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593246" y="1433851"/>
            <a:ext cx="137263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5252300" y="1434899"/>
            <a:ext cx="1372633" cy="609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911357" y="1434899"/>
            <a:ext cx="1372633" cy="6095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1"/>
          <p:cNvSpPr>
            <a:spLocks noGrp="1"/>
          </p:cNvSpPr>
          <p:nvPr>
            <p:ph type="body" sz="quarter" idx="20" hasCustomPrompt="1"/>
          </p:nvPr>
        </p:nvSpPr>
        <p:spPr>
          <a:xfrm>
            <a:off x="3593246" y="1032008"/>
            <a:ext cx="1372633" cy="402891"/>
          </a:xfrm>
        </p:spPr>
        <p:txBody>
          <a:bodyPr anchor="ctr" anchorCtr="1">
            <a:noAutofit/>
          </a:bodyPr>
          <a:lstStyle>
            <a:lvl1pPr algn="ctr">
              <a:lnSpc>
                <a:spcPts val="700"/>
              </a:lnSpc>
              <a:spcBef>
                <a:spcPts val="0"/>
              </a:spcBef>
              <a:defRPr sz="1100" b="1" baseline="0"/>
            </a:lvl1pPr>
          </a:lstStyle>
          <a:p>
            <a:pPr lvl="0"/>
            <a:r>
              <a:rPr lang="en-US" dirty="0"/>
              <a:t>Item 3</a:t>
            </a:r>
          </a:p>
        </p:txBody>
      </p:sp>
      <p:sp>
        <p:nvSpPr>
          <p:cNvPr id="17" name="Content Placeholder 2"/>
          <p:cNvSpPr>
            <a:spLocks noGrp="1"/>
          </p:cNvSpPr>
          <p:nvPr>
            <p:ph idx="1"/>
          </p:nvPr>
        </p:nvSpPr>
        <p:spPr>
          <a:xfrm>
            <a:off x="267313" y="1696284"/>
            <a:ext cx="8581720"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extLst>
      <p:ext uri="{BB962C8B-B14F-4D97-AF65-F5344CB8AC3E}">
        <p14:creationId xmlns:p14="http://schemas.microsoft.com/office/powerpoint/2010/main" val="6825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Navigation 2">
    <p:spTree>
      <p:nvGrpSpPr>
        <p:cNvPr id="1" name=""/>
        <p:cNvGrpSpPr/>
        <p:nvPr/>
      </p:nvGrpSpPr>
      <p:grpSpPr>
        <a:xfrm>
          <a:off x="0" y="0"/>
          <a:ext cx="0" cy="0"/>
          <a:chOff x="0" y="0"/>
          <a:chExt cx="0" cy="0"/>
        </a:xfrm>
      </p:grpSpPr>
      <p:sp>
        <p:nvSpPr>
          <p:cNvPr id="20" name="Rectangle 19"/>
          <p:cNvSpPr/>
          <p:nvPr userDrawn="1"/>
        </p:nvSpPr>
        <p:spPr>
          <a:xfrm>
            <a:off x="3219042" y="1020719"/>
            <a:ext cx="1394596" cy="414180"/>
          </a:xfrm>
          <a:prstGeom prst="rect">
            <a:avLst/>
          </a:prstGeom>
          <a:solidFill>
            <a:schemeClr val="accent1"/>
          </a:solidFill>
          <a:ln w="25400" cap="rnd" cmpd="sng">
            <a:solidFill>
              <a:schemeClr val="accent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9157" y="204829"/>
            <a:ext cx="6944443" cy="657953"/>
          </a:xfrm>
        </p:spPr>
        <p:txBody>
          <a:bodyPr anchor="t">
            <a:noAutofit/>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22" name="Text Placeholder 21"/>
          <p:cNvSpPr>
            <a:spLocks noGrp="1"/>
          </p:cNvSpPr>
          <p:nvPr>
            <p:ph type="body" sz="quarter" idx="15" hasCustomPrompt="1"/>
          </p:nvPr>
        </p:nvSpPr>
        <p:spPr>
          <a:xfrm>
            <a:off x="269875" y="1032008"/>
            <a:ext cx="1392034" cy="402891"/>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1</a:t>
            </a:r>
          </a:p>
        </p:txBody>
      </p:sp>
      <p:sp>
        <p:nvSpPr>
          <p:cNvPr id="23" name="Text Placeholder 21"/>
          <p:cNvSpPr>
            <a:spLocks noGrp="1"/>
          </p:cNvSpPr>
          <p:nvPr>
            <p:ph type="body" sz="quarter" idx="16" hasCustomPrompt="1"/>
          </p:nvPr>
        </p:nvSpPr>
        <p:spPr>
          <a:xfrm>
            <a:off x="1743177" y="1032008"/>
            <a:ext cx="1394596" cy="402891"/>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2</a:t>
            </a:r>
          </a:p>
        </p:txBody>
      </p:sp>
      <p:sp>
        <p:nvSpPr>
          <p:cNvPr id="24" name="Text Placeholder 21"/>
          <p:cNvSpPr>
            <a:spLocks noGrp="1"/>
          </p:cNvSpPr>
          <p:nvPr>
            <p:ph type="body" sz="quarter" idx="17" hasCustomPrompt="1"/>
          </p:nvPr>
        </p:nvSpPr>
        <p:spPr>
          <a:xfrm>
            <a:off x="3213713" y="1032008"/>
            <a:ext cx="1394596" cy="402891"/>
          </a:xfrm>
        </p:spPr>
        <p:txBody>
          <a:bodyPr tIns="36576" bIns="0" anchor="ctr" anchorCtr="1">
            <a:noAutofit/>
          </a:bodyPr>
          <a:lstStyle>
            <a:lvl1pPr algn="ctr">
              <a:lnSpc>
                <a:spcPts val="700"/>
              </a:lnSpc>
              <a:spcBef>
                <a:spcPts val="0"/>
              </a:spcBef>
              <a:defRPr sz="1100" baseline="0"/>
            </a:lvl1pPr>
          </a:lstStyle>
          <a:p>
            <a:pPr lvl="0"/>
            <a:r>
              <a:rPr lang="en-US" dirty="0"/>
              <a:t>Item 3</a:t>
            </a:r>
          </a:p>
        </p:txBody>
      </p:sp>
      <p:sp>
        <p:nvSpPr>
          <p:cNvPr id="25" name="Text Placeholder 21"/>
          <p:cNvSpPr>
            <a:spLocks noGrp="1"/>
          </p:cNvSpPr>
          <p:nvPr>
            <p:ph type="body" sz="quarter" idx="18" hasCustomPrompt="1"/>
          </p:nvPr>
        </p:nvSpPr>
        <p:spPr>
          <a:xfrm>
            <a:off x="4694907" y="1032008"/>
            <a:ext cx="1394596" cy="402891"/>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4</a:t>
            </a:r>
          </a:p>
        </p:txBody>
      </p:sp>
      <p:sp>
        <p:nvSpPr>
          <p:cNvPr id="26" name="Text Placeholder 21"/>
          <p:cNvSpPr>
            <a:spLocks noGrp="1"/>
          </p:cNvSpPr>
          <p:nvPr>
            <p:ph type="body" sz="quarter" idx="19" hasCustomPrompt="1"/>
          </p:nvPr>
        </p:nvSpPr>
        <p:spPr>
          <a:xfrm>
            <a:off x="6170771" y="1032008"/>
            <a:ext cx="1394596" cy="402891"/>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5</a:t>
            </a:r>
          </a:p>
        </p:txBody>
      </p:sp>
      <p:sp>
        <p:nvSpPr>
          <p:cNvPr id="16"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3" name="Content Placeholder 2"/>
          <p:cNvSpPr>
            <a:spLocks noGrp="1"/>
          </p:cNvSpPr>
          <p:nvPr>
            <p:ph idx="1"/>
          </p:nvPr>
        </p:nvSpPr>
        <p:spPr>
          <a:xfrm>
            <a:off x="267313" y="1696284"/>
            <a:ext cx="8581720"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extLst>
      <p:ext uri="{BB962C8B-B14F-4D97-AF65-F5344CB8AC3E}">
        <p14:creationId xmlns:p14="http://schemas.microsoft.com/office/powerpoint/2010/main" val="78576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9156" y="1452245"/>
            <a:ext cx="3886200" cy="435133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9656" y="1452245"/>
            <a:ext cx="3886200" cy="4351339"/>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A5D2E96-09D4-684C-BDED-6024B7F4284C}" type="slidenum">
              <a:rPr lang="en-US" smtClean="0"/>
              <a:t>‹#›</a:t>
            </a:fld>
            <a:endParaRPr lang="en-US" dirty="0"/>
          </a:p>
        </p:txBody>
      </p:sp>
      <p:sp>
        <p:nvSpPr>
          <p:cNvPr id="9"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0" name="Title 1"/>
          <p:cNvSpPr>
            <a:spLocks noGrp="1"/>
          </p:cNvSpPr>
          <p:nvPr>
            <p:ph type="title"/>
          </p:nvPr>
        </p:nvSpPr>
        <p:spPr>
          <a:xfrm>
            <a:off x="269158" y="204829"/>
            <a:ext cx="6944443" cy="657953"/>
          </a:xfrm>
        </p:spPr>
        <p:txBody>
          <a:bodyPr anchor="t">
            <a:noAutofit/>
          </a:bodyPr>
          <a:lstStyle/>
          <a:p>
            <a:r>
              <a:rPr lang="en-US"/>
              <a:t>Click to edit Master title style</a:t>
            </a:r>
            <a:endParaRPr lang="en-US" dirty="0"/>
          </a:p>
        </p:txBody>
      </p:sp>
      <p:sp>
        <p:nvSpPr>
          <p:cNvPr id="12"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158" y="1845870"/>
            <a:ext cx="2530509" cy="643330"/>
          </a:xfrm>
        </p:spPr>
        <p:txBody>
          <a:bodyPr tIns="0" bIns="0">
            <a:noAutofit/>
          </a:bodyPr>
          <a:lstStyle>
            <a:lvl1pPr>
              <a:lnSpc>
                <a:spcPct val="100000"/>
              </a:lnSpc>
              <a:spcBef>
                <a:spcPts val="0"/>
              </a:spcBef>
              <a:defRPr sz="2000" b="1"/>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11"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7" name="Content Placeholder 2"/>
          <p:cNvSpPr>
            <a:spLocks noGrp="1"/>
          </p:cNvSpPr>
          <p:nvPr>
            <p:ph idx="16"/>
          </p:nvPr>
        </p:nvSpPr>
        <p:spPr>
          <a:xfrm>
            <a:off x="3145122" y="1845870"/>
            <a:ext cx="2530509" cy="643330"/>
          </a:xfrm>
        </p:spPr>
        <p:txBody>
          <a:bodyPr tIns="0" bIns="0">
            <a:noAutofit/>
          </a:bodyPr>
          <a:lstStyle>
            <a:lvl1pPr>
              <a:lnSpc>
                <a:spcPct val="100000"/>
              </a:lnSpc>
              <a:spcBef>
                <a:spcPts val="0"/>
              </a:spcBef>
              <a:defRPr sz="2000" b="1"/>
            </a:lvl1pPr>
          </a:lstStyle>
          <a:p>
            <a:pPr lvl="0"/>
            <a:r>
              <a:rPr lang="en-US"/>
              <a:t>Click to edit Master text styles</a:t>
            </a:r>
          </a:p>
        </p:txBody>
      </p:sp>
      <p:sp>
        <p:nvSpPr>
          <p:cNvPr id="19" name="Content Placeholder 2"/>
          <p:cNvSpPr>
            <a:spLocks noGrp="1"/>
          </p:cNvSpPr>
          <p:nvPr>
            <p:ph idx="18"/>
          </p:nvPr>
        </p:nvSpPr>
        <p:spPr>
          <a:xfrm>
            <a:off x="6005729" y="1845870"/>
            <a:ext cx="2530509" cy="643330"/>
          </a:xfrm>
        </p:spPr>
        <p:txBody>
          <a:bodyPr tIns="0" bIns="0">
            <a:noAutofit/>
          </a:bodyPr>
          <a:lstStyle>
            <a:lvl1pPr>
              <a:lnSpc>
                <a:spcPct val="100000"/>
              </a:lnSpc>
              <a:spcBef>
                <a:spcPts val="0"/>
              </a:spcBef>
              <a:defRPr sz="2000" b="1"/>
            </a:lvl1pPr>
          </a:lstStyle>
          <a:p>
            <a:pPr lvl="0"/>
            <a:r>
              <a:rPr lang="en-US"/>
              <a:t>Click to edit Master text styles</a:t>
            </a:r>
          </a:p>
        </p:txBody>
      </p:sp>
      <p:sp>
        <p:nvSpPr>
          <p:cNvPr id="14" name="Title 1"/>
          <p:cNvSpPr>
            <a:spLocks noGrp="1"/>
          </p:cNvSpPr>
          <p:nvPr>
            <p:ph type="title"/>
          </p:nvPr>
        </p:nvSpPr>
        <p:spPr>
          <a:xfrm>
            <a:off x="269158" y="204829"/>
            <a:ext cx="6944443" cy="657953"/>
          </a:xfrm>
        </p:spPr>
        <p:txBody>
          <a:bodyPr anchor="t">
            <a:noAutofit/>
          </a:bodyPr>
          <a:lstStyle/>
          <a:p>
            <a:r>
              <a:rPr lang="en-US"/>
              <a:t>Click to edit Master title style</a:t>
            </a:r>
            <a:endParaRPr lang="en-US" dirty="0"/>
          </a:p>
        </p:txBody>
      </p:sp>
      <p:sp>
        <p:nvSpPr>
          <p:cNvPr id="4" name="Text Placeholder 3"/>
          <p:cNvSpPr>
            <a:spLocks noGrp="1"/>
          </p:cNvSpPr>
          <p:nvPr>
            <p:ph type="body" sz="quarter" idx="21"/>
          </p:nvPr>
        </p:nvSpPr>
        <p:spPr>
          <a:xfrm>
            <a:off x="272009" y="2659247"/>
            <a:ext cx="2531074" cy="3272367"/>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2"/>
          </p:nvPr>
        </p:nvSpPr>
        <p:spPr>
          <a:xfrm>
            <a:off x="3145733" y="2659247"/>
            <a:ext cx="2531074" cy="3272367"/>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23"/>
          </p:nvPr>
        </p:nvSpPr>
        <p:spPr>
          <a:xfrm>
            <a:off x="6005163" y="2659247"/>
            <a:ext cx="2531074" cy="3272367"/>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6"/>
          <p:cNvSpPr>
            <a:spLocks noGrp="1"/>
          </p:cNvSpPr>
          <p:nvPr>
            <p:ph type="body" sz="quarter" idx="24" hasCustomPrompt="1"/>
          </p:nvPr>
        </p:nvSpPr>
        <p:spPr>
          <a:xfrm>
            <a:off x="264849" y="857363"/>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20"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2" name="Title 1"/>
          <p:cNvSpPr>
            <a:spLocks noGrp="1"/>
          </p:cNvSpPr>
          <p:nvPr>
            <p:ph type="title"/>
          </p:nvPr>
        </p:nvSpPr>
        <p:spPr>
          <a:xfrm>
            <a:off x="269158" y="204829"/>
            <a:ext cx="6944443" cy="657953"/>
          </a:xfrm>
        </p:spPr>
        <p:txBody>
          <a:bodyPr anchor="t">
            <a:noAutofit/>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15"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7" name="Text Placeholder 6"/>
          <p:cNvSpPr>
            <a:spLocks noGrp="1"/>
          </p:cNvSpPr>
          <p:nvPr>
            <p:ph type="body" sz="quarter" idx="13" hasCustomPrompt="1"/>
          </p:nvPr>
        </p:nvSpPr>
        <p:spPr>
          <a:xfrm>
            <a:off x="264849" y="857363"/>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8"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
        <p:nvSpPr>
          <p:cNvPr id="14" name="Content Placeholder 2"/>
          <p:cNvSpPr>
            <a:spLocks noGrp="1"/>
          </p:cNvSpPr>
          <p:nvPr>
            <p:ph idx="1"/>
          </p:nvPr>
        </p:nvSpPr>
        <p:spPr>
          <a:xfrm>
            <a:off x="267313" y="1920547"/>
            <a:ext cx="2692561" cy="575214"/>
          </a:xfrm>
        </p:spPr>
        <p:txBody>
          <a:bodyPr tIns="0" bIns="0" anchor="t">
            <a:noAutofit/>
          </a:bodyPr>
          <a:lstStyle>
            <a:lvl1pPr algn="l">
              <a:lnSpc>
                <a:spcPct val="100000"/>
              </a:lnSpc>
              <a:defRPr sz="2000" b="1">
                <a:solidFill>
                  <a:schemeClr val="accent2"/>
                </a:solidFill>
              </a:defRPr>
            </a:lvl1pPr>
          </a:lstStyle>
          <a:p>
            <a:pPr lvl="0"/>
            <a:r>
              <a:rPr lang="en-US"/>
              <a:t>Click to edit Master text styles</a:t>
            </a:r>
          </a:p>
        </p:txBody>
      </p:sp>
      <p:sp>
        <p:nvSpPr>
          <p:cNvPr id="16" name="Content Placeholder 2"/>
          <p:cNvSpPr>
            <a:spLocks noGrp="1"/>
          </p:cNvSpPr>
          <p:nvPr>
            <p:ph idx="15"/>
          </p:nvPr>
        </p:nvSpPr>
        <p:spPr>
          <a:xfrm>
            <a:off x="267313" y="3181447"/>
            <a:ext cx="2692561" cy="575214"/>
          </a:xfrm>
        </p:spPr>
        <p:txBody>
          <a:bodyPr tIns="0" bIns="0" anchor="t">
            <a:noAutofit/>
          </a:bodyPr>
          <a:lstStyle>
            <a:lvl1pPr algn="l">
              <a:lnSpc>
                <a:spcPct val="100000"/>
              </a:lnSpc>
              <a:defRPr sz="2000" b="1">
                <a:solidFill>
                  <a:schemeClr val="accent2"/>
                </a:solidFill>
              </a:defRPr>
            </a:lvl1pPr>
          </a:lstStyle>
          <a:p>
            <a:pPr lvl="0"/>
            <a:r>
              <a:rPr lang="en-US"/>
              <a:t>Click to edit Master text styles</a:t>
            </a:r>
          </a:p>
        </p:txBody>
      </p:sp>
      <p:sp>
        <p:nvSpPr>
          <p:cNvPr id="19" name="Content Placeholder 2"/>
          <p:cNvSpPr>
            <a:spLocks noGrp="1"/>
          </p:cNvSpPr>
          <p:nvPr>
            <p:ph idx="16"/>
          </p:nvPr>
        </p:nvSpPr>
        <p:spPr>
          <a:xfrm>
            <a:off x="267313" y="4466711"/>
            <a:ext cx="2692561" cy="575214"/>
          </a:xfrm>
        </p:spPr>
        <p:txBody>
          <a:bodyPr tIns="0" bIns="0" anchor="t">
            <a:noAutofit/>
          </a:bodyPr>
          <a:lstStyle>
            <a:lvl1pPr algn="l">
              <a:lnSpc>
                <a:spcPct val="100000"/>
              </a:lnSpc>
              <a:defRPr sz="2000" b="1">
                <a:solidFill>
                  <a:schemeClr val="accent2"/>
                </a:solidFill>
              </a:defRPr>
            </a:lvl1pPr>
          </a:lstStyle>
          <a:p>
            <a:pPr lvl="0"/>
            <a:r>
              <a:rPr lang="en-US"/>
              <a:t>Click to edit Master text styles</a:t>
            </a:r>
          </a:p>
        </p:txBody>
      </p:sp>
      <p:sp>
        <p:nvSpPr>
          <p:cNvPr id="20" name="Content Placeholder 2"/>
          <p:cNvSpPr>
            <a:spLocks noGrp="1"/>
          </p:cNvSpPr>
          <p:nvPr>
            <p:ph sz="half" idx="17"/>
          </p:nvPr>
        </p:nvSpPr>
        <p:spPr>
          <a:xfrm>
            <a:off x="3067601" y="1857045"/>
            <a:ext cx="5441601" cy="862965"/>
          </a:xfrm>
        </p:spPr>
        <p:txBody>
          <a:bodyPr tIns="0" bIns="0" anchor="t" anchorCtr="0">
            <a:normAutofit/>
          </a:bodyPr>
          <a:lstStyle>
            <a:lvl1pPr>
              <a:defRPr sz="1800"/>
            </a:lvl1pPr>
          </a:lstStyle>
          <a:p>
            <a:pPr lvl="0"/>
            <a:r>
              <a:rPr lang="en-US"/>
              <a:t>Click to edit Master text styles</a:t>
            </a:r>
          </a:p>
        </p:txBody>
      </p:sp>
      <p:sp>
        <p:nvSpPr>
          <p:cNvPr id="21" name="Content Placeholder 2"/>
          <p:cNvSpPr>
            <a:spLocks noGrp="1"/>
          </p:cNvSpPr>
          <p:nvPr>
            <p:ph sz="half" idx="18"/>
          </p:nvPr>
        </p:nvSpPr>
        <p:spPr>
          <a:xfrm>
            <a:off x="3067601" y="3125663"/>
            <a:ext cx="5441601" cy="879612"/>
          </a:xfrm>
        </p:spPr>
        <p:txBody>
          <a:bodyPr tIns="0" bIns="0" anchor="t" anchorCtr="0">
            <a:normAutofit/>
          </a:bodyPr>
          <a:lstStyle>
            <a:lvl1pPr>
              <a:defRPr sz="1800"/>
            </a:lvl1pPr>
          </a:lstStyle>
          <a:p>
            <a:pPr lvl="0"/>
            <a:r>
              <a:rPr lang="en-US"/>
              <a:t>Click to edit Master text styles</a:t>
            </a:r>
          </a:p>
        </p:txBody>
      </p:sp>
      <p:sp>
        <p:nvSpPr>
          <p:cNvPr id="22" name="Content Placeholder 2"/>
          <p:cNvSpPr>
            <a:spLocks noGrp="1"/>
          </p:cNvSpPr>
          <p:nvPr>
            <p:ph sz="half" idx="19"/>
          </p:nvPr>
        </p:nvSpPr>
        <p:spPr>
          <a:xfrm>
            <a:off x="3067601" y="4403209"/>
            <a:ext cx="5441601" cy="1045091"/>
          </a:xfrm>
        </p:spPr>
        <p:txBody>
          <a:bodyPr tIns="0" bIns="0" anchor="t" anchorCtr="0">
            <a:normAutofit/>
          </a:bodyPr>
          <a:lstStyle>
            <a:lvl1pPr>
              <a:defRPr sz="1800"/>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Rows / 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8" name="Content Placeholder 2"/>
          <p:cNvSpPr>
            <a:spLocks noGrp="1"/>
          </p:cNvSpPr>
          <p:nvPr>
            <p:ph idx="1"/>
          </p:nvPr>
        </p:nvSpPr>
        <p:spPr>
          <a:xfrm>
            <a:off x="221593" y="4122420"/>
            <a:ext cx="2066864" cy="1479509"/>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2" name="Content Placeholder 2"/>
          <p:cNvSpPr>
            <a:spLocks noGrp="1"/>
          </p:cNvSpPr>
          <p:nvPr>
            <p:ph idx="15"/>
          </p:nvPr>
        </p:nvSpPr>
        <p:spPr>
          <a:xfrm>
            <a:off x="2430841" y="4122420"/>
            <a:ext cx="2066864" cy="1479509"/>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3" name="Content Placeholder 2"/>
          <p:cNvSpPr>
            <a:spLocks noGrp="1"/>
          </p:cNvSpPr>
          <p:nvPr>
            <p:ph idx="16"/>
          </p:nvPr>
        </p:nvSpPr>
        <p:spPr>
          <a:xfrm>
            <a:off x="4640088" y="4122420"/>
            <a:ext cx="2066864" cy="1479509"/>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4" name="Content Placeholder 2"/>
          <p:cNvSpPr>
            <a:spLocks noGrp="1"/>
          </p:cNvSpPr>
          <p:nvPr>
            <p:ph idx="17"/>
          </p:nvPr>
        </p:nvSpPr>
        <p:spPr>
          <a:xfrm>
            <a:off x="6849334" y="4122420"/>
            <a:ext cx="2066864" cy="1479509"/>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1"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6" name="Title 1"/>
          <p:cNvSpPr>
            <a:spLocks noGrp="1"/>
          </p:cNvSpPr>
          <p:nvPr>
            <p:ph type="title" hasCustomPrompt="1"/>
          </p:nvPr>
        </p:nvSpPr>
        <p:spPr>
          <a:xfrm>
            <a:off x="269157" y="206477"/>
            <a:ext cx="6944443" cy="1012723"/>
          </a:xfrm>
        </p:spPr>
        <p:txBody>
          <a:bodyPr anchor="t">
            <a:noAutofit/>
          </a:bodyPr>
          <a:lstStyle/>
          <a:p>
            <a:r>
              <a:rPr lang="en-US" dirty="0"/>
              <a:t>Click to edit Master title style</a:t>
            </a:r>
            <a:br>
              <a:rPr lang="en-US" dirty="0"/>
            </a:br>
            <a:r>
              <a:rPr lang="en-US" dirty="0"/>
              <a:t>Click to edit Master title style</a:t>
            </a:r>
          </a:p>
        </p:txBody>
      </p:sp>
      <p:sp>
        <p:nvSpPr>
          <p:cNvPr id="17" name="Text Placeholder 6"/>
          <p:cNvSpPr>
            <a:spLocks noGrp="1"/>
          </p:cNvSpPr>
          <p:nvPr>
            <p:ph type="body" sz="quarter" idx="13" hasCustomPrompt="1"/>
          </p:nvPr>
        </p:nvSpPr>
        <p:spPr>
          <a:xfrm>
            <a:off x="264849" y="1219200"/>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9"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5D2E96-09D4-684C-BDED-6024B7F4284C}" type="slidenum">
              <a:rPr lang="en-US" smtClean="0"/>
              <a:t>‹#›</a:t>
            </a:fld>
            <a:endParaRPr lang="en-US" dirty="0"/>
          </a:p>
        </p:txBody>
      </p:sp>
      <p:sp>
        <p:nvSpPr>
          <p:cNvPr id="6"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a:off x="430213" y="6562725"/>
            <a:ext cx="6410325" cy="330200"/>
          </a:xfrm>
          <a:prstGeom prst="rect">
            <a:avLst/>
          </a:prstGeom>
          <a:ln/>
        </p:spPr>
        <p:txBody>
          <a:bodyPr/>
          <a:lstStyle>
            <a:lvl1pPr>
              <a:defRPr/>
            </a:lvl1pPr>
          </a:lstStyle>
          <a:p>
            <a:pPr>
              <a:defRPr/>
            </a:pPr>
            <a:endParaRPr lang="en-US" altLang="pl-PL" dirty="0"/>
          </a:p>
        </p:txBody>
      </p:sp>
      <p:sp>
        <p:nvSpPr>
          <p:cNvPr id="3" name="Rectangle 16"/>
          <p:cNvSpPr>
            <a:spLocks noGrp="1" noChangeArrowheads="1"/>
          </p:cNvSpPr>
          <p:nvPr>
            <p:ph type="sldNum" sz="quarter" idx="11"/>
          </p:nvPr>
        </p:nvSpPr>
        <p:spPr>
          <a:ln/>
        </p:spPr>
        <p:txBody>
          <a:bodyPr/>
          <a:lstStyle>
            <a:lvl1pPr>
              <a:defRPr/>
            </a:lvl1pPr>
          </a:lstStyle>
          <a:p>
            <a:pPr>
              <a:defRPr/>
            </a:pPr>
            <a:fld id="{C64C1D06-5F49-4E3B-98C7-1F9D1B5DF45B}" type="slidenum">
              <a:rPr lang="en-US" altLang="pl-PL"/>
              <a:pPr>
                <a:defRPr/>
              </a:pPr>
              <a:t>‹#›</a:t>
            </a:fld>
            <a:endParaRPr lang="en-US" altLang="pl-PL" dirty="0"/>
          </a:p>
        </p:txBody>
      </p:sp>
    </p:spTree>
    <p:extLst>
      <p:ext uri="{BB962C8B-B14F-4D97-AF65-F5344CB8AC3E}">
        <p14:creationId xmlns:p14="http://schemas.microsoft.com/office/powerpoint/2010/main" val="477202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st Page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4755" y="2566392"/>
            <a:ext cx="4434490" cy="1725216"/>
          </a:xfrm>
          <a:prstGeom prst="rect">
            <a:avLst/>
          </a:prstGeom>
        </p:spPr>
      </p:pic>
    </p:spTree>
    <p:extLst>
      <p:ext uri="{BB962C8B-B14F-4D97-AF65-F5344CB8AC3E}">
        <p14:creationId xmlns:p14="http://schemas.microsoft.com/office/powerpoint/2010/main" val="58886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sp>
        <p:nvSpPr>
          <p:cNvPr id="2" name="Title 1"/>
          <p:cNvSpPr>
            <a:spLocks noGrp="1"/>
          </p:cNvSpPr>
          <p:nvPr>
            <p:ph type="title"/>
          </p:nvPr>
        </p:nvSpPr>
        <p:spPr>
          <a:xfrm>
            <a:off x="280509" y="2761637"/>
            <a:ext cx="8435930" cy="603863"/>
          </a:xfrm>
        </p:spPr>
        <p:txBody>
          <a:bodyPr anchor="t">
            <a:normAutofit/>
          </a:bodyPr>
          <a:lstStyle>
            <a:lvl1pPr>
              <a:defRPr sz="30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3A5D2E96-09D4-684C-BDED-6024B7F4284C}" type="slidenum">
              <a:rPr lang="en-US" smtClean="0"/>
              <a:t>‹#›</a:t>
            </a:fld>
            <a:endParaRPr lang="en-US" dirty="0"/>
          </a:p>
        </p:txBody>
      </p:sp>
      <p:sp>
        <p:nvSpPr>
          <p:cNvPr id="15" name="Text Placeholder 6"/>
          <p:cNvSpPr>
            <a:spLocks noGrp="1"/>
          </p:cNvSpPr>
          <p:nvPr>
            <p:ph type="body" sz="quarter" idx="13" hasCustomPrompt="1"/>
          </p:nvPr>
        </p:nvSpPr>
        <p:spPr>
          <a:xfrm>
            <a:off x="277549" y="3385481"/>
            <a:ext cx="8438889" cy="373719"/>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0"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
        <p:nvSpPr>
          <p:cNvPr id="11" name="Rectangle 10"/>
          <p:cNvSpPr/>
          <p:nvPr userDrawn="1"/>
        </p:nvSpPr>
        <p:spPr>
          <a:xfrm>
            <a:off x="0" y="0"/>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Rectangle 11"/>
          <p:cNvSpPr/>
          <p:nvPr userDrawn="1"/>
        </p:nvSpPr>
        <p:spPr>
          <a:xfrm>
            <a:off x="5945443" y="0"/>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Rectangle 12"/>
          <p:cNvSpPr/>
          <p:nvPr userDrawn="1"/>
        </p:nvSpPr>
        <p:spPr>
          <a:xfrm>
            <a:off x="6863530" y="0"/>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Rectangle 13"/>
          <p:cNvSpPr/>
          <p:nvPr userDrawn="1"/>
        </p:nvSpPr>
        <p:spPr>
          <a:xfrm>
            <a:off x="8716436" y="0"/>
            <a:ext cx="427564"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6DE6741-D43F-4EFC-9E56-132B77C0E432}" type="slidenum">
              <a:rPr lang="en-US" smtClean="0"/>
              <a:t>‹#›</a:t>
            </a:fld>
            <a:endParaRPr lang="en-US" dirty="0"/>
          </a:p>
        </p:txBody>
      </p:sp>
    </p:spTree>
    <p:extLst>
      <p:ext uri="{BB962C8B-B14F-4D97-AF65-F5344CB8AC3E}">
        <p14:creationId xmlns:p14="http://schemas.microsoft.com/office/powerpoint/2010/main" val="6950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8"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0" name="Title 1"/>
          <p:cNvSpPr>
            <a:spLocks noGrp="1"/>
          </p:cNvSpPr>
          <p:nvPr>
            <p:ph type="title" hasCustomPrompt="1"/>
          </p:nvPr>
        </p:nvSpPr>
        <p:spPr>
          <a:xfrm>
            <a:off x="269158" y="204829"/>
            <a:ext cx="6944443" cy="657953"/>
          </a:xfrm>
        </p:spPr>
        <p:txBody>
          <a:bodyPr anchor="t">
            <a:noAutofit/>
          </a:bodyPr>
          <a:lstStyle/>
          <a:p>
            <a:r>
              <a:rPr lang="en-US" dirty="0"/>
              <a:t>Agenda Slide</a:t>
            </a:r>
          </a:p>
        </p:txBody>
      </p:sp>
      <p:sp>
        <p:nvSpPr>
          <p:cNvPr id="3" name="Text Placeholder 2"/>
          <p:cNvSpPr>
            <a:spLocks noGrp="1"/>
          </p:cNvSpPr>
          <p:nvPr>
            <p:ph type="body" sz="quarter" idx="14" hasCustomPrompt="1"/>
          </p:nvPr>
        </p:nvSpPr>
        <p:spPr>
          <a:xfrm>
            <a:off x="269875" y="1869018"/>
            <a:ext cx="6943725" cy="4226983"/>
          </a:xfrm>
        </p:spPr>
        <p:txBody>
          <a:bodyPr>
            <a:normAutofit/>
          </a:bodyPr>
          <a:lstStyle>
            <a:lvl1pPr>
              <a:lnSpc>
                <a:spcPts val="4500"/>
              </a:lnSpc>
              <a:defRPr sz="2200" baseline="0">
                <a:solidFill>
                  <a:schemeClr val="accent3"/>
                </a:solidFill>
              </a:defRPr>
            </a:lvl1pPr>
          </a:lstStyle>
          <a:p>
            <a:pPr lvl="0"/>
            <a:r>
              <a:rPr lang="en-US" dirty="0"/>
              <a:t>1.</a:t>
            </a:r>
          </a:p>
          <a:p>
            <a:pPr lvl="0"/>
            <a:r>
              <a:rPr lang="en-US" dirty="0"/>
              <a:t>2.</a:t>
            </a:r>
          </a:p>
          <a:p>
            <a:pPr lvl="0"/>
            <a:r>
              <a:rPr lang="en-US" dirty="0"/>
              <a:t>3.</a:t>
            </a:r>
          </a:p>
          <a:p>
            <a:pPr lvl="0"/>
            <a:r>
              <a:rPr lang="en-US" dirty="0"/>
              <a:t>4.</a:t>
            </a:r>
          </a:p>
        </p:txBody>
      </p:sp>
      <p:sp>
        <p:nvSpPr>
          <p:cNvPr id="12" name="Text Placeholder 6"/>
          <p:cNvSpPr>
            <a:spLocks noGrp="1"/>
          </p:cNvSpPr>
          <p:nvPr>
            <p:ph type="body" sz="quarter" idx="13" hasCustomPrompt="1"/>
          </p:nvPr>
        </p:nvSpPr>
        <p:spPr>
          <a:xfrm>
            <a:off x="264849" y="857363"/>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1"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extLst>
      <p:ext uri="{BB962C8B-B14F-4D97-AF65-F5344CB8AC3E}">
        <p14:creationId xmlns:p14="http://schemas.microsoft.com/office/powerpoint/2010/main" val="45480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or Divider - Light Blu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5D2E96-09D4-684C-BDED-6024B7F4284C}" type="slidenum">
              <a:rPr lang="en-US" smtClean="0"/>
              <a:t>‹#›</a:t>
            </a:fld>
            <a:endParaRPr lang="en-US" dirty="0"/>
          </a:p>
        </p:txBody>
      </p:sp>
      <p:sp>
        <p:nvSpPr>
          <p:cNvPr id="7" name="Rectangle 6"/>
          <p:cNvSpPr/>
          <p:nvPr/>
        </p:nvSpPr>
        <p:spPr>
          <a:xfrm>
            <a:off x="0" y="973191"/>
            <a:ext cx="638175" cy="34261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8" name="Title 1"/>
          <p:cNvSpPr>
            <a:spLocks noGrp="1"/>
          </p:cNvSpPr>
          <p:nvPr>
            <p:ph type="title" hasCustomPrompt="1"/>
          </p:nvPr>
        </p:nvSpPr>
        <p:spPr>
          <a:xfrm>
            <a:off x="782963" y="998116"/>
            <a:ext cx="5896743" cy="3401253"/>
          </a:xfrm>
        </p:spPr>
        <p:txBody>
          <a:bodyPr anchor="t">
            <a:noAutofit/>
          </a:bodyPr>
          <a:lstStyle>
            <a:lvl1pPr algn="l">
              <a:lnSpc>
                <a:spcPct val="90000"/>
              </a:lnSpc>
              <a:spcAft>
                <a:spcPts val="0"/>
              </a:spcAft>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973191"/>
            <a:ext cx="638175" cy="3426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3"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extLst>
      <p:ext uri="{BB962C8B-B14F-4D97-AF65-F5344CB8AC3E}">
        <p14:creationId xmlns:p14="http://schemas.microsoft.com/office/powerpoint/2010/main" val="133411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Divider -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5D2E96-09D4-684C-BDED-6024B7F4284C}" type="slidenum">
              <a:rPr lang="en-US" smtClean="0"/>
              <a:t>‹#›</a:t>
            </a:fld>
            <a:endParaRPr lang="en-US" dirty="0"/>
          </a:p>
        </p:txBody>
      </p:sp>
      <p:sp>
        <p:nvSpPr>
          <p:cNvPr id="7" name="Rectangle 6"/>
          <p:cNvSpPr/>
          <p:nvPr/>
        </p:nvSpPr>
        <p:spPr>
          <a:xfrm>
            <a:off x="0" y="973191"/>
            <a:ext cx="638175" cy="3426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8" name="Title 1"/>
          <p:cNvSpPr>
            <a:spLocks noGrp="1"/>
          </p:cNvSpPr>
          <p:nvPr>
            <p:ph type="title" hasCustomPrompt="1"/>
          </p:nvPr>
        </p:nvSpPr>
        <p:spPr>
          <a:xfrm>
            <a:off x="782963" y="998116"/>
            <a:ext cx="5896743" cy="3401253"/>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973191"/>
            <a:ext cx="638175" cy="3426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1"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Divider - Dark Blue">
    <p:spTree>
      <p:nvGrpSpPr>
        <p:cNvPr id="1" name=""/>
        <p:cNvGrpSpPr/>
        <p:nvPr/>
      </p:nvGrpSpPr>
      <p:grpSpPr>
        <a:xfrm>
          <a:off x="0" y="0"/>
          <a:ext cx="0" cy="0"/>
          <a:chOff x="0" y="0"/>
          <a:chExt cx="0" cy="0"/>
        </a:xfrm>
      </p:grpSpPr>
      <p:sp>
        <p:nvSpPr>
          <p:cNvPr id="3" name="Rectangle 2"/>
          <p:cNvSpPr/>
          <p:nvPr/>
        </p:nvSpPr>
        <p:spPr>
          <a:xfrm>
            <a:off x="0" y="973191"/>
            <a:ext cx="638175" cy="3426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782963" y="998116"/>
            <a:ext cx="5896743" cy="3401253"/>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6" name="Slide Number Placeholder 5"/>
          <p:cNvSpPr>
            <a:spLocks noGrp="1"/>
          </p:cNvSpPr>
          <p:nvPr>
            <p:ph type="sldNum" sz="quarter" idx="12"/>
          </p:nvPr>
        </p:nvSpPr>
        <p:spPr/>
        <p:txBody>
          <a:bodyPr/>
          <a:lstStyle/>
          <a:p>
            <a:fld id="{3A5D2E96-09D4-684C-BDED-6024B7F4284C}" type="slidenum">
              <a:rPr lang="en-US" smtClean="0"/>
              <a:t>‹#›</a:t>
            </a:fld>
            <a:endParaRPr lang="en-US" dirty="0"/>
          </a:p>
        </p:txBody>
      </p:sp>
      <p:sp>
        <p:nvSpPr>
          <p:cNvPr id="8" name="Rectangle 7"/>
          <p:cNvSpPr/>
          <p:nvPr userDrawn="1"/>
        </p:nvSpPr>
        <p:spPr>
          <a:xfrm>
            <a:off x="0" y="973191"/>
            <a:ext cx="638175" cy="3426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9"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0"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696284"/>
            <a:ext cx="8581720"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8"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0" name="Title 1"/>
          <p:cNvSpPr>
            <a:spLocks noGrp="1"/>
          </p:cNvSpPr>
          <p:nvPr>
            <p:ph type="title"/>
          </p:nvPr>
        </p:nvSpPr>
        <p:spPr>
          <a:xfrm>
            <a:off x="269158" y="204829"/>
            <a:ext cx="6944443" cy="657953"/>
          </a:xfrm>
        </p:spPr>
        <p:txBody>
          <a:bodyPr anchor="t">
            <a:noAutofit/>
          </a:bodyPr>
          <a:lstStyle/>
          <a:p>
            <a:r>
              <a:rPr lang="en-US"/>
              <a:t>Click to edit Master title style</a:t>
            </a:r>
            <a:endParaRPr lang="en-US" dirty="0"/>
          </a:p>
        </p:txBody>
      </p:sp>
      <p:sp>
        <p:nvSpPr>
          <p:cNvPr id="12" name="Rectangle 11"/>
          <p:cNvSpPr/>
          <p:nvPr userDrawn="1"/>
        </p:nvSpPr>
        <p:spPr>
          <a:xfrm>
            <a:off x="0" y="0"/>
            <a:ext cx="152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1" name="Text Placeholder 6"/>
          <p:cNvSpPr>
            <a:spLocks noGrp="1"/>
          </p:cNvSpPr>
          <p:nvPr>
            <p:ph type="body" sz="quarter" idx="13" hasCustomPrompt="1"/>
          </p:nvPr>
        </p:nvSpPr>
        <p:spPr>
          <a:xfrm>
            <a:off x="264849" y="857363"/>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4"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extLst>
      <p:ext uri="{BB962C8B-B14F-4D97-AF65-F5344CB8AC3E}">
        <p14:creationId xmlns:p14="http://schemas.microsoft.com/office/powerpoint/2010/main" val="21302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8"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0" name="Title 1"/>
          <p:cNvSpPr>
            <a:spLocks noGrp="1"/>
          </p:cNvSpPr>
          <p:nvPr>
            <p:ph type="title"/>
          </p:nvPr>
        </p:nvSpPr>
        <p:spPr>
          <a:xfrm>
            <a:off x="269158" y="204829"/>
            <a:ext cx="6944443" cy="657953"/>
          </a:xfrm>
        </p:spPr>
        <p:txBody>
          <a:bodyPr anchor="t">
            <a:noAutofit/>
          </a:bodyPr>
          <a:lstStyle/>
          <a:p>
            <a:r>
              <a:rPr lang="en-US"/>
              <a:t>Click to edit Master title style</a:t>
            </a:r>
            <a:endParaRPr lang="en-US" dirty="0"/>
          </a:p>
        </p:txBody>
      </p:sp>
      <p:sp>
        <p:nvSpPr>
          <p:cNvPr id="11" name="Text Placeholder 6"/>
          <p:cNvSpPr>
            <a:spLocks noGrp="1"/>
          </p:cNvSpPr>
          <p:nvPr>
            <p:ph type="body" sz="quarter" idx="13" hasCustomPrompt="1"/>
          </p:nvPr>
        </p:nvSpPr>
        <p:spPr>
          <a:xfrm>
            <a:off x="264849" y="857363"/>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2"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Lines - 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6"/>
                </a:solidFill>
              </a:defRPr>
            </a:lvl1pPr>
          </a:lstStyle>
          <a:p>
            <a:fld id="{3A5D2E96-09D4-684C-BDED-6024B7F4284C}" type="slidenum">
              <a:rPr lang="en-US" smtClean="0"/>
              <a:pPr/>
              <a:t>‹#›</a:t>
            </a:fld>
            <a:endParaRPr lang="en-US" dirty="0"/>
          </a:p>
        </p:txBody>
      </p:sp>
      <p:sp>
        <p:nvSpPr>
          <p:cNvPr id="9" name="Title 1"/>
          <p:cNvSpPr>
            <a:spLocks noGrp="1"/>
          </p:cNvSpPr>
          <p:nvPr>
            <p:ph type="title" hasCustomPrompt="1"/>
          </p:nvPr>
        </p:nvSpPr>
        <p:spPr>
          <a:xfrm>
            <a:off x="269157" y="206477"/>
            <a:ext cx="6944443" cy="1012723"/>
          </a:xfrm>
        </p:spPr>
        <p:txBody>
          <a:bodyPr anchor="t">
            <a:noAutofit/>
          </a:bodyPr>
          <a:lstStyle/>
          <a:p>
            <a:r>
              <a:rPr lang="en-US"/>
              <a:t>Click to edit Master title style</a:t>
            </a:r>
            <a:br>
              <a:rPr lang="en-US"/>
            </a:br>
            <a:r>
              <a:rPr lang="en-US"/>
              <a:t>Click to edit Master title style</a:t>
            </a:r>
          </a:p>
        </p:txBody>
      </p:sp>
      <p:sp>
        <p:nvSpPr>
          <p:cNvPr id="8" name="Title 2"/>
          <p:cNvSpPr txBox="1">
            <a:spLocks/>
          </p:cNvSpPr>
          <p:nvPr userDrawn="1"/>
        </p:nvSpPr>
        <p:spPr>
          <a:xfrm>
            <a:off x="6349490" y="100694"/>
            <a:ext cx="2794510" cy="208269"/>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00" dirty="0">
                <a:solidFill>
                  <a:prstClr val="white">
                    <a:lumMod val="65000"/>
                  </a:prstClr>
                </a:solidFill>
                <a:ea typeface="Arial" charset="0"/>
                <a:cs typeface="Arial" charset="0"/>
              </a:rPr>
              <a:t>Confidential </a:t>
            </a:r>
            <a:r>
              <a:rPr lang="mr-IN" sz="800" dirty="0">
                <a:solidFill>
                  <a:prstClr val="white">
                    <a:lumMod val="65000"/>
                  </a:prstClr>
                </a:solidFill>
                <a:ea typeface="Arial" charset="0"/>
                <a:cs typeface="Arial" charset="0"/>
              </a:rPr>
              <a:t>–</a:t>
            </a:r>
            <a:r>
              <a:rPr lang="en-US" sz="800" dirty="0">
                <a:solidFill>
                  <a:prstClr val="white">
                    <a:lumMod val="65000"/>
                  </a:prstClr>
                </a:solidFill>
                <a:ea typeface="Arial" charset="0"/>
                <a:cs typeface="Arial" charset="0"/>
              </a:rPr>
              <a:t> for internal use only</a:t>
            </a:r>
          </a:p>
        </p:txBody>
      </p:sp>
      <p:sp>
        <p:nvSpPr>
          <p:cNvPr id="13" name="Content Placeholder 2"/>
          <p:cNvSpPr>
            <a:spLocks noGrp="1"/>
          </p:cNvSpPr>
          <p:nvPr>
            <p:ph idx="1"/>
          </p:nvPr>
        </p:nvSpPr>
        <p:spPr>
          <a:xfrm>
            <a:off x="267313" y="1977230"/>
            <a:ext cx="8581720"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3" hasCustomPrompt="1"/>
          </p:nvPr>
        </p:nvSpPr>
        <p:spPr>
          <a:xfrm>
            <a:off x="264849" y="1219200"/>
            <a:ext cx="6948752" cy="311037"/>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4" name="Footer Placeholder 11"/>
          <p:cNvSpPr>
            <a:spLocks noGrp="1"/>
          </p:cNvSpPr>
          <p:nvPr>
            <p:ph type="ftr" sz="quarter" idx="3"/>
          </p:nvPr>
        </p:nvSpPr>
        <p:spPr>
          <a:xfrm>
            <a:off x="1320266" y="6527425"/>
            <a:ext cx="3086100" cy="144491"/>
          </a:xfrm>
          <a:prstGeom prst="rect">
            <a:avLst/>
          </a:prstGeom>
        </p:spPr>
        <p:txBody>
          <a:bodyPr vert="horz" lIns="68580" tIns="34290" rIns="68580" bIns="34290" rtlCol="0" anchor="ctr"/>
          <a:lstStyle>
            <a:lvl1pPr algn="l">
              <a:defRPr sz="600">
                <a:solidFill>
                  <a:schemeClr val="accent3"/>
                </a:solidFill>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57" y="204829"/>
            <a:ext cx="6394608" cy="760372"/>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67314" y="1854329"/>
            <a:ext cx="8089489" cy="4281001"/>
          </a:xfrm>
          <a:prstGeom prst="rect">
            <a:avLst/>
          </a:prstGeom>
        </p:spPr>
        <p:txBody>
          <a:bodyPr vert="horz" lIns="68580" tIns="34290" rIns="68580" bIns="34290" rtlCol="0">
            <a:noAutofit/>
          </a:bodyPr>
          <a:lstStyle/>
          <a:p>
            <a:pPr lvl="0"/>
            <a:r>
              <a:rPr lang="en-US" dirty="0"/>
              <a:t>Click to edit Master text styles</a:t>
            </a:r>
          </a:p>
          <a:p>
            <a:pPr lvl="1"/>
            <a:r>
              <a:rPr lang="en-US" dirty="0"/>
              <a:t> Second level</a:t>
            </a:r>
          </a:p>
          <a:p>
            <a:pPr lvl="2"/>
            <a:r>
              <a:rPr lang="en-US" dirty="0"/>
              <a:t>Third level</a:t>
            </a:r>
          </a:p>
          <a:p>
            <a:pPr lvl="3"/>
            <a:r>
              <a:rPr lang="en-US" dirty="0"/>
              <a:t> Fourth level</a:t>
            </a:r>
          </a:p>
          <a:p>
            <a:pPr lvl="4"/>
            <a:r>
              <a:rPr lang="en-US" dirty="0"/>
              <a:t>Fifth level</a:t>
            </a:r>
          </a:p>
        </p:txBody>
      </p:sp>
      <p:sp>
        <p:nvSpPr>
          <p:cNvPr id="6" name="Slide Number Placeholder 5"/>
          <p:cNvSpPr>
            <a:spLocks noGrp="1"/>
          </p:cNvSpPr>
          <p:nvPr>
            <p:ph type="sldNum" sz="quarter" idx="4"/>
          </p:nvPr>
        </p:nvSpPr>
        <p:spPr>
          <a:xfrm>
            <a:off x="8356802" y="6415343"/>
            <a:ext cx="678426" cy="365125"/>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dirty="0"/>
          </a:p>
        </p:txBody>
      </p:sp>
      <p:pic>
        <p:nvPicPr>
          <p:cNvPr id="8" name="Picture 7"/>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65415" y="6459798"/>
            <a:ext cx="985535" cy="232944"/>
          </a:xfrm>
          <a:prstGeom prst="rect">
            <a:avLst/>
          </a:prstGeom>
        </p:spPr>
      </p:pic>
    </p:spTree>
    <p:extLst>
      <p:ext uri="{BB962C8B-B14F-4D97-AF65-F5344CB8AC3E}">
        <p14:creationId xmlns:p14="http://schemas.microsoft.com/office/powerpoint/2010/main" val="5683009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50" r:id="rId20"/>
  </p:sldLayoutIdLst>
  <p:hf sldNum="0" hdr="0" ftr="0" dt="0"/>
  <p:txStyles>
    <p:titleStyle>
      <a:lvl1pPr algn="l" defTabSz="685800" rtl="0" eaLnBrk="1" latinLnBrk="0" hangingPunct="1">
        <a:lnSpc>
          <a:spcPct val="90000"/>
        </a:lnSpc>
        <a:spcBef>
          <a:spcPct val="0"/>
        </a:spcBef>
        <a:buNone/>
        <a:defRPr sz="3000" b="1" i="0" kern="1200">
          <a:solidFill>
            <a:schemeClr val="tx1"/>
          </a:solidFill>
          <a:latin typeface="Georgia" charset="0"/>
          <a:ea typeface="Georgia" charset="0"/>
          <a:cs typeface="Georgia" charset="0"/>
        </a:defRPr>
      </a:lvl1pPr>
    </p:titleStyle>
    <p:bodyStyle>
      <a:lvl1pPr marL="0" indent="0" algn="l" defTabSz="685800" rtl="0" eaLnBrk="1" latinLnBrk="0" hangingPunct="1">
        <a:lnSpc>
          <a:spcPct val="140000"/>
        </a:lnSpc>
        <a:spcBef>
          <a:spcPts val="750"/>
        </a:spcBef>
        <a:buFont typeface="Arial"/>
        <a:buNone/>
        <a:defRPr sz="22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7">
          <p15:clr>
            <a:srgbClr val="F26B43"/>
          </p15:clr>
        </p15:guide>
        <p15:guide id="2" pos="288">
          <p15:clr>
            <a:srgbClr val="F26B43"/>
          </p15:clr>
        </p15:guide>
        <p15:guide id="3" orient="horz" pos="1361">
          <p15:clr>
            <a:srgbClr val="F26B43"/>
          </p15:clr>
        </p15:guide>
        <p15:guide id="4" orient="horz" pos="4176">
          <p15:clr>
            <a:srgbClr val="F26B43"/>
          </p15:clr>
        </p15:guide>
        <p15:guide id="5"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8.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7.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13.emf"/><Relationship Id="rId5" Type="http://schemas.openxmlformats.org/officeDocument/2006/relationships/diagramColors" Target="../diagrams/colors1.xml"/><Relationship Id="rId10" Type="http://schemas.openxmlformats.org/officeDocument/2006/relationships/image" Target="../media/image12.emf"/><Relationship Id="rId4" Type="http://schemas.openxmlformats.org/officeDocument/2006/relationships/diagramQuickStyle" Target="../diagrams/quickStyle1.xml"/><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3016" y="3044484"/>
            <a:ext cx="8146141" cy="1006816"/>
          </a:xfrm>
        </p:spPr>
        <p:txBody>
          <a:bodyPr/>
          <a:lstStyle/>
          <a:p>
            <a:r>
              <a:rPr lang="en-US" dirty="0"/>
              <a:t>MetLife, your Trusted Partner</a:t>
            </a:r>
          </a:p>
        </p:txBody>
      </p:sp>
    </p:spTree>
    <p:extLst>
      <p:ext uri="{BB962C8B-B14F-4D97-AF65-F5344CB8AC3E}">
        <p14:creationId xmlns:p14="http://schemas.microsoft.com/office/powerpoint/2010/main" val="90658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0400" y="1397486"/>
            <a:ext cx="5943600" cy="546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Rectangle 34"/>
          <p:cNvGrpSpPr>
            <a:grpSpLocks/>
          </p:cNvGrpSpPr>
          <p:nvPr/>
        </p:nvGrpSpPr>
        <p:grpSpPr bwMode="auto">
          <a:xfrm>
            <a:off x="3264198" y="1332147"/>
            <a:ext cx="6019800" cy="5488339"/>
            <a:chOff x="1719" y="849"/>
            <a:chExt cx="4041" cy="3471"/>
          </a:xfrm>
        </p:grpSpPr>
        <p:pic>
          <p:nvPicPr>
            <p:cNvPr id="12" name="Rectangle 3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0" y="849"/>
              <a:ext cx="4040" cy="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rot="-5400000">
              <a:off x="2005" y="565"/>
              <a:ext cx="3469" cy="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lIns="0" tIns="0" rIns="0" bIns="0" anchor="ctr"/>
            <a:lstStyle>
              <a:lvl1pPr eaLnBrk="0" hangingPunct="0">
                <a:defRPr sz="3200">
                  <a:solidFill>
                    <a:schemeClr val="tx1"/>
                  </a:solidFill>
                  <a:latin typeface="Arial" charset="0"/>
                  <a:ea typeface="ＭＳ Ｐゴシック" charset="-128"/>
                </a:defRPr>
              </a:lvl1pPr>
              <a:lvl2pPr marL="742950" indent="-285750" eaLnBrk="0" hangingPunct="0">
                <a:defRPr sz="3200">
                  <a:solidFill>
                    <a:schemeClr val="tx1"/>
                  </a:solidFill>
                  <a:latin typeface="Arial" charset="0"/>
                  <a:ea typeface="ＭＳ Ｐゴシック" charset="-128"/>
                </a:defRPr>
              </a:lvl2pPr>
              <a:lvl3pPr marL="1143000" indent="-228600" eaLnBrk="0" hangingPunct="0">
                <a:defRPr sz="3200">
                  <a:solidFill>
                    <a:schemeClr val="tx1"/>
                  </a:solidFill>
                  <a:latin typeface="Arial" charset="0"/>
                  <a:ea typeface="ＭＳ Ｐゴシック" charset="-128"/>
                </a:defRPr>
              </a:lvl3pPr>
              <a:lvl4pPr marL="1600200" indent="-228600" eaLnBrk="0" hangingPunct="0">
                <a:defRPr sz="3200">
                  <a:solidFill>
                    <a:schemeClr val="tx1"/>
                  </a:solidFill>
                  <a:latin typeface="Arial" charset="0"/>
                  <a:ea typeface="ＭＳ Ｐゴシック" charset="-128"/>
                </a:defRPr>
              </a:lvl4pPr>
              <a:lvl5pPr marL="2057400" indent="-228600" eaLnBrk="0" hangingPunct="0">
                <a:defRPr sz="32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endParaRPr lang="en-US" dirty="0"/>
            </a:p>
          </p:txBody>
        </p:sp>
      </p:grpSp>
      <p:sp>
        <p:nvSpPr>
          <p:cNvPr id="5" name="Rectangle 9"/>
          <p:cNvSpPr txBox="1">
            <a:spLocks noChangeArrowheads="1"/>
          </p:cNvSpPr>
          <p:nvPr/>
        </p:nvSpPr>
        <p:spPr bwMode="auto">
          <a:xfrm>
            <a:off x="319088" y="156441"/>
            <a:ext cx="81391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l" rtl="0" eaLnBrk="0" fontAlgn="base" hangingPunct="0">
              <a:spcBef>
                <a:spcPct val="0"/>
              </a:spcBef>
              <a:spcAft>
                <a:spcPct val="0"/>
              </a:spcAft>
              <a:defRPr sz="2800">
                <a:solidFill>
                  <a:srgbClr val="006AB6"/>
                </a:solidFill>
                <a:latin typeface="+mj-lt"/>
                <a:ea typeface="ＭＳ Ｐゴシック" charset="-128"/>
                <a:cs typeface="+mj-cs"/>
              </a:defRPr>
            </a:lvl1pPr>
            <a:lvl2pPr algn="l" rtl="0" eaLnBrk="0" fontAlgn="base" hangingPunct="0">
              <a:spcBef>
                <a:spcPct val="0"/>
              </a:spcBef>
              <a:spcAft>
                <a:spcPct val="0"/>
              </a:spcAft>
              <a:defRPr sz="2800">
                <a:solidFill>
                  <a:srgbClr val="006AB6"/>
                </a:solidFill>
                <a:latin typeface="Arial" charset="0"/>
                <a:ea typeface="ＭＳ Ｐゴシック" charset="-128"/>
              </a:defRPr>
            </a:lvl2pPr>
            <a:lvl3pPr algn="l" rtl="0" eaLnBrk="0" fontAlgn="base" hangingPunct="0">
              <a:spcBef>
                <a:spcPct val="0"/>
              </a:spcBef>
              <a:spcAft>
                <a:spcPct val="0"/>
              </a:spcAft>
              <a:defRPr sz="2800">
                <a:solidFill>
                  <a:srgbClr val="006AB6"/>
                </a:solidFill>
                <a:latin typeface="Arial" charset="0"/>
                <a:ea typeface="ＭＳ Ｐゴシック" charset="-128"/>
              </a:defRPr>
            </a:lvl3pPr>
            <a:lvl4pPr algn="l" rtl="0" eaLnBrk="0" fontAlgn="base" hangingPunct="0">
              <a:spcBef>
                <a:spcPct val="0"/>
              </a:spcBef>
              <a:spcAft>
                <a:spcPct val="0"/>
              </a:spcAft>
              <a:defRPr sz="2800">
                <a:solidFill>
                  <a:srgbClr val="006AB6"/>
                </a:solidFill>
                <a:latin typeface="Arial" charset="0"/>
                <a:ea typeface="ＭＳ Ｐゴシック" charset="-128"/>
              </a:defRPr>
            </a:lvl4pPr>
            <a:lvl5pPr algn="l" rtl="0" eaLnBrk="0" fontAlgn="base" hangingPunct="0">
              <a:spcBef>
                <a:spcPct val="0"/>
              </a:spcBef>
              <a:spcAft>
                <a:spcPct val="0"/>
              </a:spcAft>
              <a:defRPr sz="2800">
                <a:solidFill>
                  <a:srgbClr val="006AB6"/>
                </a:solidFill>
                <a:latin typeface="Arial" charset="0"/>
                <a:ea typeface="ＭＳ Ｐゴシック" charset="-128"/>
              </a:defRPr>
            </a:lvl5pPr>
            <a:lvl6pPr marL="457200" algn="l" rtl="0" fontAlgn="base">
              <a:spcBef>
                <a:spcPct val="0"/>
              </a:spcBef>
              <a:spcAft>
                <a:spcPct val="0"/>
              </a:spcAft>
              <a:defRPr sz="2800">
                <a:solidFill>
                  <a:srgbClr val="006AB6"/>
                </a:solidFill>
                <a:latin typeface="Arial" charset="0"/>
              </a:defRPr>
            </a:lvl6pPr>
            <a:lvl7pPr marL="914400" algn="l" rtl="0" fontAlgn="base">
              <a:spcBef>
                <a:spcPct val="0"/>
              </a:spcBef>
              <a:spcAft>
                <a:spcPct val="0"/>
              </a:spcAft>
              <a:defRPr sz="2800">
                <a:solidFill>
                  <a:srgbClr val="006AB6"/>
                </a:solidFill>
                <a:latin typeface="Arial" charset="0"/>
              </a:defRPr>
            </a:lvl7pPr>
            <a:lvl8pPr marL="1371600" algn="l" rtl="0" fontAlgn="base">
              <a:spcBef>
                <a:spcPct val="0"/>
              </a:spcBef>
              <a:spcAft>
                <a:spcPct val="0"/>
              </a:spcAft>
              <a:defRPr sz="2800">
                <a:solidFill>
                  <a:srgbClr val="006AB6"/>
                </a:solidFill>
                <a:latin typeface="Arial" charset="0"/>
              </a:defRPr>
            </a:lvl8pPr>
            <a:lvl9pPr marL="1828800" algn="l" rtl="0" fontAlgn="base">
              <a:spcBef>
                <a:spcPct val="0"/>
              </a:spcBef>
              <a:spcAft>
                <a:spcPct val="0"/>
              </a:spcAft>
              <a:defRPr sz="2800">
                <a:solidFill>
                  <a:srgbClr val="006AB6"/>
                </a:solidFill>
                <a:latin typeface="Arial" charset="0"/>
              </a:defRPr>
            </a:lvl9pPr>
          </a:lstStyle>
          <a:p>
            <a:pPr eaLnBrk="1" hangingPunct="1"/>
            <a:endParaRPr lang="en-US" dirty="0"/>
          </a:p>
        </p:txBody>
      </p:sp>
      <p:grpSp>
        <p:nvGrpSpPr>
          <p:cNvPr id="9" name="Group 8"/>
          <p:cNvGrpSpPr/>
          <p:nvPr/>
        </p:nvGrpSpPr>
        <p:grpSpPr>
          <a:xfrm>
            <a:off x="191992" y="898561"/>
            <a:ext cx="8632693" cy="2455609"/>
            <a:chOff x="191992" y="1365674"/>
            <a:chExt cx="8632693" cy="2455609"/>
          </a:xfrm>
        </p:grpSpPr>
        <p:grpSp>
          <p:nvGrpSpPr>
            <p:cNvPr id="2" name="Group 1"/>
            <p:cNvGrpSpPr/>
            <p:nvPr/>
          </p:nvGrpSpPr>
          <p:grpSpPr>
            <a:xfrm>
              <a:off x="447382" y="1562100"/>
              <a:ext cx="8377303" cy="2259183"/>
              <a:chOff x="643388" y="1981200"/>
              <a:chExt cx="7967212" cy="2259183"/>
            </a:xfrm>
          </p:grpSpPr>
          <p:sp>
            <p:nvSpPr>
              <p:cNvPr id="21" name="Rounded Rectangle 20"/>
              <p:cNvSpPr>
                <a:spLocks noChangeArrowheads="1"/>
              </p:cNvSpPr>
              <p:nvPr/>
            </p:nvSpPr>
            <p:spPr bwMode="auto">
              <a:xfrm>
                <a:off x="643389" y="2667000"/>
                <a:ext cx="7967211" cy="1573383"/>
              </a:xfrm>
              <a:prstGeom prst="roundRect">
                <a:avLst>
                  <a:gd name="adj" fmla="val 0"/>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508000" indent="-333375" algn="l">
                  <a:buFont typeface="Wingdings" pitchFamily="2" charset="2"/>
                  <a:buChar char="q"/>
                </a:pPr>
                <a:r>
                  <a:rPr lang="en-US" sz="1600" b="0" dirty="0">
                    <a:solidFill>
                      <a:schemeClr val="bg2">
                        <a:lumMod val="50000"/>
                      </a:schemeClr>
                    </a:solidFill>
                  </a:rPr>
                  <a:t>After the payment of 3rd annual premium or 25th monthly instalment the plan provides a Reduced Paid‑Up (RPU) benefit – </a:t>
                </a:r>
              </a:p>
              <a:p>
                <a:pPr marL="566738" indent="-392113" algn="l"/>
                <a:r>
                  <a:rPr lang="en-US" sz="1600" b="0" dirty="0">
                    <a:solidFill>
                      <a:schemeClr val="bg2">
                        <a:lumMod val="50000"/>
                      </a:schemeClr>
                    </a:solidFill>
                  </a:rPr>
                  <a:t>      where the policy continues for the remaining duration of the policy with a reduced face amount </a:t>
                </a:r>
              </a:p>
              <a:p>
                <a:pPr marL="1023938" lvl="1" indent="-392113" algn="l">
                  <a:buFont typeface="Wingdings" pitchFamily="2" charset="2"/>
                  <a:buChar char="§"/>
                </a:pPr>
                <a:r>
                  <a:rPr lang="en-US" sz="1600" b="0" dirty="0">
                    <a:solidFill>
                      <a:schemeClr val="bg2">
                        <a:lumMod val="50000"/>
                      </a:schemeClr>
                    </a:solidFill>
                    <a:cs typeface="Arial" charset="0"/>
                  </a:rPr>
                  <a:t>Face amount will be proportionately reduced to the paid premium</a:t>
                </a:r>
              </a:p>
              <a:p>
                <a:pPr marL="1023938" lvl="1" indent="-392113" algn="l">
                  <a:buFont typeface="Wingdings" pitchFamily="2" charset="2"/>
                  <a:buChar char="§"/>
                </a:pPr>
                <a:r>
                  <a:rPr lang="en-US" sz="1600" b="0" dirty="0">
                    <a:solidFill>
                      <a:schemeClr val="bg2">
                        <a:lumMod val="50000"/>
                      </a:schemeClr>
                    </a:solidFill>
                    <a:cs typeface="Arial" charset="0"/>
                  </a:rPr>
                  <a:t>Maturity benefit will be 75% of the actual premiums paid to date.</a:t>
                </a:r>
                <a:endParaRPr lang="en-US" sz="1600" b="0" dirty="0">
                  <a:solidFill>
                    <a:schemeClr val="bg2">
                      <a:lumMod val="50000"/>
                    </a:schemeClr>
                  </a:solidFill>
                </a:endParaRPr>
              </a:p>
            </p:txBody>
          </p:sp>
          <p:sp>
            <p:nvSpPr>
              <p:cNvPr id="22" name="Rectangle 7"/>
              <p:cNvSpPr>
                <a:spLocks noChangeArrowheads="1"/>
              </p:cNvSpPr>
              <p:nvPr/>
            </p:nvSpPr>
            <p:spPr bwMode="auto">
              <a:xfrm>
                <a:off x="643388" y="1981200"/>
                <a:ext cx="7967211" cy="685800"/>
              </a:xfrm>
              <a:prstGeom prst="rect">
                <a:avLst/>
              </a:prstGeom>
              <a:solidFill>
                <a:schemeClr val="accent3">
                  <a:lumMod val="60000"/>
                  <a:lumOff val="40000"/>
                </a:schemeClr>
              </a:solidFill>
              <a:ln>
                <a:noFill/>
              </a:ln>
            </p:spPr>
            <p:txBody>
              <a:bodyPr tIns="182880" bIns="182880" anchor="ctr"/>
              <a:lstStyle/>
              <a:p>
                <a:pPr lvl="1" algn="l"/>
                <a:r>
                  <a:rPr lang="en-US" sz="2400" b="1" dirty="0">
                    <a:solidFill>
                      <a:schemeClr val="bg1"/>
                    </a:solidFill>
                    <a:latin typeface="Calibri" pitchFamily="34" charset="0"/>
                  </a:rPr>
                  <a:t>Policy is converted into reduced paid up</a:t>
                </a:r>
              </a:p>
            </p:txBody>
          </p:sp>
        </p:grpSp>
        <p:sp>
          <p:nvSpPr>
            <p:cNvPr id="23" name="Oval 22"/>
            <p:cNvSpPr/>
            <p:nvPr/>
          </p:nvSpPr>
          <p:spPr bwMode="auto">
            <a:xfrm rot="630541">
              <a:off x="191992" y="1365674"/>
              <a:ext cx="510779" cy="446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a:t>
              </a:r>
            </a:p>
          </p:txBody>
        </p:sp>
      </p:grpSp>
      <p:sp>
        <p:nvSpPr>
          <p:cNvPr id="24" name="Rounded Rectangle 23"/>
          <p:cNvSpPr>
            <a:spLocks noChangeArrowheads="1"/>
          </p:cNvSpPr>
          <p:nvPr/>
        </p:nvSpPr>
        <p:spPr bwMode="auto">
          <a:xfrm>
            <a:off x="441326" y="3403331"/>
            <a:ext cx="8397873" cy="1082170"/>
          </a:xfrm>
          <a:prstGeom prst="roundRect">
            <a:avLst>
              <a:gd name="adj" fmla="val 0"/>
            </a:avLst>
          </a:prstGeom>
          <a:solidFill>
            <a:schemeClr val="accent6">
              <a:lumMod val="20000"/>
              <a:lumOff val="80000"/>
            </a:schemeClr>
          </a:solidFill>
          <a:ln>
            <a:noFill/>
          </a:ln>
        </p:spPr>
        <p:txBody>
          <a:bodyPr lIns="0" tIns="0" rIns="0" bIns="0" anchor="ctr"/>
          <a:lstStyle/>
          <a:p>
            <a:pPr marL="508000" indent="-333375" algn="l">
              <a:buFont typeface="Wingdings" pitchFamily="2" charset="2"/>
              <a:buChar char="q"/>
            </a:pPr>
            <a:r>
              <a:rPr lang="en-US" sz="1600" b="0" dirty="0">
                <a:solidFill>
                  <a:schemeClr val="bg2">
                    <a:lumMod val="50000"/>
                  </a:schemeClr>
                </a:solidFill>
              </a:rPr>
              <a:t>The RPU is provided at the client’s request – or automatically at the end of the grace period.</a:t>
            </a:r>
          </a:p>
          <a:p>
            <a:pPr marL="174625" algn="l"/>
            <a:endParaRPr lang="en-US" sz="1600" b="0" dirty="0">
              <a:solidFill>
                <a:schemeClr val="bg2">
                  <a:lumMod val="50000"/>
                </a:schemeClr>
              </a:solidFill>
            </a:endParaRPr>
          </a:p>
        </p:txBody>
      </p:sp>
      <p:sp>
        <p:nvSpPr>
          <p:cNvPr id="25" name="Rectangle 7"/>
          <p:cNvSpPr>
            <a:spLocks noChangeArrowheads="1"/>
          </p:cNvSpPr>
          <p:nvPr/>
        </p:nvSpPr>
        <p:spPr bwMode="auto">
          <a:xfrm>
            <a:off x="447381" y="5396473"/>
            <a:ext cx="8377303" cy="506412"/>
          </a:xfrm>
          <a:prstGeom prst="rect">
            <a:avLst/>
          </a:prstGeom>
          <a:solidFill>
            <a:schemeClr val="accent3">
              <a:lumMod val="60000"/>
              <a:lumOff val="40000"/>
            </a:schemeClr>
          </a:solidFill>
          <a:ln>
            <a:noFill/>
          </a:ln>
        </p:spPr>
        <p:txBody>
          <a:bodyPr tIns="182880" bIns="182880" anchor="ctr"/>
          <a:lstStyle/>
          <a:p>
            <a:pPr marL="109538" algn="l">
              <a:lnSpc>
                <a:spcPct val="85000"/>
              </a:lnSpc>
            </a:pPr>
            <a:r>
              <a:rPr lang="en-US" sz="1800" b="1" dirty="0">
                <a:solidFill>
                  <a:srgbClr val="FFFFFF"/>
                </a:solidFill>
                <a:latin typeface="Arial Narrow" pitchFamily="34" charset="0"/>
              </a:rPr>
              <a:t>This option is available after the </a:t>
            </a:r>
            <a:r>
              <a:rPr lang="en-US" sz="1800" dirty="0">
                <a:solidFill>
                  <a:srgbClr val="FFFFFF"/>
                </a:solidFill>
                <a:latin typeface="Arial Narrow" pitchFamily="34" charset="0"/>
              </a:rPr>
              <a:t>payment of 3</a:t>
            </a:r>
            <a:r>
              <a:rPr lang="en-US" sz="1800" baseline="30000" dirty="0">
                <a:solidFill>
                  <a:srgbClr val="FFFFFF"/>
                </a:solidFill>
                <a:latin typeface="Arial Narrow" pitchFamily="34" charset="0"/>
              </a:rPr>
              <a:t>rd</a:t>
            </a:r>
            <a:r>
              <a:rPr lang="en-US" sz="1800" dirty="0">
                <a:solidFill>
                  <a:srgbClr val="FFFFFF"/>
                </a:solidFill>
                <a:latin typeface="Arial Narrow" pitchFamily="34" charset="0"/>
              </a:rPr>
              <a:t> annual premium or 25</a:t>
            </a:r>
            <a:r>
              <a:rPr lang="en-US" sz="1800" baseline="30000" dirty="0">
                <a:solidFill>
                  <a:srgbClr val="FFFFFF"/>
                </a:solidFill>
                <a:latin typeface="Arial Narrow" pitchFamily="34" charset="0"/>
              </a:rPr>
              <a:t>th</a:t>
            </a:r>
            <a:r>
              <a:rPr lang="en-US" sz="1800" dirty="0">
                <a:solidFill>
                  <a:srgbClr val="FFFFFF"/>
                </a:solidFill>
                <a:latin typeface="Arial Narrow" pitchFamily="34" charset="0"/>
              </a:rPr>
              <a:t> monthly instalment</a:t>
            </a:r>
            <a:endParaRPr lang="en-US" sz="1800" b="1" dirty="0">
              <a:solidFill>
                <a:srgbClr val="FFFFFF"/>
              </a:solidFill>
              <a:latin typeface="Arial Narrow" pitchFamily="34" charset="0"/>
            </a:endParaRPr>
          </a:p>
        </p:txBody>
      </p:sp>
      <p:sp>
        <p:nvSpPr>
          <p:cNvPr id="3" name="Title 2"/>
          <p:cNvSpPr>
            <a:spLocks noGrp="1"/>
          </p:cNvSpPr>
          <p:nvPr>
            <p:ph type="title"/>
          </p:nvPr>
        </p:nvSpPr>
        <p:spPr>
          <a:xfrm>
            <a:off x="441326" y="211861"/>
            <a:ext cx="6944443" cy="657953"/>
          </a:xfrm>
        </p:spPr>
        <p:txBody>
          <a:bodyPr/>
          <a:lstStyle/>
          <a:p>
            <a:r>
              <a:rPr lang="en-US" sz="2800" dirty="0"/>
              <a:t>Reduced Paid Up</a:t>
            </a:r>
            <a:br>
              <a:rPr lang="en-US" sz="2800" dirty="0"/>
            </a:br>
            <a:endParaRPr lang="en-US" sz="2800" dirty="0"/>
          </a:p>
        </p:txBody>
      </p:sp>
    </p:spTree>
    <p:custDataLst>
      <p:tags r:id="rId1"/>
    </p:custDataLst>
    <p:extLst>
      <p:ext uri="{BB962C8B-B14F-4D97-AF65-F5344CB8AC3E}">
        <p14:creationId xmlns:p14="http://schemas.microsoft.com/office/powerpoint/2010/main" val="37615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63739" y="917878"/>
            <a:ext cx="5883276" cy="552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Rectangle 34"/>
          <p:cNvGrpSpPr>
            <a:grpSpLocks/>
          </p:cNvGrpSpPr>
          <p:nvPr/>
        </p:nvGrpSpPr>
        <p:grpSpPr bwMode="auto">
          <a:xfrm>
            <a:off x="2633515" y="932138"/>
            <a:ext cx="5673270" cy="5510212"/>
            <a:chOff x="1720" y="849"/>
            <a:chExt cx="4040" cy="3471"/>
          </a:xfrm>
        </p:grpSpPr>
        <p:pic>
          <p:nvPicPr>
            <p:cNvPr id="13" name="Rectangle 3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0" y="849"/>
              <a:ext cx="4040" cy="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rot="-5400000">
              <a:off x="2005" y="565"/>
              <a:ext cx="3469" cy="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lIns="0" tIns="0" rIns="0" bIns="0" anchor="ct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endParaRPr lang="en-US" dirty="0"/>
            </a:p>
          </p:txBody>
        </p:sp>
      </p:grpSp>
      <p:sp>
        <p:nvSpPr>
          <p:cNvPr id="10" name="Rectangle 9"/>
          <p:cNvSpPr txBox="1">
            <a:spLocks noChangeArrowheads="1"/>
          </p:cNvSpPr>
          <p:nvPr/>
        </p:nvSpPr>
        <p:spPr bwMode="auto">
          <a:xfrm>
            <a:off x="471488" y="457200"/>
            <a:ext cx="81391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algn="l" rtl="0" eaLnBrk="0" fontAlgn="base" hangingPunct="0">
              <a:spcBef>
                <a:spcPct val="0"/>
              </a:spcBef>
              <a:spcAft>
                <a:spcPct val="0"/>
              </a:spcAft>
              <a:defRPr sz="2800">
                <a:solidFill>
                  <a:srgbClr val="006AB6"/>
                </a:solidFill>
                <a:latin typeface="+mj-lt"/>
                <a:ea typeface="ＭＳ Ｐゴシック" charset="-128"/>
                <a:cs typeface="+mj-cs"/>
              </a:defRPr>
            </a:lvl1pPr>
            <a:lvl2pPr algn="l" rtl="0" eaLnBrk="0" fontAlgn="base" hangingPunct="0">
              <a:spcBef>
                <a:spcPct val="0"/>
              </a:spcBef>
              <a:spcAft>
                <a:spcPct val="0"/>
              </a:spcAft>
              <a:defRPr sz="2800">
                <a:solidFill>
                  <a:srgbClr val="006AB6"/>
                </a:solidFill>
                <a:latin typeface="Arial" charset="0"/>
                <a:ea typeface="ＭＳ Ｐゴシック" charset="-128"/>
              </a:defRPr>
            </a:lvl2pPr>
            <a:lvl3pPr algn="l" rtl="0" eaLnBrk="0" fontAlgn="base" hangingPunct="0">
              <a:spcBef>
                <a:spcPct val="0"/>
              </a:spcBef>
              <a:spcAft>
                <a:spcPct val="0"/>
              </a:spcAft>
              <a:defRPr sz="2800">
                <a:solidFill>
                  <a:srgbClr val="006AB6"/>
                </a:solidFill>
                <a:latin typeface="Arial" charset="0"/>
                <a:ea typeface="ＭＳ Ｐゴシック" charset="-128"/>
              </a:defRPr>
            </a:lvl3pPr>
            <a:lvl4pPr algn="l" rtl="0" eaLnBrk="0" fontAlgn="base" hangingPunct="0">
              <a:spcBef>
                <a:spcPct val="0"/>
              </a:spcBef>
              <a:spcAft>
                <a:spcPct val="0"/>
              </a:spcAft>
              <a:defRPr sz="2800">
                <a:solidFill>
                  <a:srgbClr val="006AB6"/>
                </a:solidFill>
                <a:latin typeface="Arial" charset="0"/>
                <a:ea typeface="ＭＳ Ｐゴシック" charset="-128"/>
              </a:defRPr>
            </a:lvl4pPr>
            <a:lvl5pPr algn="l" rtl="0" eaLnBrk="0" fontAlgn="base" hangingPunct="0">
              <a:spcBef>
                <a:spcPct val="0"/>
              </a:spcBef>
              <a:spcAft>
                <a:spcPct val="0"/>
              </a:spcAft>
              <a:defRPr sz="2800">
                <a:solidFill>
                  <a:srgbClr val="006AB6"/>
                </a:solidFill>
                <a:latin typeface="Arial" charset="0"/>
                <a:ea typeface="ＭＳ Ｐゴシック" charset="-128"/>
              </a:defRPr>
            </a:lvl5pPr>
            <a:lvl6pPr marL="457200" algn="l" rtl="0" fontAlgn="base">
              <a:spcBef>
                <a:spcPct val="0"/>
              </a:spcBef>
              <a:spcAft>
                <a:spcPct val="0"/>
              </a:spcAft>
              <a:defRPr sz="2800">
                <a:solidFill>
                  <a:srgbClr val="006AB6"/>
                </a:solidFill>
                <a:latin typeface="Arial" charset="0"/>
              </a:defRPr>
            </a:lvl6pPr>
            <a:lvl7pPr marL="914400" algn="l" rtl="0" fontAlgn="base">
              <a:spcBef>
                <a:spcPct val="0"/>
              </a:spcBef>
              <a:spcAft>
                <a:spcPct val="0"/>
              </a:spcAft>
              <a:defRPr sz="2800">
                <a:solidFill>
                  <a:srgbClr val="006AB6"/>
                </a:solidFill>
                <a:latin typeface="Arial" charset="0"/>
              </a:defRPr>
            </a:lvl7pPr>
            <a:lvl8pPr marL="1371600" algn="l" rtl="0" fontAlgn="base">
              <a:spcBef>
                <a:spcPct val="0"/>
              </a:spcBef>
              <a:spcAft>
                <a:spcPct val="0"/>
              </a:spcAft>
              <a:defRPr sz="2800">
                <a:solidFill>
                  <a:srgbClr val="006AB6"/>
                </a:solidFill>
                <a:latin typeface="Arial" charset="0"/>
              </a:defRPr>
            </a:lvl8pPr>
            <a:lvl9pPr marL="1828800" algn="l" rtl="0" fontAlgn="base">
              <a:spcBef>
                <a:spcPct val="0"/>
              </a:spcBef>
              <a:spcAft>
                <a:spcPct val="0"/>
              </a:spcAft>
              <a:defRPr sz="2800">
                <a:solidFill>
                  <a:srgbClr val="006AB6"/>
                </a:solidFill>
                <a:latin typeface="Arial" charset="0"/>
              </a:defRPr>
            </a:lvl9pPr>
          </a:lstStyle>
          <a:p>
            <a:pPr eaLnBrk="1" hangingPunct="1"/>
            <a:endParaRPr lang="en-US" dirty="0"/>
          </a:p>
        </p:txBody>
      </p:sp>
      <p:sp>
        <p:nvSpPr>
          <p:cNvPr id="17" name="Rounded Rectangle 20"/>
          <p:cNvSpPr>
            <a:spLocks noChangeArrowheads="1"/>
          </p:cNvSpPr>
          <p:nvPr/>
        </p:nvSpPr>
        <p:spPr bwMode="auto">
          <a:xfrm>
            <a:off x="546405" y="2506383"/>
            <a:ext cx="4122176" cy="583167"/>
          </a:xfrm>
          <a:prstGeom prst="roundRect">
            <a:avLst>
              <a:gd name="adj" fmla="val 0"/>
            </a:avLst>
          </a:prstGeom>
          <a:gradFill rotWithShape="1">
            <a:gsLst>
              <a:gs pos="0">
                <a:srgbClr val="FFFFFF">
                  <a:alpha val="87000"/>
                </a:srgbClr>
              </a:gs>
              <a:gs pos="100000">
                <a:schemeClr val="bg2">
                  <a:alpha val="37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114300" algn="ctr"/>
            <a:r>
              <a:rPr lang="en-US" sz="1600" b="1" dirty="0">
                <a:solidFill>
                  <a:schemeClr val="bg2">
                    <a:lumMod val="50000"/>
                  </a:schemeClr>
                </a:solidFill>
              </a:rPr>
              <a:t>100% of the Sum insured is paid to the Beneficiary/ ies</a:t>
            </a:r>
          </a:p>
        </p:txBody>
      </p:sp>
      <p:sp>
        <p:nvSpPr>
          <p:cNvPr id="18" name="Rectangle 7"/>
          <p:cNvSpPr>
            <a:spLocks noChangeArrowheads="1"/>
          </p:cNvSpPr>
          <p:nvPr/>
        </p:nvSpPr>
        <p:spPr bwMode="auto">
          <a:xfrm>
            <a:off x="546404" y="1565550"/>
            <a:ext cx="4122176" cy="685800"/>
          </a:xfrm>
          <a:prstGeom prst="rect">
            <a:avLst/>
          </a:prstGeom>
          <a:solidFill>
            <a:schemeClr val="accent3">
              <a:lumMod val="60000"/>
              <a:lumOff val="40000"/>
            </a:schemeClr>
          </a:solidFill>
          <a:ln>
            <a:noFill/>
          </a:ln>
        </p:spPr>
        <p:txBody>
          <a:bodyPr tIns="182880" bIns="182880" anchor="ctr"/>
          <a:lstStyle/>
          <a:p>
            <a:pPr marL="0" lvl="1" algn="ctr"/>
            <a:r>
              <a:rPr lang="en-US" sz="2000" b="1" dirty="0">
                <a:solidFill>
                  <a:schemeClr val="bg1"/>
                </a:solidFill>
                <a:latin typeface="Arial Narrow" pitchFamily="34" charset="0"/>
                <a:cs typeface="Arial" charset="0"/>
              </a:rPr>
              <a:t>Loss of Life </a:t>
            </a:r>
          </a:p>
          <a:p>
            <a:pPr marL="0" lvl="1" algn="ctr"/>
            <a:r>
              <a:rPr lang="en-US" sz="2000" b="1" dirty="0">
                <a:solidFill>
                  <a:schemeClr val="bg1"/>
                </a:solidFill>
                <a:latin typeface="Arial Narrow" pitchFamily="34" charset="0"/>
                <a:cs typeface="Arial" charset="0"/>
              </a:rPr>
              <a:t>due to Critical Illness</a:t>
            </a:r>
          </a:p>
        </p:txBody>
      </p:sp>
      <p:sp>
        <p:nvSpPr>
          <p:cNvPr id="19" name="Rounded Rectangle 20"/>
          <p:cNvSpPr>
            <a:spLocks noChangeArrowheads="1"/>
          </p:cNvSpPr>
          <p:nvPr/>
        </p:nvSpPr>
        <p:spPr bwMode="auto">
          <a:xfrm>
            <a:off x="546404" y="5223150"/>
            <a:ext cx="4111625" cy="583167"/>
          </a:xfrm>
          <a:prstGeom prst="roundRect">
            <a:avLst>
              <a:gd name="adj" fmla="val 0"/>
            </a:avLst>
          </a:prstGeom>
          <a:gradFill rotWithShape="1">
            <a:gsLst>
              <a:gs pos="0">
                <a:srgbClr val="FFFFFF">
                  <a:alpha val="87000"/>
                </a:srgbClr>
              </a:gs>
              <a:gs pos="100000">
                <a:schemeClr val="bg2">
                  <a:alpha val="37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114300" algn="ctr"/>
            <a:r>
              <a:rPr lang="en-US" sz="1600" b="1" dirty="0">
                <a:solidFill>
                  <a:schemeClr val="bg2">
                    <a:lumMod val="50000"/>
                  </a:schemeClr>
                </a:solidFill>
              </a:rPr>
              <a:t>Return of paid Premiums back to the Beneficiary/ ies</a:t>
            </a:r>
          </a:p>
        </p:txBody>
      </p:sp>
      <p:sp>
        <p:nvSpPr>
          <p:cNvPr id="20" name="Rectangle 7"/>
          <p:cNvSpPr>
            <a:spLocks noChangeArrowheads="1"/>
          </p:cNvSpPr>
          <p:nvPr/>
        </p:nvSpPr>
        <p:spPr bwMode="auto">
          <a:xfrm>
            <a:off x="591990" y="4282318"/>
            <a:ext cx="4111625" cy="685800"/>
          </a:xfrm>
          <a:prstGeom prst="rect">
            <a:avLst/>
          </a:prstGeom>
          <a:solidFill>
            <a:schemeClr val="accent3">
              <a:lumMod val="60000"/>
              <a:lumOff val="40000"/>
            </a:schemeClr>
          </a:solidFill>
          <a:ln>
            <a:noFill/>
          </a:ln>
        </p:spPr>
        <p:txBody>
          <a:bodyPr tIns="182880" bIns="182880" anchor="ctr"/>
          <a:lstStyle/>
          <a:p>
            <a:pPr marL="0" lvl="1" algn="ctr"/>
            <a:r>
              <a:rPr lang="en-US" sz="2000" b="1" dirty="0">
                <a:solidFill>
                  <a:schemeClr val="bg1"/>
                </a:solidFill>
                <a:latin typeface="Arial Narrow" pitchFamily="34" charset="0"/>
                <a:cs typeface="Arial" charset="0"/>
              </a:rPr>
              <a:t>Loss of Life </a:t>
            </a:r>
          </a:p>
          <a:p>
            <a:pPr marL="0" lvl="1" algn="ctr"/>
            <a:r>
              <a:rPr lang="en-US" sz="2000" b="1" dirty="0">
                <a:solidFill>
                  <a:schemeClr val="bg1"/>
                </a:solidFill>
                <a:latin typeface="Arial Narrow" pitchFamily="34" charset="0"/>
                <a:cs typeface="Arial" charset="0"/>
              </a:rPr>
              <a:t>due to any other cause</a:t>
            </a:r>
          </a:p>
        </p:txBody>
      </p:sp>
      <p:sp>
        <p:nvSpPr>
          <p:cNvPr id="21" name="Content Placeholder 2"/>
          <p:cNvSpPr txBox="1">
            <a:spLocks/>
          </p:cNvSpPr>
          <p:nvPr/>
        </p:nvSpPr>
        <p:spPr bwMode="auto">
          <a:xfrm>
            <a:off x="546405" y="3420783"/>
            <a:ext cx="4111625" cy="5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68275" indent="-168275"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082675" indent="-173038"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charset="0"/>
                <a:ea typeface="ＭＳ Ｐゴシック" pitchFamily="34" charset="-128"/>
              </a:defRPr>
            </a:lvl9pPr>
          </a:lstStyle>
          <a:p>
            <a:pPr marL="4763" indent="-4763" algn="ctr">
              <a:defRPr/>
            </a:pPr>
            <a:r>
              <a:rPr lang="en-US" sz="4000" b="1" dirty="0">
                <a:solidFill>
                  <a:srgbClr val="0070C0"/>
                </a:solidFill>
              </a:rPr>
              <a:t>or</a:t>
            </a:r>
            <a:endParaRPr lang="en-US" sz="4000" i="1" dirty="0">
              <a:solidFill>
                <a:srgbClr val="0070C0"/>
              </a:solidFill>
              <a:latin typeface="Calibri" pitchFamily="34" charset="0"/>
            </a:endParaRPr>
          </a:p>
          <a:p>
            <a:pPr marL="4763" indent="-4763" algn="ctr">
              <a:defRPr/>
            </a:pPr>
            <a:endParaRPr lang="en-US" sz="1800" b="1" dirty="0"/>
          </a:p>
          <a:p>
            <a:pPr algn="ctr">
              <a:lnSpc>
                <a:spcPct val="110000"/>
              </a:lnSpc>
              <a:spcBef>
                <a:spcPct val="50000"/>
              </a:spcBef>
              <a:buClr>
                <a:srgbClr val="003399"/>
              </a:buClr>
              <a:buFontTx/>
              <a:buChar char="•"/>
              <a:defRPr/>
            </a:pPr>
            <a:endParaRPr lang="en-US" sz="1800" dirty="0">
              <a:solidFill>
                <a:srgbClr val="333333"/>
              </a:solidFill>
            </a:endParaRPr>
          </a:p>
        </p:txBody>
      </p:sp>
      <p:sp>
        <p:nvSpPr>
          <p:cNvPr id="22" name="Oval 21"/>
          <p:cNvSpPr/>
          <p:nvPr/>
        </p:nvSpPr>
        <p:spPr bwMode="auto">
          <a:xfrm rot="630541">
            <a:off x="349101" y="1370486"/>
            <a:ext cx="485775" cy="446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a:t>
            </a:r>
          </a:p>
        </p:txBody>
      </p:sp>
      <p:sp>
        <p:nvSpPr>
          <p:cNvPr id="23" name="Oval 22"/>
          <p:cNvSpPr/>
          <p:nvPr/>
        </p:nvSpPr>
        <p:spPr bwMode="auto">
          <a:xfrm rot="630541">
            <a:off x="349101" y="4087254"/>
            <a:ext cx="485775" cy="446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a:t>
            </a:r>
          </a:p>
        </p:txBody>
      </p:sp>
      <p:sp>
        <p:nvSpPr>
          <p:cNvPr id="2" name="Title 1"/>
          <p:cNvSpPr>
            <a:spLocks noGrp="1"/>
          </p:cNvSpPr>
          <p:nvPr>
            <p:ph type="title"/>
          </p:nvPr>
        </p:nvSpPr>
        <p:spPr>
          <a:xfrm>
            <a:off x="272425" y="279503"/>
            <a:ext cx="6944443" cy="595210"/>
          </a:xfrm>
        </p:spPr>
        <p:txBody>
          <a:bodyPr/>
          <a:lstStyle/>
          <a:p>
            <a:r>
              <a:rPr lang="en-US" sz="2800" dirty="0"/>
              <a:t>Life Insurance Benefit</a:t>
            </a:r>
            <a:br>
              <a:rPr lang="en-US" sz="2800" dirty="0"/>
            </a:br>
            <a:endParaRPr lang="en-US" sz="2800" dirty="0"/>
          </a:p>
        </p:txBody>
      </p:sp>
    </p:spTree>
    <p:custDataLst>
      <p:tags r:id="rId1"/>
    </p:custDataLst>
    <p:extLst>
      <p:ext uri="{BB962C8B-B14F-4D97-AF65-F5344CB8AC3E}">
        <p14:creationId xmlns:p14="http://schemas.microsoft.com/office/powerpoint/2010/main" val="35816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A5D2E96-09D4-684C-BDED-6024B7F4284C}" type="slidenum">
              <a:rPr kumimoji="0" lang="en-US" sz="600" b="0" i="0" u="none" strike="noStrike" kern="1200" cap="none" spc="0" normalizeH="0" baseline="0" noProof="0" smtClean="0">
                <a:ln>
                  <a:noFill/>
                </a:ln>
                <a:solidFill>
                  <a:srgbClr val="75787B"/>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75787B"/>
              </a:solidFill>
              <a:effectLst/>
              <a:uLnTx/>
              <a:uFillTx/>
              <a:latin typeface="Arial"/>
              <a:ea typeface="+mn-ea"/>
              <a:cs typeface="+mn-cs"/>
            </a:endParaRPr>
          </a:p>
        </p:txBody>
      </p:sp>
      <p:sp>
        <p:nvSpPr>
          <p:cNvPr id="9" name="Title 8"/>
          <p:cNvSpPr>
            <a:spLocks noGrp="1"/>
          </p:cNvSpPr>
          <p:nvPr>
            <p:ph type="title"/>
          </p:nvPr>
        </p:nvSpPr>
        <p:spPr/>
        <p:txBody>
          <a:bodyPr/>
          <a:lstStyle/>
          <a:p>
            <a:r>
              <a:rPr lang="en-US" sz="2800" dirty="0"/>
              <a:t>List of Covered Critical Illness</a:t>
            </a:r>
          </a:p>
        </p:txBody>
      </p:sp>
      <p:sp>
        <p:nvSpPr>
          <p:cNvPr id="13" name="Content Placeholder 2"/>
          <p:cNvSpPr txBox="1">
            <a:spLocks/>
          </p:cNvSpPr>
          <p:nvPr/>
        </p:nvSpPr>
        <p:spPr>
          <a:xfrm>
            <a:off x="269162" y="781161"/>
            <a:ext cx="3910987" cy="424048"/>
          </a:xfrm>
          <a:prstGeom prst="rect">
            <a:avLst/>
          </a:prstGeom>
        </p:spPr>
        <p:txBody>
          <a:bodyPr vert="horz" lIns="68580" tIns="34290" rIns="68580" bIns="34290" rtlCol="0">
            <a:noAutofit/>
          </a:bodyPr>
          <a:lstStyle>
            <a:lvl1pPr marL="0" indent="0" algn="l" defTabSz="685800" rtl="0" eaLnBrk="1" latinLnBrk="0" hangingPunct="1">
              <a:lnSpc>
                <a:spcPct val="140000"/>
              </a:lnSpc>
              <a:spcBef>
                <a:spcPts val="750"/>
              </a:spcBef>
              <a:buFont typeface="Arial"/>
              <a:buNone/>
              <a:defRPr sz="22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marR="0" lvl="0" indent="0" algn="l" defTabSz="685800" rtl="0" eaLnBrk="1" fontAlgn="ctr" latinLnBrk="0" hangingPunct="1">
              <a:lnSpc>
                <a:spcPct val="120000"/>
              </a:lnSpc>
              <a:spcBef>
                <a:spcPts val="750"/>
              </a:spcBef>
              <a:spcAft>
                <a:spcPts val="0"/>
              </a:spcAft>
              <a:buClrTx/>
              <a:buSzTx/>
              <a:buFont typeface="Arial"/>
              <a:buNone/>
              <a:tabLst/>
              <a:defRPr/>
            </a:pPr>
            <a:r>
              <a:rPr kumimoji="0" lang="en-US" sz="1600" b="1" i="0" u="sng" strike="noStrike" kern="1200" cap="none" spc="0" normalizeH="0" baseline="0" noProof="0" dirty="0">
                <a:ln>
                  <a:noFill/>
                </a:ln>
                <a:solidFill>
                  <a:srgbClr val="0061A0"/>
                </a:solidFill>
                <a:effectLst/>
                <a:uLnTx/>
                <a:uFillTx/>
                <a:latin typeface="Arial"/>
                <a:ea typeface="+mn-ea"/>
                <a:cs typeface="+mn-cs"/>
              </a:rPr>
              <a:t>32 Critical Illnesses</a:t>
            </a:r>
            <a:endParaRPr kumimoji="0" lang="en-US" sz="1600" b="1" i="0" u="none" strike="noStrike" kern="1200" cap="none" spc="0" normalizeH="0" baseline="0" noProof="0" dirty="0">
              <a:ln>
                <a:noFill/>
              </a:ln>
              <a:solidFill>
                <a:srgbClr val="0061A0"/>
              </a:solidFill>
              <a:effectLst/>
              <a:uLnTx/>
              <a:uFillTx/>
              <a:latin typeface="Arial"/>
              <a:ea typeface="+mn-ea"/>
              <a:cs typeface="+mn-cs"/>
            </a:endParaRPr>
          </a:p>
        </p:txBody>
      </p:sp>
      <p:sp>
        <p:nvSpPr>
          <p:cNvPr id="14" name="TextBox 13"/>
          <p:cNvSpPr txBox="1"/>
          <p:nvPr/>
        </p:nvSpPr>
        <p:spPr>
          <a:xfrm>
            <a:off x="381000" y="1485618"/>
            <a:ext cx="3962400" cy="4640862"/>
          </a:xfrm>
          <a:prstGeom prst="rect">
            <a:avLst/>
          </a:prstGeom>
          <a:noFill/>
        </p:spPr>
        <p:txBody>
          <a:bodyPr wrap="square" lIns="91440" tIns="0" rIns="91440" bIns="0" rtlCol="0">
            <a:noAutofit/>
          </a:bodyPr>
          <a:lstStyle/>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Cancer</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Brain Tumor</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First Heart Attack</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Stroke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Coronary Artery Bypass Surgery </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Heart Valve Surgery</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Primary Pulmonary Hypertension</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Kidney Failure (End-Stage Renal Disease)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End-stage Lung Disease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End-stage Liver Failure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Coma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Blindness (Total Loss of Sight)</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Deafness (Total Loss of Hearing)</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Total Loss of Speech</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Total Paralysis (Loss of use of Limbs)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Major Burns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Major Organ/Bone Marrow Transplantation</a:t>
            </a:r>
          </a:p>
        </p:txBody>
      </p:sp>
      <p:sp>
        <p:nvSpPr>
          <p:cNvPr id="15" name="TextBox 14"/>
          <p:cNvSpPr txBox="1"/>
          <p:nvPr/>
        </p:nvSpPr>
        <p:spPr>
          <a:xfrm>
            <a:off x="4800600" y="1485336"/>
            <a:ext cx="3820160" cy="4132862"/>
          </a:xfrm>
          <a:prstGeom prst="rect">
            <a:avLst/>
          </a:prstGeom>
          <a:noFill/>
        </p:spPr>
        <p:txBody>
          <a:bodyPr wrap="square" lIns="91440" tIns="0" rIns="91440" bIns="0" rtlCol="0">
            <a:noAutofit/>
          </a:bodyPr>
          <a:lstStyle/>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Multiple Sclerosis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Parkinson’s Disease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Alzheimer’s Disease/Severe Dementia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Encephalitis (Acute Viral Encephalitis)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Bacterial Meningitis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Head Trauma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Poliomyelitis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Motor Neuron Disease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Fulminant Hepatitis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err="1">
                <a:ln>
                  <a:noFill/>
                </a:ln>
                <a:solidFill>
                  <a:srgbClr val="000000"/>
                </a:solidFill>
                <a:effectLst/>
                <a:uLnTx/>
                <a:uFillTx/>
                <a:latin typeface="Arial"/>
                <a:ea typeface="+mn-ea"/>
                <a:cs typeface="+mn-cs"/>
              </a:rPr>
              <a:t>Apallic</a:t>
            </a:r>
            <a:r>
              <a:rPr kumimoji="0" lang="en-US" sz="1400" b="0" i="0" u="none" strike="noStrike" kern="1200" cap="none" spc="0" normalizeH="0" baseline="0" noProof="0" dirty="0">
                <a:ln>
                  <a:noFill/>
                </a:ln>
                <a:solidFill>
                  <a:srgbClr val="000000"/>
                </a:solidFill>
                <a:effectLst/>
                <a:uLnTx/>
                <a:uFillTx/>
                <a:latin typeface="Arial"/>
                <a:ea typeface="+mn-ea"/>
                <a:cs typeface="+mn-cs"/>
              </a:rPr>
              <a:t> Syndrome</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Progressive Scleroderma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Systemic Lupus Erythematosus With Lupus Nephritis</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Aplastic Anemia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Surgery to Aorta</a:t>
            </a:r>
          </a:p>
          <a:p>
            <a:pPr marL="320040" marR="0" lvl="0" indent="-320040" algn="l" defTabSz="685800" rtl="0" eaLnBrk="1" fontAlgn="ctr" latinLnBrk="0" hangingPunct="1">
              <a:lnSpc>
                <a:spcPct val="100000"/>
              </a:lnSpc>
              <a:spcBef>
                <a:spcPts val="300"/>
              </a:spcBef>
              <a:spcAft>
                <a:spcPts val="0"/>
              </a:spcAft>
              <a:buClrTx/>
              <a:buSzTx/>
              <a:buFont typeface="+mj-lt"/>
              <a:buAutoNum type="arabicPeriod" startAt="18"/>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Muscular Dystrophy</a:t>
            </a:r>
          </a:p>
        </p:txBody>
      </p:sp>
    </p:spTree>
    <p:extLst>
      <p:ext uri="{BB962C8B-B14F-4D97-AF65-F5344CB8AC3E}">
        <p14:creationId xmlns:p14="http://schemas.microsoft.com/office/powerpoint/2010/main" val="84821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7116E-BBA3-4D5F-BE12-189144098A9C}"/>
              </a:ext>
            </a:extLst>
          </p:cNvPr>
          <p:cNvSpPr>
            <a:spLocks noGrp="1"/>
          </p:cNvSpPr>
          <p:nvPr>
            <p:ph type="title"/>
          </p:nvPr>
        </p:nvSpPr>
        <p:spPr/>
        <p:txBody>
          <a:bodyPr/>
          <a:lstStyle/>
          <a:p>
            <a:r>
              <a:rPr lang="en-US" dirty="0"/>
              <a:t>Health Questions</a:t>
            </a:r>
          </a:p>
        </p:txBody>
      </p:sp>
      <p:pic>
        <p:nvPicPr>
          <p:cNvPr id="5" name="Picture 4">
            <a:extLst>
              <a:ext uri="{FF2B5EF4-FFF2-40B4-BE49-F238E27FC236}">
                <a16:creationId xmlns:a16="http://schemas.microsoft.com/office/drawing/2014/main" id="{F8B64BD9-8CAC-420A-ACBF-E5BD29CD0092}"/>
              </a:ext>
            </a:extLst>
          </p:cNvPr>
          <p:cNvPicPr>
            <a:picLocks noChangeAspect="1"/>
          </p:cNvPicPr>
          <p:nvPr/>
        </p:nvPicPr>
        <p:blipFill rotWithShape="1">
          <a:blip r:embed="rId2"/>
          <a:srcRect l="5362" t="37176" r="8551" b="10238"/>
          <a:stretch/>
        </p:blipFill>
        <p:spPr>
          <a:xfrm>
            <a:off x="269158" y="725555"/>
            <a:ext cx="7871792" cy="2703445"/>
          </a:xfrm>
          <a:prstGeom prst="rect">
            <a:avLst/>
          </a:prstGeom>
        </p:spPr>
      </p:pic>
      <p:pic>
        <p:nvPicPr>
          <p:cNvPr id="7" name="Picture 6">
            <a:extLst>
              <a:ext uri="{FF2B5EF4-FFF2-40B4-BE49-F238E27FC236}">
                <a16:creationId xmlns:a16="http://schemas.microsoft.com/office/drawing/2014/main" id="{55308E98-C2FE-46C3-881F-95AFA0F12FEE}"/>
              </a:ext>
            </a:extLst>
          </p:cNvPr>
          <p:cNvPicPr>
            <a:picLocks noChangeAspect="1"/>
          </p:cNvPicPr>
          <p:nvPr/>
        </p:nvPicPr>
        <p:blipFill rotWithShape="1">
          <a:blip r:embed="rId3"/>
          <a:srcRect l="9565" t="17843" r="5942" b="12816"/>
          <a:stretch/>
        </p:blipFill>
        <p:spPr>
          <a:xfrm>
            <a:off x="241345" y="3008242"/>
            <a:ext cx="7899605" cy="3644929"/>
          </a:xfrm>
          <a:prstGeom prst="rect">
            <a:avLst/>
          </a:prstGeom>
        </p:spPr>
      </p:pic>
    </p:spTree>
    <p:extLst>
      <p:ext uri="{BB962C8B-B14F-4D97-AF65-F5344CB8AC3E}">
        <p14:creationId xmlns:p14="http://schemas.microsoft.com/office/powerpoint/2010/main" val="239186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9F93-EF0B-4A6F-A108-107117E22834}"/>
              </a:ext>
            </a:extLst>
          </p:cNvPr>
          <p:cNvSpPr>
            <a:spLocks noGrp="1"/>
          </p:cNvSpPr>
          <p:nvPr>
            <p:ph type="title"/>
          </p:nvPr>
        </p:nvSpPr>
        <p:spPr/>
        <p:txBody>
          <a:bodyPr/>
          <a:lstStyle/>
          <a:p>
            <a:r>
              <a:rPr lang="en-US" dirty="0"/>
              <a:t>Health Declaration</a:t>
            </a:r>
          </a:p>
        </p:txBody>
      </p:sp>
      <p:sp>
        <p:nvSpPr>
          <p:cNvPr id="4" name="Text Placeholder 3">
            <a:extLst>
              <a:ext uri="{FF2B5EF4-FFF2-40B4-BE49-F238E27FC236}">
                <a16:creationId xmlns:a16="http://schemas.microsoft.com/office/drawing/2014/main" id="{4EE7A218-0F42-4893-BF26-37D26A15B9B9}"/>
              </a:ext>
            </a:extLst>
          </p:cNvPr>
          <p:cNvSpPr>
            <a:spLocks noGrp="1"/>
          </p:cNvSpPr>
          <p:nvPr>
            <p:ph type="body" sz="quarter" idx="13"/>
          </p:nvPr>
        </p:nvSpPr>
        <p:spPr/>
        <p:txBody>
          <a:bodyPr/>
          <a:lstStyle/>
          <a:p>
            <a:endParaRPr lang="en-US"/>
          </a:p>
        </p:txBody>
      </p:sp>
      <p:pic>
        <p:nvPicPr>
          <p:cNvPr id="5" name="Picture 4">
            <a:extLst>
              <a:ext uri="{FF2B5EF4-FFF2-40B4-BE49-F238E27FC236}">
                <a16:creationId xmlns:a16="http://schemas.microsoft.com/office/drawing/2014/main" id="{0840774C-F2E3-4FA6-9B73-5903F17BF67D}"/>
              </a:ext>
            </a:extLst>
          </p:cNvPr>
          <p:cNvPicPr>
            <a:picLocks noChangeAspect="1"/>
          </p:cNvPicPr>
          <p:nvPr/>
        </p:nvPicPr>
        <p:blipFill rotWithShape="1">
          <a:blip r:embed="rId2"/>
          <a:srcRect l="6666" t="34082" r="7971" b="17198"/>
          <a:stretch/>
        </p:blipFill>
        <p:spPr>
          <a:xfrm>
            <a:off x="207692" y="1820934"/>
            <a:ext cx="8724274" cy="2799471"/>
          </a:xfrm>
          <a:prstGeom prst="rect">
            <a:avLst/>
          </a:prstGeom>
        </p:spPr>
      </p:pic>
    </p:spTree>
    <p:extLst>
      <p:ext uri="{BB962C8B-B14F-4D97-AF65-F5344CB8AC3E}">
        <p14:creationId xmlns:p14="http://schemas.microsoft.com/office/powerpoint/2010/main" val="275719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Schedule of Benefits</a:t>
            </a:r>
          </a:p>
        </p:txBody>
      </p:sp>
      <p:sp>
        <p:nvSpPr>
          <p:cNvPr id="4" name="Text Placeholder 3"/>
          <p:cNvSpPr>
            <a:spLocks noGrp="1"/>
          </p:cNvSpPr>
          <p:nvPr>
            <p:ph type="body" sz="quarter" idx="13"/>
          </p:nvPr>
        </p:nvSpPr>
        <p:spPr>
          <a:xfrm>
            <a:off x="250994" y="663393"/>
            <a:ext cx="6948752" cy="311037"/>
          </a:xfrm>
        </p:spPr>
        <p:txBody>
          <a:bodyPr/>
          <a:lstStyle/>
          <a:p>
            <a:r>
              <a:rPr lang="en-US" dirty="0"/>
              <a:t>Annual Premiums in USD</a:t>
            </a:r>
          </a:p>
        </p:txBody>
      </p:sp>
      <p:graphicFrame>
        <p:nvGraphicFramePr>
          <p:cNvPr id="5" name="Table 4"/>
          <p:cNvGraphicFramePr>
            <a:graphicFrameLocks noGrp="1"/>
          </p:cNvGraphicFramePr>
          <p:nvPr>
            <p:extLst>
              <p:ext uri="{D42A27DB-BD31-4B8C-83A1-F6EECF244321}">
                <p14:modId xmlns:p14="http://schemas.microsoft.com/office/powerpoint/2010/main" val="3622729124"/>
              </p:ext>
            </p:extLst>
          </p:nvPr>
        </p:nvGraphicFramePr>
        <p:xfrm>
          <a:off x="290947" y="1019175"/>
          <a:ext cx="8548255" cy="5268840"/>
        </p:xfrm>
        <a:graphic>
          <a:graphicData uri="http://schemas.openxmlformats.org/drawingml/2006/table">
            <a:tbl>
              <a:tblPr/>
              <a:tblGrid>
                <a:gridCol w="1419136">
                  <a:extLst>
                    <a:ext uri="{9D8B030D-6E8A-4147-A177-3AD203B41FA5}">
                      <a16:colId xmlns:a16="http://schemas.microsoft.com/office/drawing/2014/main" val="20000"/>
                    </a:ext>
                  </a:extLst>
                </a:gridCol>
                <a:gridCol w="1127663">
                  <a:extLst>
                    <a:ext uri="{9D8B030D-6E8A-4147-A177-3AD203B41FA5}">
                      <a16:colId xmlns:a16="http://schemas.microsoft.com/office/drawing/2014/main" val="20001"/>
                    </a:ext>
                  </a:extLst>
                </a:gridCol>
                <a:gridCol w="1165888">
                  <a:extLst>
                    <a:ext uri="{9D8B030D-6E8A-4147-A177-3AD203B41FA5}">
                      <a16:colId xmlns:a16="http://schemas.microsoft.com/office/drawing/2014/main" val="20002"/>
                    </a:ext>
                  </a:extLst>
                </a:gridCol>
                <a:gridCol w="1165888">
                  <a:extLst>
                    <a:ext uri="{9D8B030D-6E8A-4147-A177-3AD203B41FA5}">
                      <a16:colId xmlns:a16="http://schemas.microsoft.com/office/drawing/2014/main" val="20003"/>
                    </a:ext>
                  </a:extLst>
                </a:gridCol>
                <a:gridCol w="917420">
                  <a:extLst>
                    <a:ext uri="{9D8B030D-6E8A-4147-A177-3AD203B41FA5}">
                      <a16:colId xmlns:a16="http://schemas.microsoft.com/office/drawing/2014/main" val="20004"/>
                    </a:ext>
                  </a:extLst>
                </a:gridCol>
                <a:gridCol w="917420">
                  <a:extLst>
                    <a:ext uri="{9D8B030D-6E8A-4147-A177-3AD203B41FA5}">
                      <a16:colId xmlns:a16="http://schemas.microsoft.com/office/drawing/2014/main" val="20005"/>
                    </a:ext>
                  </a:extLst>
                </a:gridCol>
                <a:gridCol w="917420">
                  <a:extLst>
                    <a:ext uri="{9D8B030D-6E8A-4147-A177-3AD203B41FA5}">
                      <a16:colId xmlns:a16="http://schemas.microsoft.com/office/drawing/2014/main" val="20006"/>
                    </a:ext>
                  </a:extLst>
                </a:gridCol>
                <a:gridCol w="917420">
                  <a:extLst>
                    <a:ext uri="{9D8B030D-6E8A-4147-A177-3AD203B41FA5}">
                      <a16:colId xmlns:a16="http://schemas.microsoft.com/office/drawing/2014/main" val="20007"/>
                    </a:ext>
                  </a:extLst>
                </a:gridCol>
              </a:tblGrid>
              <a:tr h="143781">
                <a:tc gridSpan="8">
                  <a:txBody>
                    <a:bodyPr/>
                    <a:lstStyle/>
                    <a:p>
                      <a:pPr algn="ctr" fontAlgn="ctr"/>
                      <a:r>
                        <a:rPr lang="en-US" sz="1100" b="1" i="0" u="none" strike="noStrike" dirty="0">
                          <a:solidFill>
                            <a:srgbClr val="000000"/>
                          </a:solidFill>
                          <a:effectLst/>
                          <a:latin typeface="Calibri"/>
                        </a:rPr>
                        <a:t>Premium for 10 year Term</a:t>
                      </a:r>
                    </a:p>
                  </a:txBody>
                  <a:tcPr marL="7988" marR="7988" marT="7988"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7EC84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3781">
                <a:tc rowSpan="2">
                  <a:txBody>
                    <a:bodyPr/>
                    <a:lstStyle/>
                    <a:p>
                      <a:pPr algn="l" fontAlgn="ctr"/>
                      <a:r>
                        <a:rPr lang="en-US" sz="1100" b="1" i="0" u="none" strike="noStrike" dirty="0">
                          <a:solidFill>
                            <a:srgbClr val="000000"/>
                          </a:solidFill>
                          <a:effectLst/>
                          <a:latin typeface="Calibri"/>
                        </a:rPr>
                        <a:t> Issue Age</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gridSpan="7">
                  <a:txBody>
                    <a:bodyPr/>
                    <a:lstStyle/>
                    <a:p>
                      <a:pPr algn="ctr" fontAlgn="ctr"/>
                      <a:r>
                        <a:rPr lang="en-US" sz="1100" b="1" i="0" u="none" strike="noStrike">
                          <a:solidFill>
                            <a:srgbClr val="000000"/>
                          </a:solidFill>
                          <a:effectLst/>
                          <a:latin typeface="Calibri"/>
                        </a:rPr>
                        <a:t>Sum Assured  (USD)</a:t>
                      </a:r>
                    </a:p>
                  </a:txBody>
                  <a:tcPr marL="7988" marR="7988" marT="7988"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3781">
                <a:tc vMerge="1">
                  <a:txBody>
                    <a:bodyPr/>
                    <a:lstStyle/>
                    <a:p>
                      <a:endParaRPr lang="en-US"/>
                    </a:p>
                  </a:txBody>
                  <a:tcPr/>
                </a:tc>
                <a:tc>
                  <a:txBody>
                    <a:bodyPr/>
                    <a:lstStyle/>
                    <a:p>
                      <a:pPr algn="r" fontAlgn="ctr"/>
                      <a:r>
                        <a:rPr lang="en-US" sz="1100" b="1" i="0" u="none" strike="noStrike">
                          <a:solidFill>
                            <a:srgbClr val="000000"/>
                          </a:solidFill>
                          <a:effectLst/>
                          <a:latin typeface="Calibri"/>
                        </a:rPr>
                        <a:t>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75,000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200,000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143781">
                <a:tc>
                  <a:txBody>
                    <a:bodyPr/>
                    <a:lstStyle/>
                    <a:p>
                      <a:pPr algn="l" fontAlgn="ctr"/>
                      <a:r>
                        <a:rPr lang="en-US" sz="1100" b="1" i="0" u="none" strike="noStrike">
                          <a:solidFill>
                            <a:srgbClr val="000000"/>
                          </a:solidFill>
                          <a:effectLst/>
                          <a:latin typeface="Calibri"/>
                        </a:rPr>
                        <a:t>18 to 30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7,500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3"/>
                  </a:ext>
                </a:extLst>
              </a:tr>
              <a:tr h="143781">
                <a:tc>
                  <a:txBody>
                    <a:bodyPr/>
                    <a:lstStyle/>
                    <a:p>
                      <a:pPr algn="l" fontAlgn="ctr"/>
                      <a:r>
                        <a:rPr lang="en-US" sz="1100" b="1" i="0" u="none" strike="noStrike">
                          <a:solidFill>
                            <a:srgbClr val="000000"/>
                          </a:solidFill>
                          <a:effectLst/>
                          <a:latin typeface="Calibri"/>
                        </a:rPr>
                        <a:t>31 to 35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1,625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3,250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4,875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6,500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8,125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13,000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143781">
                <a:tc>
                  <a:txBody>
                    <a:bodyPr/>
                    <a:lstStyle/>
                    <a:p>
                      <a:pPr algn="l" fontAlgn="ctr"/>
                      <a:r>
                        <a:rPr lang="en-US" sz="1100" b="1" i="0" u="none" strike="noStrike">
                          <a:solidFill>
                            <a:srgbClr val="000000"/>
                          </a:solidFill>
                          <a:effectLst/>
                          <a:latin typeface="Calibri"/>
                        </a:rPr>
                        <a:t>36 to 40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4,000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8,000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5"/>
                  </a:ext>
                </a:extLst>
              </a:tr>
              <a:tr h="143781">
                <a:tc>
                  <a:txBody>
                    <a:bodyPr/>
                    <a:lstStyle/>
                    <a:p>
                      <a:pPr algn="l" fontAlgn="ctr"/>
                      <a:r>
                        <a:rPr lang="en-US" sz="1100" b="1" i="0" u="none" strike="noStrike">
                          <a:solidFill>
                            <a:srgbClr val="000000"/>
                          </a:solidFill>
                          <a:effectLst/>
                          <a:latin typeface="Calibri"/>
                        </a:rPr>
                        <a:t>41 to 45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7,500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12,500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6"/>
                  </a:ext>
                </a:extLst>
              </a:tr>
              <a:tr h="143781">
                <a:tc>
                  <a:txBody>
                    <a:bodyPr/>
                    <a:lstStyle/>
                    <a:p>
                      <a:pPr algn="l" fontAlgn="ctr"/>
                      <a:r>
                        <a:rPr lang="en-US" sz="1100" b="1" i="0" u="none" strike="noStrike">
                          <a:solidFill>
                            <a:srgbClr val="000000"/>
                          </a:solidFill>
                          <a:effectLst/>
                          <a:latin typeface="Calibri"/>
                        </a:rPr>
                        <a:t>46 to 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13,000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16,250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19,500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43781">
                <a:tc>
                  <a:txBody>
                    <a:bodyPr/>
                    <a:lstStyle/>
                    <a:p>
                      <a:pPr algn="l" fontAlgn="ctr"/>
                      <a:r>
                        <a:rPr lang="en-US" sz="1100" b="1" i="0" u="none" strike="noStrike">
                          <a:solidFill>
                            <a:srgbClr val="000000"/>
                          </a:solidFill>
                          <a:effectLst/>
                          <a:latin typeface="Calibri"/>
                        </a:rPr>
                        <a:t>51 to 55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08"/>
                  </a:ext>
                </a:extLst>
              </a:tr>
              <a:tr h="135793">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09"/>
                  </a:ext>
                </a:extLst>
              </a:tr>
              <a:tr h="135793">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extLst>
                  <a:ext uri="{0D108BD9-81ED-4DB2-BD59-A6C34878D82A}">
                    <a16:rowId xmlns:a16="http://schemas.microsoft.com/office/drawing/2014/main" val="10010"/>
                  </a:ext>
                </a:extLst>
              </a:tr>
              <a:tr h="143781">
                <a:tc gridSpan="8">
                  <a:txBody>
                    <a:bodyPr/>
                    <a:lstStyle/>
                    <a:p>
                      <a:pPr algn="ctr" fontAlgn="ctr"/>
                      <a:r>
                        <a:rPr lang="en-US" sz="1100" b="1" i="0" u="none" strike="noStrike">
                          <a:solidFill>
                            <a:srgbClr val="000000"/>
                          </a:solidFill>
                          <a:effectLst/>
                          <a:latin typeface="Calibri"/>
                        </a:rPr>
                        <a:t>Premium for 15 year Term</a:t>
                      </a:r>
                    </a:p>
                  </a:txBody>
                  <a:tcPr marL="7988" marR="7988" marT="7988"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7EC84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143781">
                <a:tc rowSpan="2">
                  <a:txBody>
                    <a:bodyPr/>
                    <a:lstStyle/>
                    <a:p>
                      <a:pPr algn="l" fontAlgn="ctr"/>
                      <a:r>
                        <a:rPr lang="en-US" sz="1100" b="1" i="0" u="none" strike="noStrike">
                          <a:solidFill>
                            <a:srgbClr val="000000"/>
                          </a:solidFill>
                          <a:effectLst/>
                          <a:latin typeface="Calibri"/>
                        </a:rPr>
                        <a:t>Issue Age</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gridSpan="7">
                  <a:txBody>
                    <a:bodyPr/>
                    <a:lstStyle/>
                    <a:p>
                      <a:pPr algn="ctr" fontAlgn="ctr"/>
                      <a:r>
                        <a:rPr lang="en-US" sz="1100" b="1" i="0" u="none" strike="noStrike">
                          <a:solidFill>
                            <a:srgbClr val="000000"/>
                          </a:solidFill>
                          <a:effectLst/>
                          <a:latin typeface="Calibri"/>
                        </a:rPr>
                        <a:t>Sum Assured  (USD)</a:t>
                      </a:r>
                    </a:p>
                  </a:txBody>
                  <a:tcPr marL="7988" marR="7988" marT="7988"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43781">
                <a:tc vMerge="1">
                  <a:txBody>
                    <a:bodyPr/>
                    <a:lstStyle/>
                    <a:p>
                      <a:endParaRPr lang="en-US"/>
                    </a:p>
                  </a:txBody>
                  <a:tcPr/>
                </a:tc>
                <a:tc>
                  <a:txBody>
                    <a:bodyPr/>
                    <a:lstStyle/>
                    <a:p>
                      <a:pPr algn="r" fontAlgn="ctr"/>
                      <a:r>
                        <a:rPr lang="en-US" sz="1100" b="1" i="0" u="none" strike="noStrike">
                          <a:solidFill>
                            <a:srgbClr val="000000"/>
                          </a:solidFill>
                          <a:effectLst/>
                          <a:latin typeface="Calibri"/>
                        </a:rPr>
                        <a:t>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75,000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200,000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13"/>
                  </a:ext>
                </a:extLst>
              </a:tr>
              <a:tr h="143781">
                <a:tc>
                  <a:txBody>
                    <a:bodyPr/>
                    <a:lstStyle/>
                    <a:p>
                      <a:pPr algn="l" fontAlgn="ctr"/>
                      <a:r>
                        <a:rPr lang="en-US" sz="1100" b="1" i="0" u="none" strike="noStrike">
                          <a:solidFill>
                            <a:srgbClr val="000000"/>
                          </a:solidFill>
                          <a:effectLst/>
                          <a:latin typeface="Calibri"/>
                        </a:rPr>
                        <a:t>18 to 30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2,625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4,375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5,250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7,000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4"/>
                  </a:ext>
                </a:extLst>
              </a:tr>
              <a:tr h="143781">
                <a:tc>
                  <a:txBody>
                    <a:bodyPr/>
                    <a:lstStyle/>
                    <a:p>
                      <a:pPr algn="l" fontAlgn="ctr"/>
                      <a:r>
                        <a:rPr lang="en-US" sz="1100" b="1" i="0" u="none" strike="noStrike">
                          <a:solidFill>
                            <a:srgbClr val="000000"/>
                          </a:solidFill>
                          <a:effectLst/>
                          <a:latin typeface="Calibri"/>
                        </a:rPr>
                        <a:t>31 to 35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l" fontAlgn="ctr"/>
                      <a:r>
                        <a:rPr lang="en-US" sz="1100" b="1" i="0" u="none" strike="noStrike">
                          <a:solidFill>
                            <a:srgbClr val="000000"/>
                          </a:solidFill>
                          <a:effectLst/>
                          <a:latin typeface="Calibri"/>
                        </a:rPr>
                        <a:t>-</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3,375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4,500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5,625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5"/>
                  </a:ext>
                </a:extLst>
              </a:tr>
              <a:tr h="143781">
                <a:tc>
                  <a:txBody>
                    <a:bodyPr/>
                    <a:lstStyle/>
                    <a:p>
                      <a:pPr algn="l" fontAlgn="ctr"/>
                      <a:r>
                        <a:rPr lang="en-US" sz="1100" b="1" i="0" u="none" strike="noStrike">
                          <a:solidFill>
                            <a:srgbClr val="000000"/>
                          </a:solidFill>
                          <a:effectLst/>
                          <a:latin typeface="Calibri"/>
                        </a:rPr>
                        <a:t>36 to 40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4,500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7,500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6"/>
                  </a:ext>
                </a:extLst>
              </a:tr>
              <a:tr h="143781">
                <a:tc>
                  <a:txBody>
                    <a:bodyPr/>
                    <a:lstStyle/>
                    <a:p>
                      <a:pPr algn="l" fontAlgn="ctr"/>
                      <a:r>
                        <a:rPr lang="en-US" sz="1100" b="1" i="0" u="none" strike="noStrike">
                          <a:solidFill>
                            <a:srgbClr val="000000"/>
                          </a:solidFill>
                          <a:effectLst/>
                          <a:latin typeface="Calibri"/>
                        </a:rPr>
                        <a:t>41 to 45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4,000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8,000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7"/>
                  </a:ext>
                </a:extLst>
              </a:tr>
              <a:tr h="143781">
                <a:tc>
                  <a:txBody>
                    <a:bodyPr/>
                    <a:lstStyle/>
                    <a:p>
                      <a:pPr algn="l" fontAlgn="ctr"/>
                      <a:r>
                        <a:rPr lang="en-US" sz="1100" b="1" i="0" u="none" strike="noStrike">
                          <a:solidFill>
                            <a:srgbClr val="000000"/>
                          </a:solidFill>
                          <a:effectLst/>
                          <a:latin typeface="Calibri"/>
                        </a:rPr>
                        <a:t>46 to 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18,000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8"/>
                  </a:ext>
                </a:extLst>
              </a:tr>
              <a:tr h="143781">
                <a:tc>
                  <a:txBody>
                    <a:bodyPr/>
                    <a:lstStyle/>
                    <a:p>
                      <a:pPr algn="l" fontAlgn="ctr"/>
                      <a:r>
                        <a:rPr lang="en-US" sz="1100" b="1" i="0" u="none" strike="noStrike">
                          <a:solidFill>
                            <a:srgbClr val="000000"/>
                          </a:solidFill>
                          <a:effectLst/>
                          <a:latin typeface="Calibri"/>
                        </a:rPr>
                        <a:t>51 to 55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3,500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7,000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10,500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14,000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17,500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21,000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19"/>
                  </a:ext>
                </a:extLst>
              </a:tr>
              <a:tr h="135793">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0020"/>
                  </a:ext>
                </a:extLst>
              </a:tr>
              <a:tr h="135793">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7988" marR="7988" marT="7988" marB="0" anchor="b">
                    <a:lnL>
                      <a:noFill/>
                    </a:lnL>
                    <a:lnR>
                      <a:noFill/>
                    </a:lnR>
                    <a:lnT>
                      <a:noFill/>
                    </a:lnT>
                    <a:lnB>
                      <a:noFill/>
                    </a:lnB>
                  </a:tcPr>
                </a:tc>
                <a:extLst>
                  <a:ext uri="{0D108BD9-81ED-4DB2-BD59-A6C34878D82A}">
                    <a16:rowId xmlns:a16="http://schemas.microsoft.com/office/drawing/2014/main" val="10021"/>
                  </a:ext>
                </a:extLst>
              </a:tr>
              <a:tr h="143781">
                <a:tc gridSpan="8">
                  <a:txBody>
                    <a:bodyPr/>
                    <a:lstStyle/>
                    <a:p>
                      <a:pPr algn="ctr" fontAlgn="ctr"/>
                      <a:r>
                        <a:rPr lang="en-US" sz="1100" b="1" i="0" u="none" strike="noStrike">
                          <a:solidFill>
                            <a:srgbClr val="000000"/>
                          </a:solidFill>
                          <a:effectLst/>
                          <a:latin typeface="Calibri"/>
                        </a:rPr>
                        <a:t>Premium for 20 year Term</a:t>
                      </a:r>
                    </a:p>
                  </a:txBody>
                  <a:tcPr marL="7988" marR="7988" marT="7988"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7EC84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143781">
                <a:tc rowSpan="2">
                  <a:txBody>
                    <a:bodyPr/>
                    <a:lstStyle/>
                    <a:p>
                      <a:pPr algn="l" fontAlgn="ctr"/>
                      <a:r>
                        <a:rPr lang="en-US" sz="1100" b="1" i="0" u="none" strike="noStrike">
                          <a:solidFill>
                            <a:srgbClr val="000000"/>
                          </a:solidFill>
                          <a:effectLst/>
                          <a:latin typeface="Calibri"/>
                        </a:rPr>
                        <a:t>Issue Age</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gridSpan="7">
                  <a:txBody>
                    <a:bodyPr/>
                    <a:lstStyle/>
                    <a:p>
                      <a:pPr algn="ctr" fontAlgn="ctr"/>
                      <a:r>
                        <a:rPr lang="en-US" sz="1100" b="1" i="0" u="none" strike="noStrike">
                          <a:solidFill>
                            <a:srgbClr val="000000"/>
                          </a:solidFill>
                          <a:effectLst/>
                          <a:latin typeface="Calibri"/>
                        </a:rPr>
                        <a:t>Sum Assured  (USD)</a:t>
                      </a:r>
                    </a:p>
                  </a:txBody>
                  <a:tcPr marL="7988" marR="7988" marT="7988"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r h="143781">
                <a:tc vMerge="1">
                  <a:txBody>
                    <a:bodyPr/>
                    <a:lstStyle/>
                    <a:p>
                      <a:endParaRPr lang="en-US"/>
                    </a:p>
                  </a:txBody>
                  <a:tcPr/>
                </a:tc>
                <a:tc>
                  <a:txBody>
                    <a:bodyPr/>
                    <a:lstStyle/>
                    <a:p>
                      <a:pPr algn="r" fontAlgn="ctr"/>
                      <a:r>
                        <a:rPr lang="en-US" sz="1100" b="1" i="0" u="none" strike="noStrike">
                          <a:solidFill>
                            <a:srgbClr val="000000"/>
                          </a:solidFill>
                          <a:effectLst/>
                          <a:latin typeface="Calibri"/>
                        </a:rPr>
                        <a:t>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75,000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125,000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150,000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tc>
                  <a:txBody>
                    <a:bodyPr/>
                    <a:lstStyle/>
                    <a:p>
                      <a:pPr algn="r" fontAlgn="ctr"/>
                      <a:r>
                        <a:rPr lang="en-US" sz="1100" b="1" i="0" u="none" strike="noStrike">
                          <a:solidFill>
                            <a:srgbClr val="000000"/>
                          </a:solidFill>
                          <a:effectLst/>
                          <a:latin typeface="Calibri"/>
                        </a:rPr>
                        <a:t>200,000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24"/>
                  </a:ext>
                </a:extLst>
              </a:tr>
              <a:tr h="143781">
                <a:tc>
                  <a:txBody>
                    <a:bodyPr/>
                    <a:lstStyle/>
                    <a:p>
                      <a:pPr algn="l" fontAlgn="ctr"/>
                      <a:r>
                        <a:rPr lang="en-US" sz="1100" b="1" i="0" u="none" strike="noStrike">
                          <a:solidFill>
                            <a:srgbClr val="000000"/>
                          </a:solidFill>
                          <a:effectLst/>
                          <a:latin typeface="Calibri"/>
                        </a:rPr>
                        <a:t>18 to 30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1,875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3,125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3,750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25"/>
                  </a:ext>
                </a:extLst>
              </a:tr>
              <a:tr h="143781">
                <a:tc>
                  <a:txBody>
                    <a:bodyPr/>
                    <a:lstStyle/>
                    <a:p>
                      <a:pPr algn="l" fontAlgn="ctr"/>
                      <a:r>
                        <a:rPr lang="en-US" sz="1100" b="1" i="0" u="none" strike="noStrike">
                          <a:solidFill>
                            <a:srgbClr val="000000"/>
                          </a:solidFill>
                          <a:effectLst/>
                          <a:latin typeface="Calibri"/>
                        </a:rPr>
                        <a:t>31 to 35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l" fontAlgn="ctr"/>
                      <a:r>
                        <a:rPr lang="en-US" sz="1100" b="1" i="0" u="none" strike="noStrike">
                          <a:solidFill>
                            <a:srgbClr val="000000"/>
                          </a:solidFill>
                          <a:effectLst/>
                          <a:latin typeface="Calibri"/>
                        </a:rPr>
                        <a:t>-</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2,000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3,000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4,000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5,000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8,000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26"/>
                  </a:ext>
                </a:extLst>
              </a:tr>
              <a:tr h="143781">
                <a:tc>
                  <a:txBody>
                    <a:bodyPr/>
                    <a:lstStyle/>
                    <a:p>
                      <a:pPr algn="l" fontAlgn="ctr"/>
                      <a:r>
                        <a:rPr lang="en-US" sz="1100" b="1" i="0" u="none" strike="noStrike">
                          <a:solidFill>
                            <a:srgbClr val="000000"/>
                          </a:solidFill>
                          <a:effectLst/>
                          <a:latin typeface="Calibri"/>
                        </a:rPr>
                        <a:t>36 to 40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1,375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4,125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5,500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6,875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8,250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11,000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27"/>
                  </a:ext>
                </a:extLst>
              </a:tr>
              <a:tr h="143781">
                <a:tc>
                  <a:txBody>
                    <a:bodyPr/>
                    <a:lstStyle/>
                    <a:p>
                      <a:pPr algn="l" fontAlgn="ctr"/>
                      <a:r>
                        <a:rPr lang="en-US" sz="1100" b="1" i="0" u="none" strike="noStrike">
                          <a:solidFill>
                            <a:srgbClr val="000000"/>
                          </a:solidFill>
                          <a:effectLst/>
                          <a:latin typeface="Calibri"/>
                        </a:rPr>
                        <a:t>41 to 45</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1,750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3,500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5,250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7,000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DEF"/>
                    </a:solidFill>
                  </a:tcPr>
                </a:tc>
                <a:tc>
                  <a:txBody>
                    <a:bodyPr/>
                    <a:lstStyle/>
                    <a:p>
                      <a:pPr algn="r" fontAlgn="ctr"/>
                      <a:r>
                        <a:rPr lang="en-US" sz="1100" b="1" i="0" u="none" strike="noStrike">
                          <a:solidFill>
                            <a:srgbClr val="000000"/>
                          </a:solidFill>
                          <a:effectLst/>
                          <a:latin typeface="Calibri"/>
                        </a:rPr>
                        <a:t>8,750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10,500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28"/>
                  </a:ext>
                </a:extLst>
              </a:tr>
              <a:tr h="143781">
                <a:tc>
                  <a:txBody>
                    <a:bodyPr/>
                    <a:lstStyle/>
                    <a:p>
                      <a:pPr algn="l" fontAlgn="ctr"/>
                      <a:r>
                        <a:rPr lang="en-US" sz="1100" b="1" i="0" u="none" strike="noStrike">
                          <a:solidFill>
                            <a:srgbClr val="000000"/>
                          </a:solidFill>
                          <a:effectLst/>
                          <a:latin typeface="Calibri"/>
                        </a:rPr>
                        <a:t>46 to 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2,250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4,500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6,750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9,000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11,250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r" fontAlgn="ctr"/>
                      <a:r>
                        <a:rPr lang="en-US" sz="1100" b="1" i="0" u="none" strike="noStrike">
                          <a:solidFill>
                            <a:srgbClr val="000000"/>
                          </a:solidFill>
                          <a:effectLst/>
                          <a:latin typeface="Calibri"/>
                        </a:rPr>
                        <a:t>13,500</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l" fontAlgn="ctr"/>
                      <a:r>
                        <a:rPr lang="en-US" sz="1100" b="1" i="0" u="none" strike="noStrike" dirty="0">
                          <a:solidFill>
                            <a:srgbClr val="000000"/>
                          </a:solidFill>
                          <a:effectLst/>
                          <a:latin typeface="Calibri"/>
                        </a:rPr>
                        <a:t> </a:t>
                      </a:r>
                    </a:p>
                  </a:txBody>
                  <a:tcPr marL="7988" marR="7988" marT="79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44403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CritiCare</a:t>
            </a:r>
            <a:br>
              <a:rPr lang="en-US" dirty="0"/>
            </a:br>
            <a:br>
              <a:rPr lang="en-US" dirty="0"/>
            </a:br>
            <a:br>
              <a:rPr lang="en-US" dirty="0"/>
            </a:br>
            <a:r>
              <a:rPr lang="en-US" dirty="0"/>
              <a:t>Positioning</a:t>
            </a:r>
          </a:p>
        </p:txBody>
      </p:sp>
    </p:spTree>
    <p:extLst>
      <p:ext uri="{BB962C8B-B14F-4D97-AF65-F5344CB8AC3E}">
        <p14:creationId xmlns:p14="http://schemas.microsoft.com/office/powerpoint/2010/main" val="291631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58" y="260249"/>
            <a:ext cx="6944443" cy="657953"/>
          </a:xfrm>
        </p:spPr>
        <p:txBody>
          <a:bodyPr/>
          <a:lstStyle/>
          <a:p>
            <a:r>
              <a:rPr lang="en-US" sz="2800" dirty="0"/>
              <a:t>Journey of a Critical Illness Survivor</a:t>
            </a:r>
          </a:p>
        </p:txBody>
      </p:sp>
      <p:sp>
        <p:nvSpPr>
          <p:cNvPr id="4" name="Text Placeholder 3"/>
          <p:cNvSpPr>
            <a:spLocks noGrp="1"/>
          </p:cNvSpPr>
          <p:nvPr>
            <p:ph type="body" sz="quarter" idx="13"/>
          </p:nvPr>
        </p:nvSpPr>
        <p:spPr>
          <a:xfrm>
            <a:off x="215537" y="1244980"/>
            <a:ext cx="6948752" cy="311037"/>
          </a:xfrm>
        </p:spPr>
        <p:txBody>
          <a:bodyPr/>
          <a:lstStyle/>
          <a:p>
            <a:r>
              <a:rPr lang="en-US" dirty="0"/>
              <a:t>Ahmad, 38, moves to Dubai with his wife and 5 year old son</a:t>
            </a:r>
          </a:p>
          <a:p>
            <a:endParaRPr lang="en-US" dirty="0"/>
          </a:p>
        </p:txBody>
      </p:sp>
      <p:sp>
        <p:nvSpPr>
          <p:cNvPr id="52" name="TextBox 51"/>
          <p:cNvSpPr txBox="1"/>
          <p:nvPr/>
        </p:nvSpPr>
        <p:spPr>
          <a:xfrm>
            <a:off x="327762" y="2091347"/>
            <a:ext cx="1745439" cy="830997"/>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200" b="0" dirty="0">
                <a:solidFill>
                  <a:prstClr val="black"/>
                </a:solidFill>
                <a:latin typeface="Arial"/>
              </a:rPr>
              <a:t>Ahmad opens a bank account and builds a relationship with his RM</a:t>
            </a:r>
          </a:p>
        </p:txBody>
      </p:sp>
      <p:sp>
        <p:nvSpPr>
          <p:cNvPr id="54" name="TextBox 53"/>
          <p:cNvSpPr txBox="1"/>
          <p:nvPr/>
        </p:nvSpPr>
        <p:spPr>
          <a:xfrm>
            <a:off x="2125133" y="2065948"/>
            <a:ext cx="1744134" cy="1107996"/>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Ahmad’s RM asks about any safeguards for his family in case something unexpected happens to him and he is unable to provide for his family</a:t>
            </a:r>
          </a:p>
        </p:txBody>
      </p:sp>
      <p:sp>
        <p:nvSpPr>
          <p:cNvPr id="55" name="Up Arrow 54"/>
          <p:cNvSpPr/>
          <p:nvPr/>
        </p:nvSpPr>
        <p:spPr bwMode="auto">
          <a:xfrm rot="5400000" flipH="1">
            <a:off x="3678051" y="1381810"/>
            <a:ext cx="355962" cy="413202"/>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57" name="TextBox 56"/>
          <p:cNvSpPr txBox="1"/>
          <p:nvPr/>
        </p:nvSpPr>
        <p:spPr>
          <a:xfrm>
            <a:off x="3943160" y="2035927"/>
            <a:ext cx="1699294" cy="1107996"/>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After reviewing his options, Ahmad buys CritiCare which pays out a lump sum in case he is diagnosed with a critical illness</a:t>
            </a:r>
          </a:p>
        </p:txBody>
      </p:sp>
      <p:sp>
        <p:nvSpPr>
          <p:cNvPr id="63" name="TextBox 62"/>
          <p:cNvSpPr txBox="1"/>
          <p:nvPr/>
        </p:nvSpPr>
        <p:spPr>
          <a:xfrm>
            <a:off x="5991712" y="2064439"/>
            <a:ext cx="1891524" cy="938719"/>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Ahmad gets a promotion and purchases a house on mortgage. He also takes out a loan to start a new business on the side</a:t>
            </a:r>
          </a:p>
        </p:txBody>
      </p:sp>
      <p:sp>
        <p:nvSpPr>
          <p:cNvPr id="64" name="Bent-Up Arrow 63"/>
          <p:cNvSpPr/>
          <p:nvPr/>
        </p:nvSpPr>
        <p:spPr bwMode="auto">
          <a:xfrm rot="10800000" flipH="1">
            <a:off x="7664758" y="1528397"/>
            <a:ext cx="929639" cy="1840223"/>
          </a:xfrm>
          <a:prstGeom prst="bentUpArrow">
            <a:avLst>
              <a:gd name="adj1" fmla="val 20821"/>
              <a:gd name="adj2" fmla="val 25000"/>
              <a:gd name="adj3" fmla="val 25000"/>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66" name="TextBox 65"/>
          <p:cNvSpPr txBox="1"/>
          <p:nvPr/>
        </p:nvSpPr>
        <p:spPr>
          <a:xfrm>
            <a:off x="7467403" y="4595826"/>
            <a:ext cx="1612357" cy="1107996"/>
          </a:xfrm>
          <a:prstGeom prst="rect">
            <a:avLst/>
          </a:prstGeom>
          <a:noFill/>
        </p:spPr>
        <p:txBody>
          <a:bodyPr wrap="square" rtlCol="0">
            <a:spAutoFit/>
          </a:bodyPr>
          <a:lstStyle/>
          <a:p>
            <a:pPr algn="l" eaLnBrk="1" fontAlgn="auto" hangingPunct="1">
              <a:lnSpc>
                <a:spcPct val="100000"/>
              </a:lnSpc>
              <a:spcBef>
                <a:spcPts val="0"/>
              </a:spcBef>
              <a:spcAft>
                <a:spcPts val="0"/>
              </a:spcAft>
            </a:pPr>
            <a:r>
              <a:rPr lang="en-US" sz="1100" b="0" dirty="0">
                <a:solidFill>
                  <a:prstClr val="black"/>
                </a:solidFill>
                <a:latin typeface="Arial"/>
              </a:rPr>
              <a:t>Ahmad enrolls his son in an international school which costs AED 60k/year (excluding other fees and activities)</a:t>
            </a:r>
          </a:p>
        </p:txBody>
      </p:sp>
      <p:sp>
        <p:nvSpPr>
          <p:cNvPr id="69" name="TextBox 68"/>
          <p:cNvSpPr txBox="1"/>
          <p:nvPr/>
        </p:nvSpPr>
        <p:spPr>
          <a:xfrm>
            <a:off x="5670891" y="4594318"/>
            <a:ext cx="1727237" cy="1446550"/>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During his annual check-up, Ahmad is diagnosed with a rare cancer. The treatment schedule forces Ahmad to stop working. His doctor also recommends seeing a specialist in the US.</a:t>
            </a:r>
          </a:p>
        </p:txBody>
      </p:sp>
      <p:sp>
        <p:nvSpPr>
          <p:cNvPr id="70" name="Up Arrow 69"/>
          <p:cNvSpPr/>
          <p:nvPr/>
        </p:nvSpPr>
        <p:spPr bwMode="auto">
          <a:xfrm rot="16200000" flipH="1">
            <a:off x="5462267" y="3825315"/>
            <a:ext cx="355962" cy="464099"/>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72" name="TextBox 71"/>
          <p:cNvSpPr txBox="1"/>
          <p:nvPr/>
        </p:nvSpPr>
        <p:spPr>
          <a:xfrm>
            <a:off x="3621721" y="4595826"/>
            <a:ext cx="1985088" cy="1615827"/>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Ahmad makes a claim and receives a US$200,000 lump sum payout. While he and his family focus on getting better, the additional cash was used to pay for his son’s education, the mortgage and loan obligations and other day to day expenses</a:t>
            </a:r>
          </a:p>
        </p:txBody>
      </p:sp>
      <p:sp>
        <p:nvSpPr>
          <p:cNvPr id="35" name="TextBox 34"/>
          <p:cNvSpPr txBox="1"/>
          <p:nvPr/>
        </p:nvSpPr>
        <p:spPr>
          <a:xfrm>
            <a:off x="1798022" y="4603833"/>
            <a:ext cx="1742620" cy="1615827"/>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Ahmad flies to the US with his wife to try an experimental treatment. While this is not covered by his existing medical plan, he uses some of the lump sum cash to cover the treatment and travel expenses.</a:t>
            </a:r>
          </a:p>
        </p:txBody>
      </p:sp>
      <p:sp>
        <p:nvSpPr>
          <p:cNvPr id="36" name="TextBox 35"/>
          <p:cNvSpPr txBox="1"/>
          <p:nvPr/>
        </p:nvSpPr>
        <p:spPr>
          <a:xfrm>
            <a:off x="-47014" y="4649658"/>
            <a:ext cx="1742620" cy="1615827"/>
          </a:xfrm>
          <a:prstGeom prst="rect">
            <a:avLst/>
          </a:prstGeom>
          <a:noFill/>
        </p:spPr>
        <p:txBody>
          <a:bodyPr wrap="square" rtlCol="0">
            <a:spAutoFit/>
          </a:bodyPr>
          <a:lstStyle/>
          <a:p>
            <a:pPr algn="just" eaLnBrk="1" fontAlgn="auto" hangingPunct="1">
              <a:lnSpc>
                <a:spcPct val="100000"/>
              </a:lnSpc>
              <a:spcBef>
                <a:spcPts val="0"/>
              </a:spcBef>
              <a:spcAft>
                <a:spcPts val="0"/>
              </a:spcAft>
            </a:pPr>
            <a:r>
              <a:rPr lang="en-US" sz="1100" b="0" dirty="0">
                <a:solidFill>
                  <a:prstClr val="black"/>
                </a:solidFill>
                <a:latin typeface="Arial"/>
              </a:rPr>
              <a:t>Ahmad recovers from the cancer but is now temporarily disabled. He uses some of the lump sum payout to outfit his home to meet his needs. He also goes on a well-deserved vacation with his family. </a:t>
            </a:r>
          </a:p>
        </p:txBody>
      </p:sp>
      <p:pic>
        <p:nvPicPr>
          <p:cNvPr id="34" name="Picture 33"/>
          <p:cNvPicPr>
            <a:picLocks noChangeAspect="1"/>
          </p:cNvPicPr>
          <p:nvPr/>
        </p:nvPicPr>
        <p:blipFill>
          <a:blip r:embed="rId2"/>
          <a:stretch>
            <a:fillRect/>
          </a:stretch>
        </p:blipFill>
        <p:spPr>
          <a:xfrm>
            <a:off x="647335" y="1173754"/>
            <a:ext cx="803922" cy="738296"/>
          </a:xfrm>
          <a:prstGeom prst="rect">
            <a:avLst/>
          </a:prstGeom>
        </p:spPr>
      </p:pic>
      <p:pic>
        <p:nvPicPr>
          <p:cNvPr id="37" name="Picture 36"/>
          <p:cNvPicPr>
            <a:picLocks noChangeAspect="1"/>
          </p:cNvPicPr>
          <p:nvPr/>
        </p:nvPicPr>
        <p:blipFill>
          <a:blip r:embed="rId3"/>
          <a:stretch>
            <a:fillRect/>
          </a:stretch>
        </p:blipFill>
        <p:spPr>
          <a:xfrm>
            <a:off x="2546264" y="1170384"/>
            <a:ext cx="876551" cy="67774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93" y="1243013"/>
            <a:ext cx="6588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5"/>
          <a:stretch>
            <a:fillRect/>
          </a:stretch>
        </p:blipFill>
        <p:spPr>
          <a:xfrm>
            <a:off x="7784216" y="3796561"/>
            <a:ext cx="1308100" cy="596900"/>
          </a:xfrm>
          <a:prstGeom prst="rect">
            <a:avLst/>
          </a:prstGeom>
        </p:spPr>
      </p:pic>
      <p:pic>
        <p:nvPicPr>
          <p:cNvPr id="39" name="Picture 38"/>
          <p:cNvPicPr>
            <a:picLocks noChangeAspect="1"/>
          </p:cNvPicPr>
          <p:nvPr/>
        </p:nvPicPr>
        <p:blipFill>
          <a:blip r:embed="rId6"/>
          <a:stretch>
            <a:fillRect/>
          </a:stretch>
        </p:blipFill>
        <p:spPr>
          <a:xfrm>
            <a:off x="6192391" y="3755678"/>
            <a:ext cx="682538" cy="586983"/>
          </a:xfrm>
          <a:prstGeom prst="rect">
            <a:avLst/>
          </a:prstGeom>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565" y="3547262"/>
            <a:ext cx="787400" cy="76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8"/>
          <a:stretch>
            <a:fillRect/>
          </a:stretch>
        </p:blipFill>
        <p:spPr>
          <a:xfrm>
            <a:off x="2073201" y="3676186"/>
            <a:ext cx="803493" cy="667051"/>
          </a:xfrm>
          <a:prstGeom prst="rect">
            <a:avLst/>
          </a:prstGeom>
        </p:spPr>
      </p:pic>
      <p:pic>
        <p:nvPicPr>
          <p:cNvPr id="614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762" y="3471996"/>
            <a:ext cx="792157" cy="92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1894" y="1243013"/>
            <a:ext cx="695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Up Arrow 40"/>
          <p:cNvSpPr/>
          <p:nvPr/>
        </p:nvSpPr>
        <p:spPr bwMode="auto">
          <a:xfrm rot="16200000" flipH="1">
            <a:off x="7252832" y="3777662"/>
            <a:ext cx="355962" cy="464099"/>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42" name="Up Arrow 41"/>
          <p:cNvSpPr/>
          <p:nvPr/>
        </p:nvSpPr>
        <p:spPr bwMode="auto">
          <a:xfrm rot="16200000" flipH="1">
            <a:off x="3516418" y="3844662"/>
            <a:ext cx="355962" cy="464099"/>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43" name="Up Arrow 42"/>
          <p:cNvSpPr/>
          <p:nvPr/>
        </p:nvSpPr>
        <p:spPr bwMode="auto">
          <a:xfrm rot="16200000" flipH="1">
            <a:off x="1396456" y="3862962"/>
            <a:ext cx="355964" cy="464099"/>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44" name="Up Arrow 43"/>
          <p:cNvSpPr/>
          <p:nvPr/>
        </p:nvSpPr>
        <p:spPr bwMode="auto">
          <a:xfrm rot="5400000" flipH="1">
            <a:off x="1835108" y="1387249"/>
            <a:ext cx="355962" cy="413202"/>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
        <p:nvSpPr>
          <p:cNvPr id="45" name="Up Arrow 44"/>
          <p:cNvSpPr/>
          <p:nvPr/>
        </p:nvSpPr>
        <p:spPr bwMode="auto">
          <a:xfrm rot="5400000" flipH="1">
            <a:off x="5464473" y="1421983"/>
            <a:ext cx="355962" cy="413202"/>
          </a:xfrm>
          <a:prstGeom prst="upArrow">
            <a:avLst/>
          </a:prstGeom>
          <a:noFill/>
          <a:ln w="25400" cap="flat" cmpd="sng" algn="ctr">
            <a:solidFill>
              <a:srgbClr val="006AB6"/>
            </a:solidFill>
            <a:prstDash val="solid"/>
          </a:ln>
          <a:effectLst/>
        </p:spPr>
        <p:txBody>
          <a:bodyPr vert="horz" wrap="square" lIns="0" tIns="0" rIns="0" bIns="0" numCol="1" rtlCol="0" anchor="b"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Arial"/>
              <a:ea typeface="ヒラギノ角ゴ Pro W3" charset="0"/>
              <a:cs typeface=""/>
            </a:endParaRPr>
          </a:p>
        </p:txBody>
      </p:sp>
    </p:spTree>
    <p:extLst>
      <p:ext uri="{BB962C8B-B14F-4D97-AF65-F5344CB8AC3E}">
        <p14:creationId xmlns:p14="http://schemas.microsoft.com/office/powerpoint/2010/main" val="36223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1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animBg="1"/>
      <p:bldP spid="57" grpId="0"/>
      <p:bldP spid="63" grpId="0"/>
      <p:bldP spid="64" grpId="0" animBg="1"/>
      <p:bldP spid="66" grpId="0"/>
      <p:bldP spid="69" grpId="0"/>
      <p:bldP spid="70" grpId="0" animBg="1"/>
      <p:bldP spid="72" grpId="0"/>
      <p:bldP spid="35" grpId="0"/>
      <p:bldP spid="36" grpId="0"/>
      <p:bldP spid="41" grpId="0" animBg="1"/>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58" y="232539"/>
            <a:ext cx="8514624" cy="657953"/>
          </a:xfrm>
        </p:spPr>
        <p:txBody>
          <a:bodyPr vert="horz" lIns="91440" tIns="45720" rIns="91440" bIns="45720" rtlCol="0" anchor="ctr">
            <a:noAutofit/>
          </a:bodyPr>
          <a:lstStyle/>
          <a:p>
            <a:pPr eaLnBrk="0" fontAlgn="base" hangingPunct="0">
              <a:spcAft>
                <a:spcPct val="0"/>
              </a:spcAft>
            </a:pPr>
            <a:r>
              <a:rPr lang="en-US" sz="2800" dirty="0"/>
              <a:t>Why you would need and use a Critical Illness payout</a:t>
            </a:r>
          </a:p>
        </p:txBody>
      </p:sp>
      <p:sp>
        <p:nvSpPr>
          <p:cNvPr id="12" name="Slide Number Placeholder 2"/>
          <p:cNvSpPr txBox="1">
            <a:spLocks/>
          </p:cNvSpPr>
          <p:nvPr/>
        </p:nvSpPr>
        <p:spPr bwMode="auto">
          <a:xfrm>
            <a:off x="7010400" y="6615113"/>
            <a:ext cx="2133600" cy="242887"/>
          </a:xfrm>
          <a:prstGeom prst="rect">
            <a:avLst/>
          </a:prstGeom>
          <a:noFill/>
          <a:ln w="9525">
            <a:noFill/>
            <a:miter lim="800000"/>
            <a:headEnd/>
            <a:tailEnd/>
          </a:ln>
          <a:effectLst/>
        </p:spPr>
        <p:txBody>
          <a:bodyPr vert="horz" wrap="square" lIns="0" tIns="0" rIns="182880" bIns="0" numCol="1" anchor="ctr" anchorCtr="0" compatLnSpc="1">
            <a:prstTxWarp prst="textNoShape">
              <a:avLst/>
            </a:prstTxWarp>
          </a:bodyPr>
          <a:lstStyle>
            <a:defPPr>
              <a:defRPr lang="en-US"/>
            </a:defPPr>
            <a:lvl1pPr marL="0" algn="r" defTabSz="914400" rtl="0" eaLnBrk="1" latinLnBrk="0" hangingPunct="1">
              <a:defRPr sz="1200" b="0" kern="1200">
                <a:solidFill>
                  <a:srgbClr val="808080"/>
                </a:solidFill>
                <a:latin typeface="+mn-lt"/>
                <a:ea typeface="ＭＳ Ｐゴシック"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ADA683-A8D0-4538-A0C2-E8E66E52032E}" type="slidenum">
              <a:rPr lang="ja-JP" altLang="en-US" smtClean="0">
                <a:latin typeface="Arial" panose="020B0604020202020204" pitchFamily="34" charset="0"/>
                <a:cs typeface="Arial" panose="020B0604020202020204" pitchFamily="34" charset="0"/>
              </a:rPr>
              <a:pPr>
                <a:defRPr/>
              </a:pPr>
              <a:t>18</a:t>
            </a:fld>
            <a:endParaRPr lang="en-US" altLang="ja-JP" dirty="0">
              <a:latin typeface="Arial" panose="020B0604020202020204" pitchFamily="34" charset="0"/>
              <a:cs typeface="Arial" panose="020B0604020202020204" pitchFamily="34" charset="0"/>
            </a:endParaRPr>
          </a:p>
        </p:txBody>
      </p:sp>
      <p:grpSp>
        <p:nvGrpSpPr>
          <p:cNvPr id="4" name="Group 3"/>
          <p:cNvGrpSpPr/>
          <p:nvPr/>
        </p:nvGrpSpPr>
        <p:grpSpPr>
          <a:xfrm>
            <a:off x="287601" y="1477267"/>
            <a:ext cx="8618893" cy="4584320"/>
            <a:chOff x="-26499" y="1158115"/>
            <a:chExt cx="8941899" cy="5418330"/>
          </a:xfrm>
        </p:grpSpPr>
        <p:sp>
          <p:nvSpPr>
            <p:cNvPr id="3" name="Cloud Callout 2"/>
            <p:cNvSpPr/>
            <p:nvPr/>
          </p:nvSpPr>
          <p:spPr>
            <a:xfrm>
              <a:off x="2147776" y="1236744"/>
              <a:ext cx="1828800" cy="1503300"/>
            </a:xfrm>
            <a:prstGeom prst="cloudCallout">
              <a:avLst>
                <a:gd name="adj1" fmla="val 26304"/>
                <a:gd name="adj2" fmla="val 144958"/>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Due to numerous hospital appointments and stays you can only work part -time</a:t>
              </a:r>
            </a:p>
            <a:p>
              <a:pPr algn="ctr"/>
              <a:endParaRPr lang="en-US" sz="1000" dirty="0">
                <a:solidFill>
                  <a:schemeClr val="tx1"/>
                </a:solidFill>
              </a:endParaRPr>
            </a:p>
          </p:txBody>
        </p:sp>
        <p:sp>
          <p:nvSpPr>
            <p:cNvPr id="5" name="Cloud Callout 4"/>
            <p:cNvSpPr/>
            <p:nvPr/>
          </p:nvSpPr>
          <p:spPr>
            <a:xfrm>
              <a:off x="-26498" y="2796187"/>
              <a:ext cx="1828800" cy="1485900"/>
            </a:xfrm>
            <a:prstGeom prst="cloudCallout">
              <a:avLst>
                <a:gd name="adj1" fmla="val 126499"/>
                <a:gd name="adj2" fmla="val 8041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Whilst recovering, you may wish to give up work</a:t>
              </a:r>
            </a:p>
          </p:txBody>
        </p:sp>
        <p:sp>
          <p:nvSpPr>
            <p:cNvPr id="6" name="Cloud Callout 5"/>
            <p:cNvSpPr/>
            <p:nvPr/>
          </p:nvSpPr>
          <p:spPr>
            <a:xfrm>
              <a:off x="-26499" y="4332631"/>
              <a:ext cx="1828800" cy="2243814"/>
            </a:xfrm>
            <a:prstGeom prst="cloudCallout">
              <a:avLst>
                <a:gd name="adj1" fmla="val 151588"/>
                <a:gd name="adj2" fmla="val 13962"/>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Your insurance does not cover your condition – e.g. you have breached your max yearly limit, or you have a high co - pay</a:t>
              </a:r>
            </a:p>
          </p:txBody>
        </p:sp>
        <p:sp>
          <p:nvSpPr>
            <p:cNvPr id="7" name="Cloud Callout 6"/>
            <p:cNvSpPr/>
            <p:nvPr/>
          </p:nvSpPr>
          <p:spPr>
            <a:xfrm>
              <a:off x="-4549" y="1158115"/>
              <a:ext cx="1985749" cy="1581928"/>
            </a:xfrm>
            <a:prstGeom prst="cloudCallout">
              <a:avLst>
                <a:gd name="adj1" fmla="val 141711"/>
                <a:gd name="adj2" fmla="val 182939"/>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Need home renovations to make the home more comfortable during and after recovery</a:t>
              </a:r>
            </a:p>
          </p:txBody>
        </p:sp>
        <p:sp>
          <p:nvSpPr>
            <p:cNvPr id="10" name="Cloud Callout 9"/>
            <p:cNvSpPr/>
            <p:nvPr/>
          </p:nvSpPr>
          <p:spPr>
            <a:xfrm>
              <a:off x="6571135" y="3285965"/>
              <a:ext cx="2344265" cy="1514635"/>
            </a:xfrm>
            <a:prstGeom prst="cloudCallout">
              <a:avLst>
                <a:gd name="adj1" fmla="val -142128"/>
                <a:gd name="adj2" fmla="val 87908"/>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You want to take the treatment in a different hospital or country to where you have insurance</a:t>
              </a:r>
            </a:p>
          </p:txBody>
        </p:sp>
        <p:sp>
          <p:nvSpPr>
            <p:cNvPr id="11" name="Cloud Callout 10"/>
            <p:cNvSpPr/>
            <p:nvPr/>
          </p:nvSpPr>
          <p:spPr>
            <a:xfrm>
              <a:off x="7019477" y="5096577"/>
              <a:ext cx="1895923" cy="1479868"/>
            </a:xfrm>
            <a:prstGeom prst="cloudCallout">
              <a:avLst>
                <a:gd name="adj1" fmla="val -149455"/>
                <a:gd name="adj2" fmla="val 26353"/>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After recovery from a CI, you may want to travel – carry out your bucket list</a:t>
              </a:r>
            </a:p>
          </p:txBody>
        </p:sp>
        <p:sp>
          <p:nvSpPr>
            <p:cNvPr id="13" name="Cloud Callout 12"/>
            <p:cNvSpPr/>
            <p:nvPr/>
          </p:nvSpPr>
          <p:spPr>
            <a:xfrm>
              <a:off x="6448480" y="1353144"/>
              <a:ext cx="2102079" cy="1781501"/>
            </a:xfrm>
            <a:prstGeom prst="cloudCallout">
              <a:avLst>
                <a:gd name="adj1" fmla="val -108233"/>
                <a:gd name="adj2" fmla="val 162350"/>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You want an experimental or innovative treatment which is not covered under your medical insurance</a:t>
              </a:r>
            </a:p>
          </p:txBody>
        </p:sp>
        <p:sp>
          <p:nvSpPr>
            <p:cNvPr id="14" name="Cloud Callout 13"/>
            <p:cNvSpPr/>
            <p:nvPr/>
          </p:nvSpPr>
          <p:spPr>
            <a:xfrm>
              <a:off x="4072252" y="1236744"/>
              <a:ext cx="1935540" cy="1503301"/>
            </a:xfrm>
            <a:prstGeom prst="cloudCallout">
              <a:avLst>
                <a:gd name="adj1" fmla="val -7447"/>
                <a:gd name="adj2" fmla="val 190386"/>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Due to critical illness you lose your job</a:t>
              </a:r>
            </a:p>
          </p:txBody>
        </p:sp>
      </p:grpSp>
      <p:pic>
        <p:nvPicPr>
          <p:cNvPr id="1027" name="Picture 3" descr="C:\Users\Kauseri\AppData\Local\Microsoft\Windows\Temporary Internet Files\Content.IE5\9GE63CB9\Man_silhouette.svg[1].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7140" y="4662264"/>
            <a:ext cx="1368631" cy="14963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03665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34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Color Map BLUE-01.png"/>
          <p:cNvPicPr>
            <a:picLocks noChangeAspect="1"/>
          </p:cNvPicPr>
          <p:nvPr/>
        </p:nvPicPr>
        <p:blipFill>
          <a:blip r:embed="rId2" cstate="email">
            <a:alphaModFix amt="18000"/>
            <a:extLst>
              <a:ext uri="{28A0092B-C50C-407E-A947-70E740481C1C}">
                <a14:useLocalDpi xmlns:a14="http://schemas.microsoft.com/office/drawing/2010/main"/>
              </a:ext>
            </a:extLst>
          </a:blip>
          <a:stretch>
            <a:fillRect/>
          </a:stretch>
        </p:blipFill>
        <p:spPr>
          <a:xfrm>
            <a:off x="800741" y="1925139"/>
            <a:ext cx="7137312" cy="3785802"/>
          </a:xfrm>
          <a:prstGeom prst="rect">
            <a:avLst/>
          </a:prstGeom>
        </p:spPr>
      </p:pic>
      <p:sp>
        <p:nvSpPr>
          <p:cNvPr id="5" name="TextBox 3"/>
          <p:cNvSpPr txBox="1">
            <a:spLocks noChangeArrowheads="1"/>
          </p:cNvSpPr>
          <p:nvPr/>
        </p:nvSpPr>
        <p:spPr bwMode="auto">
          <a:xfrm>
            <a:off x="875665" y="1003233"/>
            <a:ext cx="75755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110000"/>
              </a:lnSpc>
              <a:spcBef>
                <a:spcPct val="50000"/>
              </a:spcBef>
              <a:buChar char="•"/>
              <a:defRPr sz="2400">
                <a:solidFill>
                  <a:srgbClr val="333333"/>
                </a:solidFill>
                <a:latin typeface="Arial" charset="0"/>
                <a:ea typeface="MS PGothic" pitchFamily="34" charset="-128"/>
              </a:defRPr>
            </a:lvl1pPr>
            <a:lvl2pPr marL="742950" indent="-285750" algn="l" eaLnBrk="0" hangingPunct="0">
              <a:lnSpc>
                <a:spcPct val="110000"/>
              </a:lnSpc>
              <a:spcBef>
                <a:spcPct val="25000"/>
              </a:spcBef>
              <a:buChar char="–"/>
              <a:defRPr sz="2200">
                <a:solidFill>
                  <a:srgbClr val="333333"/>
                </a:solidFill>
                <a:latin typeface="Arial" charset="0"/>
                <a:ea typeface="MS PGothic" pitchFamily="34" charset="-128"/>
              </a:defRPr>
            </a:lvl2pPr>
            <a:lvl3pPr marL="1143000" indent="-228600" algn="l" eaLnBrk="0" hangingPunct="0">
              <a:lnSpc>
                <a:spcPct val="110000"/>
              </a:lnSpc>
              <a:spcBef>
                <a:spcPct val="20000"/>
              </a:spcBef>
              <a:buChar char="•"/>
              <a:defRPr sz="2200">
                <a:solidFill>
                  <a:srgbClr val="333333"/>
                </a:solidFill>
                <a:latin typeface="Arial" charset="0"/>
                <a:ea typeface="MS PGothic" pitchFamily="34" charset="-128"/>
              </a:defRPr>
            </a:lvl3pPr>
            <a:lvl4pPr marL="1600200" indent="-228600" algn="l" eaLnBrk="0" hangingPunct="0">
              <a:lnSpc>
                <a:spcPct val="110000"/>
              </a:lnSpc>
              <a:spcBef>
                <a:spcPct val="20000"/>
              </a:spcBef>
              <a:buChar char="–"/>
              <a:defRPr sz="2000">
                <a:solidFill>
                  <a:srgbClr val="333333"/>
                </a:solidFill>
                <a:latin typeface="Arial" charset="0"/>
                <a:ea typeface="MS PGothic" pitchFamily="34" charset="-128"/>
              </a:defRPr>
            </a:lvl4pPr>
            <a:lvl5pPr marL="2057400" indent="-228600" algn="l" eaLnBrk="0" hangingPunct="0">
              <a:lnSpc>
                <a:spcPct val="110000"/>
              </a:lnSpc>
              <a:spcBef>
                <a:spcPct val="20000"/>
              </a:spcBef>
              <a:buChar char="»"/>
              <a:defRPr sz="2000">
                <a:solidFill>
                  <a:srgbClr val="333333"/>
                </a:solidFill>
                <a:latin typeface="Arial" charset="0"/>
                <a:ea typeface="MS PGothic" pitchFamily="34" charset="-128"/>
              </a:defRPr>
            </a:lvl5pPr>
            <a:lvl6pPr marL="2514600" indent="-228600" eaLnBrk="0" fontAlgn="base" hangingPunct="0">
              <a:lnSpc>
                <a:spcPct val="110000"/>
              </a:lnSpc>
              <a:spcBef>
                <a:spcPct val="20000"/>
              </a:spcBef>
              <a:spcAft>
                <a:spcPct val="0"/>
              </a:spcAft>
              <a:buChar char="»"/>
              <a:defRPr sz="2000">
                <a:solidFill>
                  <a:srgbClr val="333333"/>
                </a:solidFill>
                <a:latin typeface="Arial" charset="0"/>
                <a:ea typeface="MS PGothic" pitchFamily="34" charset="-128"/>
              </a:defRPr>
            </a:lvl6pPr>
            <a:lvl7pPr marL="2971800" indent="-228600" eaLnBrk="0" fontAlgn="base" hangingPunct="0">
              <a:lnSpc>
                <a:spcPct val="110000"/>
              </a:lnSpc>
              <a:spcBef>
                <a:spcPct val="20000"/>
              </a:spcBef>
              <a:spcAft>
                <a:spcPct val="0"/>
              </a:spcAft>
              <a:buChar char="»"/>
              <a:defRPr sz="2000">
                <a:solidFill>
                  <a:srgbClr val="333333"/>
                </a:solidFill>
                <a:latin typeface="Arial" charset="0"/>
                <a:ea typeface="MS PGothic" pitchFamily="34" charset="-128"/>
              </a:defRPr>
            </a:lvl7pPr>
            <a:lvl8pPr marL="3429000" indent="-228600" eaLnBrk="0" fontAlgn="base" hangingPunct="0">
              <a:lnSpc>
                <a:spcPct val="110000"/>
              </a:lnSpc>
              <a:spcBef>
                <a:spcPct val="20000"/>
              </a:spcBef>
              <a:spcAft>
                <a:spcPct val="0"/>
              </a:spcAft>
              <a:buChar char="»"/>
              <a:defRPr sz="2000">
                <a:solidFill>
                  <a:srgbClr val="333333"/>
                </a:solidFill>
                <a:latin typeface="Arial" charset="0"/>
                <a:ea typeface="MS PGothic" pitchFamily="34" charset="-128"/>
              </a:defRPr>
            </a:lvl8pPr>
            <a:lvl9pPr marL="3886200" indent="-228600" eaLnBrk="0" fontAlgn="base" hangingPunct="0">
              <a:lnSpc>
                <a:spcPct val="110000"/>
              </a:lnSpc>
              <a:spcBef>
                <a:spcPct val="20000"/>
              </a:spcBef>
              <a:spcAft>
                <a:spcPct val="0"/>
              </a:spcAft>
              <a:buChar char="»"/>
              <a:defRPr sz="2000">
                <a:solidFill>
                  <a:srgbClr val="333333"/>
                </a:solidFill>
                <a:latin typeface="Arial" charset="0"/>
                <a:ea typeface="MS PGothic" pitchFamily="34" charset="-128"/>
              </a:defRPr>
            </a:lvl9pPr>
          </a:lstStyle>
          <a:p>
            <a:pPr>
              <a:lnSpc>
                <a:spcPct val="100000"/>
              </a:lnSpc>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The information contained in this presentation supports the promotion and marketing of insurance products. MetLife, its agents and representatives may not give legal or tax advice. Any discussion of taxes herein or related to this presentation is for general information purposes only and does not purport to be complete or cover every situation. Tax law is subject to interpretation, jurisdiction and legislative change. Tax results and the appropriateness of any product for any specific taxpayer may vary depending on the facts and circumstances. You should consult with and rely on your own independent legal and tax advisors regarding your particular set of facts and circumstances.</a:t>
            </a:r>
          </a:p>
          <a:p>
            <a:pPr>
              <a:lnSpc>
                <a:spcPct val="100000"/>
              </a:lnSpc>
              <a:spcBef>
                <a:spcPct val="0"/>
              </a:spcBef>
              <a:buFontTx/>
              <a:buNone/>
            </a:pPr>
            <a:endParaRPr lang="en-US" altLang="en-US" sz="1600" dirty="0">
              <a:solidFill>
                <a:schemeClr val="tx1"/>
              </a:solidFill>
              <a:latin typeface="Arial" panose="020B0604020202020204" pitchFamily="34" charset="0"/>
              <a:cs typeface="Arial" panose="020B0604020202020204" pitchFamily="34" charset="0"/>
            </a:endParaRPr>
          </a:p>
          <a:p>
            <a:pPr>
              <a:lnSpc>
                <a:spcPct val="100000"/>
              </a:lnSpc>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This information was compiled from outside sources and not independently verified by MetLife. This information is believed accurate and current as of October 2012.  This information cannot be guaranteed and is subject to change. In the event the information presented herein differs from that of your plan document, the plan document will govern.</a:t>
            </a:r>
          </a:p>
          <a:p>
            <a:pPr>
              <a:lnSpc>
                <a:spcPct val="100000"/>
              </a:lnSpc>
              <a:spcBef>
                <a:spcPct val="0"/>
              </a:spcBef>
              <a:buFontTx/>
              <a:buNone/>
            </a:pPr>
            <a:endParaRPr lang="en-US" altLang="en-US" sz="1600" dirty="0">
              <a:solidFill>
                <a:schemeClr val="tx1"/>
              </a:solidFill>
              <a:latin typeface="Arial" panose="020B0604020202020204" pitchFamily="34" charset="0"/>
              <a:cs typeface="Arial" panose="020B0604020202020204" pitchFamily="34" charset="0"/>
            </a:endParaRPr>
          </a:p>
          <a:p>
            <a:pPr>
              <a:lnSpc>
                <a:spcPct val="100000"/>
              </a:lnSpc>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The performance data featured represents past performance, which is not indicative of future results. Investment return and principal value will fluctuate with changes in market conditions such that the investment may lose value.</a:t>
            </a:r>
          </a:p>
        </p:txBody>
      </p:sp>
    </p:spTree>
    <p:extLst>
      <p:ext uri="{BB962C8B-B14F-4D97-AF65-F5344CB8AC3E}">
        <p14:creationId xmlns:p14="http://schemas.microsoft.com/office/powerpoint/2010/main" val="61591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3942" y="0"/>
            <a:ext cx="17628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5036457"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1325"/>
            <a:r>
              <a:rPr lang="en-GB" sz="3400" dirty="0">
                <a:latin typeface="Georgia" panose="02040502050405020303" pitchFamily="18" charset="0"/>
              </a:rPr>
              <a:t>Importance of a Critical Illness Cover</a:t>
            </a:r>
          </a:p>
        </p:txBody>
      </p:sp>
      <p:sp>
        <p:nvSpPr>
          <p:cNvPr id="7" name="Rectangle 6"/>
          <p:cNvSpPr/>
          <p:nvPr/>
        </p:nvSpPr>
        <p:spPr>
          <a:xfrm>
            <a:off x="6738730" y="0"/>
            <a:ext cx="24052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42383" y="0"/>
            <a:ext cx="73549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91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Addressing Key Customer Concerns</a:t>
            </a:r>
          </a:p>
        </p:txBody>
      </p:sp>
      <p:sp>
        <p:nvSpPr>
          <p:cNvPr id="11" name="Rectangle 10"/>
          <p:cNvSpPr/>
          <p:nvPr/>
        </p:nvSpPr>
        <p:spPr>
          <a:xfrm>
            <a:off x="1345831" y="3315861"/>
            <a:ext cx="2971800" cy="523220"/>
          </a:xfrm>
          <a:prstGeom prst="rect">
            <a:avLst/>
          </a:prstGeom>
        </p:spPr>
        <p:txBody>
          <a:bodyPr wrap="square">
            <a:spAutoFit/>
          </a:bodyPr>
          <a:lstStyle/>
          <a:p>
            <a:pPr algn="l" eaLnBrk="1" fontAlgn="auto" hangingPunct="1">
              <a:lnSpc>
                <a:spcPct val="100000"/>
              </a:lnSpc>
              <a:spcBef>
                <a:spcPts val="0"/>
              </a:spcBef>
              <a:spcAft>
                <a:spcPts val="0"/>
              </a:spcAft>
            </a:pPr>
            <a:r>
              <a:rPr lang="en-US" b="0" dirty="0">
                <a:solidFill>
                  <a:prstClr val="black"/>
                </a:solidFill>
                <a:latin typeface="Arial"/>
              </a:rPr>
              <a:t>Job loss and covering day to day expenses for the family</a:t>
            </a:r>
          </a:p>
        </p:txBody>
      </p:sp>
      <p:sp>
        <p:nvSpPr>
          <p:cNvPr id="32" name="Rectangle 31"/>
          <p:cNvSpPr/>
          <p:nvPr/>
        </p:nvSpPr>
        <p:spPr>
          <a:xfrm>
            <a:off x="1315137" y="1830463"/>
            <a:ext cx="2971800" cy="523220"/>
          </a:xfrm>
          <a:prstGeom prst="rect">
            <a:avLst/>
          </a:prstGeom>
        </p:spPr>
        <p:txBody>
          <a:bodyPr wrap="square">
            <a:spAutoFit/>
          </a:bodyPr>
          <a:lstStyle/>
          <a:p>
            <a:pPr algn="l" eaLnBrk="1" fontAlgn="auto" hangingPunct="1">
              <a:lnSpc>
                <a:spcPct val="100000"/>
              </a:lnSpc>
              <a:spcBef>
                <a:spcPts val="0"/>
              </a:spcBef>
              <a:spcAft>
                <a:spcPts val="0"/>
              </a:spcAft>
            </a:pPr>
            <a:r>
              <a:rPr lang="en-US" b="0" dirty="0">
                <a:solidFill>
                  <a:prstClr val="black"/>
                </a:solidFill>
                <a:latin typeface="Arial"/>
              </a:rPr>
              <a:t>Children’s future, family protection and well-being</a:t>
            </a:r>
          </a:p>
        </p:txBody>
      </p:sp>
      <p:sp>
        <p:nvSpPr>
          <p:cNvPr id="36" name="Rectangle 35"/>
          <p:cNvSpPr/>
          <p:nvPr/>
        </p:nvSpPr>
        <p:spPr>
          <a:xfrm>
            <a:off x="1371190" y="4861615"/>
            <a:ext cx="2971800" cy="523220"/>
          </a:xfrm>
          <a:prstGeom prst="rect">
            <a:avLst/>
          </a:prstGeom>
        </p:spPr>
        <p:txBody>
          <a:bodyPr wrap="square">
            <a:spAutoFit/>
          </a:bodyPr>
          <a:lstStyle/>
          <a:p>
            <a:pPr algn="l" eaLnBrk="1" fontAlgn="auto" hangingPunct="1">
              <a:lnSpc>
                <a:spcPct val="100000"/>
              </a:lnSpc>
              <a:spcBef>
                <a:spcPts val="0"/>
              </a:spcBef>
              <a:spcAft>
                <a:spcPts val="0"/>
              </a:spcAft>
            </a:pPr>
            <a:r>
              <a:rPr lang="en-US" b="0" dirty="0">
                <a:solidFill>
                  <a:prstClr val="black"/>
                </a:solidFill>
                <a:latin typeface="Arial"/>
              </a:rPr>
              <a:t>Is my medical insurance enough to cover critical illness expenses</a:t>
            </a:r>
          </a:p>
        </p:txBody>
      </p:sp>
      <p:sp>
        <p:nvSpPr>
          <p:cNvPr id="37" name="Rounded Rectangle 36"/>
          <p:cNvSpPr/>
          <p:nvPr/>
        </p:nvSpPr>
        <p:spPr bwMode="auto">
          <a:xfrm>
            <a:off x="830868" y="1120118"/>
            <a:ext cx="3316312" cy="456468"/>
          </a:xfrm>
          <a:prstGeom prst="roundRect">
            <a:avLst/>
          </a:prstGeom>
          <a:solidFill>
            <a:schemeClr val="accent3">
              <a:lumMod val="60000"/>
              <a:lumOff val="40000"/>
            </a:schemeClr>
          </a:solidFill>
          <a:ln w="25400" cap="flat" cmpd="sng" algn="ctr">
            <a:noFill/>
            <a:prstDash val="solid"/>
          </a:ln>
          <a:effectLst/>
        </p:spPr>
        <p:txBody>
          <a:bodyPr vert="horz" wrap="square" lIns="0" tIns="0" rIns="0" bIns="0" numCol="1" rtlCol="0" anchor="ctr" anchorCtr="0" compatLnSpc="1">
            <a:prstTxWarp prst="textNoShape">
              <a:avLst/>
            </a:prstTxWarp>
          </a:bodyPr>
          <a:lstStyle/>
          <a:p>
            <a:pPr marL="18288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a:ea typeface="ヒラギノ角ゴ Pro W3" charset="0"/>
                <a:cs typeface=""/>
              </a:rPr>
              <a:t>Concerns due to</a:t>
            </a:r>
            <a:r>
              <a:rPr kumimoji="0" lang="en-US" b="0" i="0" u="none" strike="noStrike" kern="0" cap="none" spc="0" normalizeH="0" noProof="0" dirty="0">
                <a:ln>
                  <a:noFill/>
                </a:ln>
                <a:solidFill>
                  <a:prstClr val="white"/>
                </a:solidFill>
                <a:effectLst/>
                <a:uLnTx/>
                <a:uFillTx/>
                <a:latin typeface="Arial"/>
                <a:ea typeface="ヒラギノ角ゴ Pro W3" charset="0"/>
                <a:cs typeface=""/>
              </a:rPr>
              <a:t> a Critical Illness</a:t>
            </a:r>
            <a:endParaRPr kumimoji="0" lang="en-US" b="0" i="0" u="none" strike="noStrike" kern="0" cap="none" spc="0" normalizeH="0" baseline="0" noProof="0" dirty="0">
              <a:ln>
                <a:noFill/>
              </a:ln>
              <a:solidFill>
                <a:prstClr val="white"/>
              </a:solidFill>
              <a:effectLst/>
              <a:uLnTx/>
              <a:uFillTx/>
              <a:latin typeface="Arial"/>
              <a:ea typeface="ヒラギノ角ゴ Pro W3" charset="0"/>
              <a:cs typeface=""/>
            </a:endParaRPr>
          </a:p>
        </p:txBody>
      </p:sp>
      <p:sp>
        <p:nvSpPr>
          <p:cNvPr id="38" name="Rounded Rectangle 37"/>
          <p:cNvSpPr/>
          <p:nvPr/>
        </p:nvSpPr>
        <p:spPr bwMode="auto">
          <a:xfrm>
            <a:off x="5053448" y="1143997"/>
            <a:ext cx="3817419" cy="408711"/>
          </a:xfrm>
          <a:prstGeom prst="roundRect">
            <a:avLst/>
          </a:prstGeom>
          <a:solidFill>
            <a:srgbClr val="92D050"/>
          </a:solidFill>
          <a:ln w="25400" cap="flat" cmpd="sng" algn="ctr">
            <a:noFill/>
            <a:prstDash val="solid"/>
          </a:ln>
          <a:effectLst/>
        </p:spPr>
        <p:txBody>
          <a:bodyPr vert="horz" wrap="square" lIns="0" tIns="0" rIns="0" bIns="0" numCol="1" rtlCol="0" anchor="ctr" anchorCtr="0" compatLnSpc="1">
            <a:prstTxWarp prst="textNoShape">
              <a:avLst/>
            </a:prstTxWarp>
          </a:bodyPr>
          <a:lstStyle/>
          <a:p>
            <a:pPr marL="182880" marR="0" lvl="0" indent="0" algn="l"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noProof="0" dirty="0">
              <a:ln>
                <a:noFill/>
              </a:ln>
              <a:solidFill>
                <a:prstClr val="white"/>
              </a:solidFill>
              <a:effectLst/>
              <a:uLnTx/>
              <a:uFillTx/>
              <a:latin typeface="Arial"/>
              <a:ea typeface="ヒラギノ角ゴ Pro W3" charset="0"/>
              <a:cs typeface=""/>
            </a:endParaRPr>
          </a:p>
          <a:p>
            <a:pPr marL="18288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noProof="0" dirty="0">
                <a:ln>
                  <a:noFill/>
                </a:ln>
                <a:solidFill>
                  <a:prstClr val="white"/>
                </a:solidFill>
                <a:effectLst/>
                <a:uLnTx/>
                <a:uFillTx/>
                <a:latin typeface="Arial"/>
                <a:ea typeface="ヒラギノ角ゴ Pro W3" charset="0"/>
                <a:cs typeface=""/>
              </a:rPr>
              <a:t>How  can  a Critical Illness cover address </a:t>
            </a:r>
            <a:r>
              <a:rPr lang="en-US" b="0" kern="0" dirty="0">
                <a:solidFill>
                  <a:prstClr val="white"/>
                </a:solidFill>
                <a:latin typeface="Arial"/>
                <a:ea typeface="ヒラギノ角ゴ Pro W3" charset="0"/>
                <a:cs typeface=""/>
              </a:rPr>
              <a:t>concerns</a:t>
            </a:r>
            <a:br>
              <a:rPr kumimoji="0" lang="en-US" b="0" i="0" u="none" strike="noStrike" kern="0" cap="none" spc="0" normalizeH="0" baseline="0" noProof="0" dirty="0">
                <a:ln>
                  <a:noFill/>
                </a:ln>
                <a:solidFill>
                  <a:prstClr val="white"/>
                </a:solidFill>
                <a:effectLst/>
                <a:uLnTx/>
                <a:uFillTx/>
                <a:latin typeface="Arial"/>
                <a:ea typeface="ヒラギノ角ゴ Pro W3" charset="0"/>
                <a:cs typeface=""/>
              </a:rPr>
            </a:br>
            <a:endParaRPr kumimoji="0" lang="en-US" b="0" i="0" u="none" strike="noStrike" kern="0" cap="none" spc="0" normalizeH="0" baseline="0" noProof="0" dirty="0">
              <a:ln>
                <a:noFill/>
              </a:ln>
              <a:solidFill>
                <a:prstClr val="white"/>
              </a:solidFill>
              <a:effectLst/>
              <a:uLnTx/>
              <a:uFillTx/>
              <a:latin typeface="Arial"/>
              <a:ea typeface="ヒラギノ角ゴ Pro W3" charset="0"/>
              <a:cs typeface=""/>
            </a:endParaRPr>
          </a:p>
        </p:txBody>
      </p:sp>
      <p:sp>
        <p:nvSpPr>
          <p:cNvPr id="39" name="Rectangle 38"/>
          <p:cNvSpPr/>
          <p:nvPr/>
        </p:nvSpPr>
        <p:spPr>
          <a:xfrm>
            <a:off x="5545776" y="1858173"/>
            <a:ext cx="3300844" cy="609398"/>
          </a:xfrm>
          <a:prstGeom prst="rect">
            <a:avLst/>
          </a:prstGeom>
        </p:spPr>
        <p:txBody>
          <a:bodyPr wrap="square">
            <a:spAutoFit/>
          </a:bodyPr>
          <a:lstStyle/>
          <a:p>
            <a:pPr marL="4763" algn="just"/>
            <a:r>
              <a:rPr lang="en-US" dirty="0">
                <a:solidFill>
                  <a:prstClr val="black"/>
                </a:solidFill>
                <a:latin typeface="Arial"/>
              </a:rPr>
              <a:t>Focus on family – </a:t>
            </a:r>
            <a:r>
              <a:rPr lang="en-US" b="0" dirty="0">
                <a:solidFill>
                  <a:prstClr val="black"/>
                </a:solidFill>
                <a:latin typeface="Arial"/>
              </a:rPr>
              <a:t>Critical Illness  benefit will ensure their family’s financial security and peace of mind</a:t>
            </a:r>
            <a:endParaRPr lang="en-US" dirty="0"/>
          </a:p>
        </p:txBody>
      </p:sp>
      <p:sp>
        <p:nvSpPr>
          <p:cNvPr id="42" name="Rectangle 41"/>
          <p:cNvSpPr/>
          <p:nvPr/>
        </p:nvSpPr>
        <p:spPr>
          <a:xfrm>
            <a:off x="5545776" y="3372763"/>
            <a:ext cx="3300844" cy="954107"/>
          </a:xfrm>
          <a:prstGeom prst="rect">
            <a:avLst/>
          </a:prstGeom>
        </p:spPr>
        <p:txBody>
          <a:bodyPr wrap="square">
            <a:spAutoFit/>
          </a:bodyPr>
          <a:lstStyle/>
          <a:p>
            <a:pPr marL="4763" algn="just"/>
            <a:r>
              <a:rPr lang="en-US" dirty="0">
                <a:solidFill>
                  <a:prstClr val="black"/>
                </a:solidFill>
                <a:latin typeface="Arial"/>
              </a:rPr>
              <a:t>Focus on job loss – </a:t>
            </a:r>
            <a:r>
              <a:rPr lang="en-US" b="0" dirty="0">
                <a:solidFill>
                  <a:prstClr val="black"/>
                </a:solidFill>
                <a:latin typeface="Arial"/>
              </a:rPr>
              <a:t>Critical Illness will result in at least a temporary loss of job and income. Critical Illness benefit will help cover day to day expenses while you focus on recovery</a:t>
            </a:r>
            <a:endParaRPr lang="en-US" dirty="0"/>
          </a:p>
        </p:txBody>
      </p:sp>
      <p:sp>
        <p:nvSpPr>
          <p:cNvPr id="43" name="Rectangle 42"/>
          <p:cNvSpPr/>
          <p:nvPr/>
        </p:nvSpPr>
        <p:spPr>
          <a:xfrm>
            <a:off x="5545776" y="4878588"/>
            <a:ext cx="3325091" cy="954107"/>
          </a:xfrm>
          <a:prstGeom prst="rect">
            <a:avLst/>
          </a:prstGeom>
        </p:spPr>
        <p:txBody>
          <a:bodyPr wrap="square">
            <a:spAutoFit/>
          </a:bodyPr>
          <a:lstStyle/>
          <a:p>
            <a:pPr marL="4763" algn="just"/>
            <a:r>
              <a:rPr lang="en-US" dirty="0">
                <a:solidFill>
                  <a:prstClr val="black"/>
                </a:solidFill>
                <a:latin typeface="Arial"/>
              </a:rPr>
              <a:t>Focus on gaps in medical insurance- </a:t>
            </a:r>
            <a:r>
              <a:rPr lang="en-US" b="0" dirty="0">
                <a:solidFill>
                  <a:prstClr val="black"/>
                </a:solidFill>
                <a:latin typeface="Arial"/>
              </a:rPr>
              <a:t>Highlight the limitation and caps of most medical insurance plans. CI benefit can be used to seek alternative treatment or see a specialist abroad.</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3" y="1866356"/>
            <a:ext cx="823854" cy="63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94" y="3150436"/>
            <a:ext cx="822680" cy="83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59" y="4613563"/>
            <a:ext cx="703493" cy="86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83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58" y="204829"/>
            <a:ext cx="8306806" cy="657953"/>
          </a:xfrm>
        </p:spPr>
        <p:txBody>
          <a:bodyPr/>
          <a:lstStyle/>
          <a:p>
            <a:r>
              <a:rPr lang="en-US" sz="2800" dirty="0"/>
              <a:t>How would you manage Critical Illness Expenses?</a:t>
            </a:r>
          </a:p>
        </p:txBody>
      </p:sp>
      <p:graphicFrame>
        <p:nvGraphicFramePr>
          <p:cNvPr id="11" name="Diagram 10"/>
          <p:cNvGraphicFramePr/>
          <p:nvPr>
            <p:extLst>
              <p:ext uri="{D42A27DB-BD31-4B8C-83A1-F6EECF244321}">
                <p14:modId xmlns:p14="http://schemas.microsoft.com/office/powerpoint/2010/main" val="2057220992"/>
              </p:ext>
            </p:extLst>
          </p:nvPr>
        </p:nvGraphicFramePr>
        <p:xfrm>
          <a:off x="445065" y="1570428"/>
          <a:ext cx="84092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149" y="1727344"/>
            <a:ext cx="6397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8"/>
          <a:stretch>
            <a:fillRect/>
          </a:stretch>
        </p:blipFill>
        <p:spPr>
          <a:xfrm>
            <a:off x="604729" y="2507818"/>
            <a:ext cx="670984" cy="653327"/>
          </a:xfrm>
          <a:prstGeom prst="rect">
            <a:avLst/>
          </a:prstGeom>
        </p:spPr>
      </p:pic>
      <p:pic>
        <p:nvPicPr>
          <p:cNvPr id="16" name="Picture 15"/>
          <p:cNvPicPr>
            <a:picLocks noChangeAspect="1"/>
          </p:cNvPicPr>
          <p:nvPr/>
        </p:nvPicPr>
        <p:blipFill>
          <a:blip r:embed="rId9"/>
          <a:stretch>
            <a:fillRect/>
          </a:stretch>
        </p:blipFill>
        <p:spPr>
          <a:xfrm>
            <a:off x="670107" y="3343141"/>
            <a:ext cx="549095" cy="577399"/>
          </a:xfrm>
          <a:prstGeom prst="rect">
            <a:avLst/>
          </a:prstGeom>
        </p:spPr>
      </p:pic>
      <p:pic>
        <p:nvPicPr>
          <p:cNvPr id="17" name="Picture 16"/>
          <p:cNvPicPr>
            <a:picLocks noChangeAspect="1"/>
          </p:cNvPicPr>
          <p:nvPr/>
        </p:nvPicPr>
        <p:blipFill>
          <a:blip r:embed="rId10"/>
          <a:stretch>
            <a:fillRect/>
          </a:stretch>
        </p:blipFill>
        <p:spPr>
          <a:xfrm>
            <a:off x="671495" y="4156360"/>
            <a:ext cx="520648" cy="520648"/>
          </a:xfrm>
          <a:prstGeom prst="rect">
            <a:avLst/>
          </a:prstGeom>
        </p:spPr>
      </p:pic>
      <p:pic>
        <p:nvPicPr>
          <p:cNvPr id="20" name="Picture 19"/>
          <p:cNvPicPr>
            <a:picLocks noChangeAspect="1"/>
          </p:cNvPicPr>
          <p:nvPr/>
        </p:nvPicPr>
        <p:blipFill>
          <a:blip r:embed="rId11"/>
          <a:stretch>
            <a:fillRect/>
          </a:stretch>
        </p:blipFill>
        <p:spPr>
          <a:xfrm>
            <a:off x="623301" y="5012268"/>
            <a:ext cx="609756" cy="483933"/>
          </a:xfrm>
          <a:prstGeom prst="rect">
            <a:avLst/>
          </a:prstGeom>
        </p:spPr>
      </p:pic>
    </p:spTree>
    <p:extLst>
      <p:ext uri="{BB962C8B-B14F-4D97-AF65-F5344CB8AC3E}">
        <p14:creationId xmlns:p14="http://schemas.microsoft.com/office/powerpoint/2010/main" val="285851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Are you ready for the unexpected?</a:t>
            </a:r>
          </a:p>
        </p:txBody>
      </p:sp>
      <p:sp>
        <p:nvSpPr>
          <p:cNvPr id="5" name="Text Placeholder 4"/>
          <p:cNvSpPr>
            <a:spLocks noGrp="1"/>
          </p:cNvSpPr>
          <p:nvPr>
            <p:ph type="body" sz="quarter" idx="13"/>
          </p:nvPr>
        </p:nvSpPr>
        <p:spPr/>
        <p:txBody>
          <a:bodyPr/>
          <a:lstStyle/>
          <a:p>
            <a:endParaRPr lang="en-US" dirty="0"/>
          </a:p>
        </p:txBody>
      </p:sp>
      <p:sp>
        <p:nvSpPr>
          <p:cNvPr id="4" name="Rounded Rectangular Callout 3"/>
          <p:cNvSpPr/>
          <p:nvPr/>
        </p:nvSpPr>
        <p:spPr>
          <a:xfrm>
            <a:off x="381000" y="2147460"/>
            <a:ext cx="1828800" cy="1219200"/>
          </a:xfrm>
          <a:prstGeom prst="wedgeRoundRectCallout">
            <a:avLst>
              <a:gd name="adj1" fmla="val 102500"/>
              <a:gd name="adj2" fmla="val 50536"/>
              <a:gd name="adj3" fmla="val 1666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fall ill, how will it affect your family?</a:t>
            </a:r>
          </a:p>
        </p:txBody>
      </p:sp>
      <p:sp>
        <p:nvSpPr>
          <p:cNvPr id="7" name="Rounded Rectangular Callout 6"/>
          <p:cNvSpPr/>
          <p:nvPr/>
        </p:nvSpPr>
        <p:spPr>
          <a:xfrm>
            <a:off x="3777578" y="1444943"/>
            <a:ext cx="2118360" cy="1219200"/>
          </a:xfrm>
          <a:prstGeom prst="wedgeRoundRectCallout">
            <a:avLst>
              <a:gd name="adj1" fmla="val -29892"/>
              <a:gd name="adj2" fmla="val 93661"/>
              <a:gd name="adj3" fmla="val 1666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Will your children be able to continue their education?</a:t>
            </a:r>
          </a:p>
        </p:txBody>
      </p:sp>
      <p:sp>
        <p:nvSpPr>
          <p:cNvPr id="8" name="Rounded Rectangular Callout 7"/>
          <p:cNvSpPr/>
          <p:nvPr/>
        </p:nvSpPr>
        <p:spPr>
          <a:xfrm>
            <a:off x="6373090" y="5008420"/>
            <a:ext cx="2118360" cy="1219200"/>
          </a:xfrm>
          <a:prstGeom prst="wedgeRoundRectCallout">
            <a:avLst>
              <a:gd name="adj1" fmla="val -78453"/>
              <a:gd name="adj2" fmla="val -65714"/>
              <a:gd name="adj3" fmla="val 1666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know what your medical insurance would cover?</a:t>
            </a:r>
          </a:p>
        </p:txBody>
      </p:sp>
      <p:sp>
        <p:nvSpPr>
          <p:cNvPr id="9" name="Rounded Rectangular Callout 8"/>
          <p:cNvSpPr/>
          <p:nvPr/>
        </p:nvSpPr>
        <p:spPr>
          <a:xfrm>
            <a:off x="394855" y="4925285"/>
            <a:ext cx="2118360" cy="1219200"/>
          </a:xfrm>
          <a:prstGeom prst="wedgeRoundRectCallout">
            <a:avLst>
              <a:gd name="adj1" fmla="val 84497"/>
              <a:gd name="adj2" fmla="val -78839"/>
              <a:gd name="adj3" fmla="val 1666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would it impact your family financial status?</a:t>
            </a:r>
          </a:p>
        </p:txBody>
      </p:sp>
      <p:sp>
        <p:nvSpPr>
          <p:cNvPr id="10" name="Rounded Rectangular Callout 9"/>
          <p:cNvSpPr/>
          <p:nvPr/>
        </p:nvSpPr>
        <p:spPr>
          <a:xfrm>
            <a:off x="6987540" y="2522220"/>
            <a:ext cx="2118360" cy="1219200"/>
          </a:xfrm>
          <a:prstGeom prst="wedgeRoundRectCallout">
            <a:avLst>
              <a:gd name="adj1" fmla="val -111906"/>
              <a:gd name="adj2" fmla="val 46786"/>
              <a:gd name="adj3" fmla="val 16667"/>
            </a:avLst>
          </a:prstGeom>
          <a:solidFill>
            <a:srgbClr val="76BD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if you are not here to provide for your loved ones?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763" y="3352805"/>
            <a:ext cx="1981384" cy="124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31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58" y="204829"/>
            <a:ext cx="8353847" cy="657953"/>
          </a:xfrm>
        </p:spPr>
        <p:txBody>
          <a:bodyPr/>
          <a:lstStyle/>
          <a:p>
            <a:r>
              <a:rPr lang="en-US" sz="2800" dirty="0"/>
              <a:t>How Critical Illness affects the UAE population</a:t>
            </a:r>
          </a:p>
        </p:txBody>
      </p:sp>
      <p:sp>
        <p:nvSpPr>
          <p:cNvPr id="11" name="Rectangle 10"/>
          <p:cNvSpPr/>
          <p:nvPr/>
        </p:nvSpPr>
        <p:spPr>
          <a:xfrm>
            <a:off x="1579417" y="4207868"/>
            <a:ext cx="1634837" cy="1126462"/>
          </a:xfrm>
          <a:prstGeom prst="rect">
            <a:avLst/>
          </a:prstGeom>
        </p:spPr>
        <p:txBody>
          <a:bodyPr wrap="square">
            <a:spAutoFit/>
          </a:bodyPr>
          <a:lstStyle/>
          <a:p>
            <a:r>
              <a:rPr lang="en-US" b="0" dirty="0">
                <a:solidFill>
                  <a:schemeClr val="tx1"/>
                </a:solidFill>
              </a:rPr>
              <a:t>54% of deaths in the UAE are </a:t>
            </a:r>
            <a:r>
              <a:rPr lang="en-US" dirty="0">
                <a:solidFill>
                  <a:schemeClr val="tx1"/>
                </a:solidFill>
              </a:rPr>
              <a:t>caused by cardiovascular diseases and cancer</a:t>
            </a:r>
          </a:p>
        </p:txBody>
      </p:sp>
      <p:sp>
        <p:nvSpPr>
          <p:cNvPr id="4" name="AutoShape 2" descr="Image result for heart medical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heart medical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0"/>
          <p:cNvSpPr/>
          <p:nvPr/>
        </p:nvSpPr>
        <p:spPr>
          <a:xfrm>
            <a:off x="5746919" y="2478042"/>
            <a:ext cx="2876086" cy="2332946"/>
          </a:xfrm>
          <a:prstGeom prst="rect">
            <a:avLst/>
          </a:prstGeom>
        </p:spPr>
        <p:txBody>
          <a:bodyPr wrap="square">
            <a:spAutoFit/>
          </a:bodyPr>
          <a:lstStyle/>
          <a:p>
            <a:pPr algn="just"/>
            <a:r>
              <a:rPr lang="en-US" b="0" dirty="0">
                <a:solidFill>
                  <a:schemeClr val="tx1"/>
                </a:solidFill>
              </a:rPr>
              <a:t>Due to advancements in medical research and technology, </a:t>
            </a:r>
            <a:r>
              <a:rPr lang="en-US" dirty="0">
                <a:solidFill>
                  <a:schemeClr val="tx1"/>
                </a:solidFill>
              </a:rPr>
              <a:t>the rate of recovery from critical illnesses is increasing rapidly</a:t>
            </a:r>
            <a:r>
              <a:rPr lang="en-US" b="0" dirty="0">
                <a:solidFill>
                  <a:schemeClr val="tx1"/>
                </a:solidFill>
              </a:rPr>
              <a:t>. While this is good news, it does not negate the fact that </a:t>
            </a:r>
            <a:r>
              <a:rPr lang="en-US" dirty="0">
                <a:solidFill>
                  <a:schemeClr val="tx1"/>
                </a:solidFill>
              </a:rPr>
              <a:t>there will be additional expenses to continue to care for and assist a survivor while they recover. </a:t>
            </a:r>
            <a:r>
              <a:rPr lang="en-US" b="0" dirty="0">
                <a:solidFill>
                  <a:schemeClr val="tx1"/>
                </a:solidFill>
              </a:rPr>
              <a:t>50% of people who were diagnosed with CI still face the financial consequences 3-5 years after recovery.</a:t>
            </a:r>
            <a:endParaRPr lang="en-US" dirty="0">
              <a:solidFill>
                <a:schemeClr val="tx1"/>
              </a:solidFill>
            </a:endParaRPr>
          </a:p>
        </p:txBody>
      </p:sp>
      <p:sp>
        <p:nvSpPr>
          <p:cNvPr id="13" name="Rectangle 12"/>
          <p:cNvSpPr/>
          <p:nvPr/>
        </p:nvSpPr>
        <p:spPr>
          <a:xfrm>
            <a:off x="1579418" y="1973011"/>
            <a:ext cx="1634837" cy="1384995"/>
          </a:xfrm>
          <a:prstGeom prst="rect">
            <a:avLst/>
          </a:prstGeom>
        </p:spPr>
        <p:txBody>
          <a:bodyPr wrap="square">
            <a:spAutoFit/>
          </a:bodyPr>
          <a:lstStyle/>
          <a:p>
            <a:pPr eaLnBrk="1" fontAlgn="auto" hangingPunct="1">
              <a:lnSpc>
                <a:spcPct val="100000"/>
              </a:lnSpc>
              <a:spcBef>
                <a:spcPts val="0"/>
              </a:spcBef>
              <a:spcAft>
                <a:spcPts val="0"/>
              </a:spcAft>
            </a:pPr>
            <a:r>
              <a:rPr lang="en-US" b="0" dirty="0">
                <a:solidFill>
                  <a:prstClr val="black"/>
                </a:solidFill>
                <a:latin typeface="Arial"/>
              </a:rPr>
              <a:t>Average age when a heart attack occurs is </a:t>
            </a:r>
            <a:r>
              <a:rPr lang="en-US" dirty="0">
                <a:solidFill>
                  <a:prstClr val="black"/>
                </a:solidFill>
                <a:latin typeface="Arial"/>
              </a:rPr>
              <a:t>15 years earlier than western countries</a:t>
            </a:r>
            <a:endParaRPr lang="en-US" b="0" dirty="0">
              <a:solidFill>
                <a:prstClr val="black"/>
              </a:solidFill>
              <a:latin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97" y="2129441"/>
            <a:ext cx="812058" cy="69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68" y="4343834"/>
            <a:ext cx="920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2665508"/>
            <a:ext cx="1395440" cy="1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60618" y="1912938"/>
            <a:ext cx="5403273" cy="301033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79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3942" y="0"/>
            <a:ext cx="17628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
            <a:ext cx="5036457"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1325"/>
            <a:r>
              <a:rPr lang="en-GB" sz="3400" dirty="0">
                <a:latin typeface="Georgia" panose="02040502050405020303" pitchFamily="18" charset="0"/>
              </a:rPr>
              <a:t>CritiCare</a:t>
            </a:r>
          </a:p>
        </p:txBody>
      </p:sp>
      <p:sp>
        <p:nvSpPr>
          <p:cNvPr id="7" name="Rectangle 6"/>
          <p:cNvSpPr/>
          <p:nvPr/>
        </p:nvSpPr>
        <p:spPr>
          <a:xfrm>
            <a:off x="6738730" y="0"/>
            <a:ext cx="24052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42383" y="0"/>
            <a:ext cx="73549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07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prstGeom prst="rect">
            <a:avLst/>
          </a:prstGeom>
        </p:spPr>
        <p:txBody>
          <a:bodyPr/>
          <a:lstStyle/>
          <a:p>
            <a:pPr eaLnBrk="1" hangingPunct="1"/>
            <a:r>
              <a:rPr lang="en-US" sz="2800" dirty="0">
                <a:ea typeface="ＭＳ Ｐゴシック" pitchFamily="34" charset="-128"/>
              </a:rPr>
              <a:t>CritiCare- Product Specifications</a:t>
            </a:r>
          </a:p>
        </p:txBody>
      </p:sp>
      <p:graphicFrame>
        <p:nvGraphicFramePr>
          <p:cNvPr id="3" name="Table 2"/>
          <p:cNvGraphicFramePr>
            <a:graphicFrameLocks noGrp="1"/>
          </p:cNvGraphicFramePr>
          <p:nvPr>
            <p:extLst>
              <p:ext uri="{D42A27DB-BD31-4B8C-83A1-F6EECF244321}">
                <p14:modId xmlns:p14="http://schemas.microsoft.com/office/powerpoint/2010/main" val="1414879294"/>
              </p:ext>
            </p:extLst>
          </p:nvPr>
        </p:nvGraphicFramePr>
        <p:xfrm>
          <a:off x="457199" y="1184550"/>
          <a:ext cx="6414656" cy="2890528"/>
        </p:xfrm>
        <a:graphic>
          <a:graphicData uri="http://schemas.openxmlformats.org/drawingml/2006/table">
            <a:tbl>
              <a:tblPr firstRow="1" bandRow="1">
                <a:tableStyleId>{8A107856-5554-42FB-B03E-39F5DBC370BA}</a:tableStyleId>
              </a:tblPr>
              <a:tblGrid>
                <a:gridCol w="2245129">
                  <a:extLst>
                    <a:ext uri="{9D8B030D-6E8A-4147-A177-3AD203B41FA5}">
                      <a16:colId xmlns:a16="http://schemas.microsoft.com/office/drawing/2014/main" val="20000"/>
                    </a:ext>
                  </a:extLst>
                </a:gridCol>
                <a:gridCol w="4169527">
                  <a:extLst>
                    <a:ext uri="{9D8B030D-6E8A-4147-A177-3AD203B41FA5}">
                      <a16:colId xmlns:a16="http://schemas.microsoft.com/office/drawing/2014/main" val="20001"/>
                    </a:ext>
                  </a:extLst>
                </a:gridCol>
              </a:tblGrid>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a:ln>
                            <a:noFill/>
                          </a:ln>
                          <a:effectLst/>
                        </a:rPr>
                        <a:t>Age of eligibility</a:t>
                      </a:r>
                      <a:endParaRPr kumimoji="0" lang="en-US" sz="1400" b="0" i="0" u="none" strike="noStrike" cap="none" normalizeH="0" baseline="0" dirty="0">
                        <a:ln>
                          <a:noFill/>
                        </a:ln>
                        <a:solidFill>
                          <a:schemeClr val="bg1"/>
                        </a:solidFill>
                        <a:effectLst/>
                        <a:latin typeface="Arial" charset="0"/>
                        <a:ea typeface="ＭＳ Ｐゴシック" charset="-128"/>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a:ln>
                            <a:noFill/>
                          </a:ln>
                          <a:effectLst/>
                        </a:rPr>
                        <a:t>18 to 50  years ( 10 years)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dirty="0">
                          <a:ln>
                            <a:noFill/>
                          </a:ln>
                          <a:effectLst/>
                        </a:rPr>
                        <a:t>18 to 55 years ( 5 &amp; 7 years)</a:t>
                      </a:r>
                      <a:endParaRPr kumimoji="0" lang="en-US" sz="1400" b="0" i="0" u="none" strike="noStrike" cap="none" normalizeH="0" baseline="0" dirty="0">
                        <a:ln>
                          <a:noFill/>
                        </a:ln>
                        <a:solidFill>
                          <a:srgbClr val="000000"/>
                        </a:solidFill>
                        <a:effectLst/>
                        <a:latin typeface="Arial" charset="0"/>
                        <a:ea typeface="ＭＳ Ｐゴシック" charset="-128"/>
                      </a:endParaRPr>
                    </a:p>
                  </a:txBody>
                  <a:tcPr marT="45722" marB="45722" anchor="ctr" horzOverflow="overflow"/>
                </a:tc>
                <a:extLst>
                  <a:ext uri="{0D108BD9-81ED-4DB2-BD59-A6C34878D82A}">
                    <a16:rowId xmlns:a16="http://schemas.microsoft.com/office/drawing/2014/main" val="10000"/>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Maximum Age at Maturity</a:t>
                      </a:r>
                      <a:endParaRPr kumimoji="0" lang="en-US" sz="1400" b="1" i="0" u="none" strike="noStrike" cap="none" normalizeH="0" baseline="0" dirty="0">
                        <a:ln>
                          <a:noFill/>
                        </a:ln>
                        <a:solidFill>
                          <a:schemeClr val="bg1"/>
                        </a:solidFill>
                        <a:effectLst/>
                        <a:latin typeface="Arial" charset="0"/>
                        <a:ea typeface="ＭＳ Ｐゴシック" charset="-128"/>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70 years</a:t>
                      </a:r>
                      <a:endParaRPr kumimoji="0" lang="en-US" sz="1400" b="1" i="0" u="none" strike="noStrike" cap="none" normalizeH="0" baseline="0" dirty="0">
                        <a:ln>
                          <a:noFill/>
                        </a:ln>
                        <a:solidFill>
                          <a:srgbClr val="000000"/>
                        </a:solidFill>
                        <a:effectLst/>
                        <a:latin typeface="Arial" charset="0"/>
                        <a:ea typeface="ＭＳ Ｐゴシック" charset="-128"/>
                      </a:endParaRPr>
                    </a:p>
                  </a:txBody>
                  <a:tcPr marT="45722" marB="45722" anchor="ctr" horzOverflow="overflow"/>
                </a:tc>
                <a:extLst>
                  <a:ext uri="{0D108BD9-81ED-4DB2-BD59-A6C34878D82A}">
                    <a16:rowId xmlns:a16="http://schemas.microsoft.com/office/drawing/2014/main" val="10001"/>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Mode of Payment</a:t>
                      </a:r>
                      <a:endParaRPr kumimoji="0" lang="en-US" sz="1400" b="1" i="0" u="none" strike="noStrike" cap="none" normalizeH="0" baseline="0" dirty="0">
                        <a:ln>
                          <a:noFill/>
                        </a:ln>
                        <a:solidFill>
                          <a:schemeClr val="bg1"/>
                        </a:solidFill>
                        <a:effectLst/>
                        <a:latin typeface="Arial" charset="0"/>
                        <a:ea typeface="ＭＳ Ｐゴシック" charset="-128"/>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Monthly &amp; Annually</a:t>
                      </a:r>
                      <a:endParaRPr kumimoji="0" lang="en-US" sz="1400" b="1" i="0" u="none" strike="noStrike" cap="none" normalizeH="0" baseline="0" dirty="0">
                        <a:ln>
                          <a:noFill/>
                        </a:ln>
                        <a:solidFill>
                          <a:srgbClr val="000000"/>
                        </a:solidFill>
                        <a:effectLst/>
                        <a:latin typeface="Arial" charset="0"/>
                        <a:ea typeface="ＭＳ Ｐゴシック" charset="-128"/>
                      </a:endParaRPr>
                    </a:p>
                  </a:txBody>
                  <a:tcPr marT="45722" marB="45722" anchor="ctr" horzOverflow="overflow"/>
                </a:tc>
                <a:extLst>
                  <a:ext uri="{0D108BD9-81ED-4DB2-BD59-A6C34878D82A}">
                    <a16:rowId xmlns:a16="http://schemas.microsoft.com/office/drawing/2014/main" val="10002"/>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effectLst/>
                        </a:rPr>
                        <a:t>Minimum Annual Premium</a:t>
                      </a:r>
                      <a:endParaRPr kumimoji="0" lang="en-US" sz="1400" b="1" i="0" u="none" strike="noStrike" kern="1200" cap="none" normalizeH="0" baseline="0" dirty="0">
                        <a:ln>
                          <a:noFill/>
                        </a:ln>
                        <a:solidFill>
                          <a:schemeClr val="bg1"/>
                        </a:solidFill>
                        <a:effectLst/>
                        <a:latin typeface="Arial" charset="0"/>
                        <a:ea typeface="ＭＳ Ｐゴシック" charset="-128"/>
                        <a:cs typeface="+mn-cs"/>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effectLst/>
                        </a:rPr>
                        <a:t>USD 1,250</a:t>
                      </a:r>
                      <a:endParaRPr kumimoji="0" lang="en-US" sz="1400" b="1" i="0" u="none" strike="noStrike" kern="1200" cap="none" normalizeH="0" baseline="0" dirty="0">
                        <a:ln>
                          <a:noFill/>
                        </a:ln>
                        <a:solidFill>
                          <a:srgbClr val="000000"/>
                        </a:solidFill>
                        <a:effectLst/>
                        <a:latin typeface="Arial" charset="0"/>
                        <a:ea typeface="ＭＳ Ｐゴシック" charset="-128"/>
                        <a:cs typeface="+mn-cs"/>
                      </a:endParaRPr>
                    </a:p>
                  </a:txBody>
                  <a:tcPr marT="45722" marB="45722" anchor="ctr" horzOverflow="overflow"/>
                </a:tc>
                <a:extLst>
                  <a:ext uri="{0D108BD9-81ED-4DB2-BD59-A6C34878D82A}">
                    <a16:rowId xmlns:a16="http://schemas.microsoft.com/office/drawing/2014/main" val="10003"/>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effectLst/>
                        </a:rPr>
                        <a:t>Policy Term</a:t>
                      </a:r>
                      <a:endParaRPr kumimoji="0" lang="en-US" sz="1400" b="1" i="0" u="none" strike="noStrike" kern="1200" cap="none" normalizeH="0" baseline="0" dirty="0">
                        <a:ln>
                          <a:noFill/>
                        </a:ln>
                        <a:solidFill>
                          <a:schemeClr val="bg1"/>
                        </a:solidFill>
                        <a:effectLst/>
                        <a:latin typeface="Arial" charset="0"/>
                        <a:ea typeface="ＭＳ Ｐゴシック" charset="-128"/>
                        <a:cs typeface="+mn-cs"/>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effectLst/>
                        </a:rPr>
                        <a:t>10, 15 or 20 Years</a:t>
                      </a:r>
                      <a:endParaRPr kumimoji="0" lang="en-US" sz="1400" b="1" i="0" u="none" strike="noStrike" kern="1200" cap="none" normalizeH="0" baseline="0" dirty="0">
                        <a:ln>
                          <a:noFill/>
                        </a:ln>
                        <a:solidFill>
                          <a:srgbClr val="000000"/>
                        </a:solidFill>
                        <a:effectLst/>
                        <a:latin typeface="Arial" charset="0"/>
                        <a:ea typeface="ＭＳ Ｐゴシック" charset="-128"/>
                        <a:cs typeface="+mn-cs"/>
                      </a:endParaRPr>
                    </a:p>
                  </a:txBody>
                  <a:tcPr marT="45722" marB="45722" anchor="ctr" horzOverflow="overflow"/>
                </a:tc>
                <a:extLst>
                  <a:ext uri="{0D108BD9-81ED-4DB2-BD59-A6C34878D82A}">
                    <a16:rowId xmlns:a16="http://schemas.microsoft.com/office/drawing/2014/main" val="10004"/>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a:ln>
                            <a:noFill/>
                          </a:ln>
                          <a:effectLst/>
                        </a:rPr>
                        <a:t>Grace Period </a:t>
                      </a:r>
                      <a:endParaRPr kumimoji="0" lang="en-US" sz="1400" b="1" i="0" u="none" strike="noStrike" kern="1200" cap="none" normalizeH="0" baseline="0" dirty="0">
                        <a:ln>
                          <a:noFill/>
                        </a:ln>
                        <a:solidFill>
                          <a:schemeClr val="bg1"/>
                        </a:solidFill>
                        <a:effectLst/>
                        <a:latin typeface="Arial" charset="0"/>
                        <a:ea typeface="ＭＳ Ｐゴシック" charset="-128"/>
                        <a:cs typeface="+mn-cs"/>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u="none" strike="noStrike" kern="1200" cap="none" normalizeH="0" baseline="0" dirty="0">
                          <a:ln>
                            <a:noFill/>
                          </a:ln>
                          <a:effectLst/>
                        </a:rPr>
                        <a:t>30 Days</a:t>
                      </a:r>
                      <a:endParaRPr kumimoji="0" lang="en-US" sz="1400" b="1" i="0" u="none" strike="noStrike" kern="1200" cap="none" normalizeH="0" baseline="0" dirty="0">
                        <a:ln>
                          <a:noFill/>
                        </a:ln>
                        <a:solidFill>
                          <a:srgbClr val="000000"/>
                        </a:solidFill>
                        <a:effectLst/>
                        <a:latin typeface="Arial" charset="0"/>
                        <a:ea typeface="ＭＳ Ｐゴシック" charset="-128"/>
                        <a:cs typeface="+mn-cs"/>
                      </a:endParaRPr>
                    </a:p>
                  </a:txBody>
                  <a:tcPr marT="45722" marB="45722" anchor="ctr" horzOverflow="overflow"/>
                </a:tc>
                <a:extLst>
                  <a:ext uri="{0D108BD9-81ED-4DB2-BD59-A6C34878D82A}">
                    <a16:rowId xmlns:a16="http://schemas.microsoft.com/office/drawing/2014/main" val="10005"/>
                  </a:ext>
                </a:extLst>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Waiting Period</a:t>
                      </a:r>
                      <a:endParaRPr kumimoji="0" lang="en-US" sz="1400" b="1" i="0" u="none" strike="noStrike" cap="none" normalizeH="0" baseline="0" dirty="0">
                        <a:ln>
                          <a:noFill/>
                        </a:ln>
                        <a:solidFill>
                          <a:schemeClr val="bg1"/>
                        </a:solidFill>
                        <a:effectLst/>
                        <a:latin typeface="Arial" charset="0"/>
                        <a:ea typeface="ＭＳ Ｐゴシック" charset="-128"/>
                      </a:endParaRPr>
                    </a:p>
                  </a:txBody>
                  <a:tcPr marT="45722" marB="4572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90 days after policy effective date</a:t>
                      </a:r>
                      <a:endParaRPr kumimoji="0" lang="en-US" sz="1400" b="1" i="0" u="none" strike="noStrike" cap="none" normalizeH="0" baseline="0" dirty="0">
                        <a:ln>
                          <a:noFill/>
                        </a:ln>
                        <a:solidFill>
                          <a:srgbClr val="000000"/>
                        </a:solidFill>
                        <a:effectLst/>
                        <a:latin typeface="Arial" charset="0"/>
                        <a:ea typeface="ＭＳ Ｐゴシック" charset="-128"/>
                      </a:endParaRPr>
                    </a:p>
                  </a:txBody>
                  <a:tcPr marT="45722" marB="45722" anchor="ctr" horzOverflow="overflow"/>
                </a:tc>
                <a:extLst>
                  <a:ext uri="{0D108BD9-81ED-4DB2-BD59-A6C34878D82A}">
                    <a16:rowId xmlns:a16="http://schemas.microsoft.com/office/drawing/2014/main" val="10006"/>
                  </a:ext>
                </a:extLst>
              </a:tr>
            </a:tbl>
          </a:graphicData>
        </a:graphic>
      </p:graphicFrame>
      <p:sp>
        <p:nvSpPr>
          <p:cNvPr id="4" name="Rectangle 3"/>
          <p:cNvSpPr/>
          <p:nvPr/>
        </p:nvSpPr>
        <p:spPr>
          <a:xfrm>
            <a:off x="5250873" y="1357741"/>
            <a:ext cx="4052449" cy="5069896"/>
          </a:xfrm>
          <a:prstGeom prst="rect">
            <a:avLst/>
          </a:prstGeom>
          <a:blipFill dpi="0" rotWithShape="1">
            <a:blip r:embed="rId3">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274853774"/>
              </p:ext>
            </p:extLst>
          </p:nvPr>
        </p:nvGraphicFramePr>
        <p:xfrm>
          <a:off x="471488" y="4368043"/>
          <a:ext cx="3308877" cy="1768640"/>
        </p:xfrm>
        <a:graphic>
          <a:graphicData uri="http://schemas.openxmlformats.org/drawingml/2006/table">
            <a:tbl>
              <a:tblPr firstRow="1" bandRow="1">
                <a:tableStyleId>{0660B408-B3CF-4A94-85FC-2B1E0A45F4A2}</a:tableStyleId>
              </a:tblPr>
              <a:tblGrid>
                <a:gridCol w="1707519">
                  <a:extLst>
                    <a:ext uri="{9D8B030D-6E8A-4147-A177-3AD203B41FA5}">
                      <a16:colId xmlns:a16="http://schemas.microsoft.com/office/drawing/2014/main" val="20000"/>
                    </a:ext>
                  </a:extLst>
                </a:gridCol>
                <a:gridCol w="1601358">
                  <a:extLst>
                    <a:ext uri="{9D8B030D-6E8A-4147-A177-3AD203B41FA5}">
                      <a16:colId xmlns:a16="http://schemas.microsoft.com/office/drawing/2014/main" val="20001"/>
                    </a:ext>
                  </a:extLst>
                </a:gridCol>
              </a:tblGrid>
              <a:tr h="407264">
                <a:tc gridSpan="2">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Premium Payment Term</a:t>
                      </a:r>
                      <a:endParaRPr kumimoji="0" lang="en-US" sz="1400" b="1" i="0" u="none" strike="noStrike" cap="none" normalizeH="0" baseline="0" dirty="0">
                        <a:ln>
                          <a:noFill/>
                        </a:ln>
                        <a:solidFill>
                          <a:schemeClr val="bg1"/>
                        </a:solidFill>
                        <a:effectLst/>
                        <a:latin typeface="+mj-lt"/>
                        <a:ea typeface="ＭＳ Ｐゴシック" charset="-128"/>
                      </a:endParaRPr>
                    </a:p>
                  </a:txBody>
                  <a:tcPr marT="45730" marB="45730" anchor="ctr" horzOverflow="overflow"/>
                </a:tc>
                <a:tc hMerge="1">
                  <a:txBody>
                    <a:bodyPr/>
                    <a:lstStyle/>
                    <a:p>
                      <a:pPr marL="0" marR="0" lvl="0" indent="0" algn="ctr" defTabSz="914400" rtl="0" eaLnBrk="0" fontAlgn="base" latinLnBrk="0" hangingPunct="0">
                        <a:lnSpc>
                          <a:spcPct val="110000"/>
                        </a:lnSpc>
                        <a:spcBef>
                          <a:spcPct val="50000"/>
                        </a:spcBef>
                        <a:spcAft>
                          <a:spcPct val="0"/>
                        </a:spcAft>
                        <a:buClrTx/>
                        <a:buSzTx/>
                        <a:buFontTx/>
                        <a:buNone/>
                        <a:tabLst/>
                      </a:pPr>
                      <a:endParaRPr kumimoji="0" lang="en-US" sz="1600" b="1" i="0" u="none" strike="noStrike" cap="none" normalizeH="0" baseline="0" dirty="0">
                        <a:ln>
                          <a:noFill/>
                        </a:ln>
                        <a:solidFill>
                          <a:schemeClr val="bg1"/>
                        </a:solidFill>
                        <a:effectLst/>
                        <a:latin typeface="+mj-lt"/>
                        <a:ea typeface="ＭＳ Ｐゴシック" charset="-128"/>
                      </a:endParaRPr>
                    </a:p>
                  </a:txBody>
                  <a:tcPr marT="45730" marB="45730" anchor="ctr" horzOverflow="overflow">
                    <a:gradFill>
                      <a:gsLst>
                        <a:gs pos="0">
                          <a:srgbClr val="0070C0"/>
                        </a:gs>
                        <a:gs pos="100000">
                          <a:srgbClr val="002060">
                            <a:alpha val="56000"/>
                          </a:srgbClr>
                        </a:gs>
                      </a:gsLst>
                      <a:lin ang="2700000" scaled="1"/>
                    </a:gradFill>
                  </a:tcPr>
                </a:tc>
                <a:extLst>
                  <a:ext uri="{0D108BD9-81ED-4DB2-BD59-A6C34878D82A}">
                    <a16:rowId xmlns:a16="http://schemas.microsoft.com/office/drawing/2014/main" val="10000"/>
                  </a:ext>
                </a:extLst>
              </a:tr>
              <a:tr h="407264">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b="1" u="none" strike="noStrike" cap="none" normalizeH="0" baseline="0" dirty="0">
                          <a:ln>
                            <a:noFill/>
                          </a:ln>
                          <a:effectLst/>
                        </a:rPr>
                        <a:t>Payment for:</a:t>
                      </a:r>
                      <a:endParaRPr kumimoji="0" lang="en-US" sz="1400" b="1" i="0" u="none" strike="noStrike" cap="none" normalizeH="0" baseline="0" dirty="0">
                        <a:ln>
                          <a:noFill/>
                        </a:ln>
                        <a:solidFill>
                          <a:schemeClr val="bg1"/>
                        </a:solidFill>
                        <a:effectLst/>
                        <a:latin typeface="+mj-lt"/>
                        <a:ea typeface="ＭＳ Ｐゴシック" charset="-128"/>
                      </a:endParaRPr>
                    </a:p>
                  </a:txBody>
                  <a:tcPr marT="45730" marB="45730" anchor="ctr" horzOverflow="overflow"/>
                </a:tc>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b="1" u="none" strike="noStrike" cap="none" normalizeH="0" baseline="0" dirty="0">
                          <a:ln>
                            <a:noFill/>
                          </a:ln>
                          <a:effectLst/>
                        </a:rPr>
                        <a:t>Coverage for:</a:t>
                      </a:r>
                      <a:endParaRPr kumimoji="0" lang="en-US" sz="1400" b="1" i="0" u="none" strike="noStrike" cap="none" normalizeH="0" baseline="0" dirty="0">
                        <a:ln>
                          <a:noFill/>
                        </a:ln>
                        <a:solidFill>
                          <a:schemeClr val="bg1"/>
                        </a:solidFill>
                        <a:effectLst/>
                        <a:latin typeface="+mj-lt"/>
                        <a:ea typeface="ＭＳ Ｐゴシック" charset="-128"/>
                      </a:endParaRPr>
                    </a:p>
                  </a:txBody>
                  <a:tcPr marT="45730" marB="45730" anchor="ctr" horzOverflow="overflow"/>
                </a:tc>
                <a:extLst>
                  <a:ext uri="{0D108BD9-81ED-4DB2-BD59-A6C34878D82A}">
                    <a16:rowId xmlns:a16="http://schemas.microsoft.com/office/drawing/2014/main" val="10001"/>
                  </a:ext>
                </a:extLst>
              </a:tr>
              <a:tr h="338248">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5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10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extLst>
                  <a:ext uri="{0D108BD9-81ED-4DB2-BD59-A6C34878D82A}">
                    <a16:rowId xmlns:a16="http://schemas.microsoft.com/office/drawing/2014/main" val="10002"/>
                  </a:ext>
                </a:extLst>
              </a:tr>
              <a:tr h="299912">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7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15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extLst>
                  <a:ext uri="{0D108BD9-81ED-4DB2-BD59-A6C34878D82A}">
                    <a16:rowId xmlns:a16="http://schemas.microsoft.com/office/drawing/2014/main" val="10003"/>
                  </a:ext>
                </a:extLst>
              </a:tr>
              <a:tr h="299912">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10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tc>
                  <a:txBody>
                    <a:bodyPr/>
                    <a:lstStyle/>
                    <a:p>
                      <a:pPr marL="0" marR="0" lvl="0" indent="0" algn="ctr" defTabSz="914400" rtl="0" eaLnBrk="0" fontAlgn="base" latinLnBrk="0" hangingPunct="0">
                        <a:lnSpc>
                          <a:spcPct val="110000"/>
                        </a:lnSpc>
                        <a:spcBef>
                          <a:spcPct val="50000"/>
                        </a:spcBef>
                        <a:spcAft>
                          <a:spcPct val="0"/>
                        </a:spcAft>
                        <a:buClrTx/>
                        <a:buSzTx/>
                        <a:buFontTx/>
                        <a:buNone/>
                        <a:tabLst/>
                      </a:pPr>
                      <a:r>
                        <a:rPr kumimoji="0" lang="en-US" sz="1400" u="none" strike="noStrike" cap="none" normalizeH="0" baseline="0" dirty="0">
                          <a:ln>
                            <a:noFill/>
                          </a:ln>
                          <a:effectLst/>
                        </a:rPr>
                        <a:t>20 Years</a:t>
                      </a:r>
                      <a:endParaRPr kumimoji="0" lang="en-US" sz="1400" b="1" i="0" u="none" strike="noStrike" cap="none" normalizeH="0" baseline="0" dirty="0">
                        <a:ln>
                          <a:noFill/>
                        </a:ln>
                        <a:solidFill>
                          <a:schemeClr val="tx1"/>
                        </a:solidFill>
                        <a:effectLst/>
                        <a:latin typeface="+mj-lt"/>
                        <a:ea typeface="ＭＳ Ｐゴシック" charset="-128"/>
                      </a:endParaRPr>
                    </a:p>
                  </a:txBody>
                  <a:tcPr marT="45730" marB="45730" anchor="ctr" horzOverflow="overflow"/>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249920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Theme">
  <a:themeElements>
    <a:clrScheme name="Custom 6">
      <a:dk1>
        <a:srgbClr val="000000"/>
      </a:dk1>
      <a:lt1>
        <a:srgbClr val="FFFFFF"/>
      </a:lt1>
      <a:dk2>
        <a:srgbClr val="DB0A5B"/>
      </a:dk2>
      <a:lt2>
        <a:srgbClr val="6025A9"/>
      </a:lt2>
      <a:accent1>
        <a:srgbClr val="A3CE4E"/>
      </a:accent1>
      <a:accent2>
        <a:srgbClr val="0090DA"/>
      </a:accent2>
      <a:accent3>
        <a:srgbClr val="0061A0"/>
      </a:accent3>
      <a:accent4>
        <a:srgbClr val="FFC600"/>
      </a:accent4>
      <a:accent5>
        <a:srgbClr val="00A3AD"/>
      </a:accent5>
      <a:accent6>
        <a:srgbClr val="75787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0" rIns="91440" bIns="0" rtlCol="0">
        <a:noAutofit/>
      </a:bodyPr>
      <a:lstStyle>
        <a:defPPr>
          <a:defRPr sz="2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352B3F0A60BE34CA4DD0DECD5F074E8" ma:contentTypeVersion="0" ma:contentTypeDescription="Utwórz nowy dokument." ma:contentTypeScope="" ma:versionID="8f81c682f542ce4513f31f018c88a335">
  <xsd:schema xmlns:xsd="http://www.w3.org/2001/XMLSchema" xmlns:p="http://schemas.microsoft.com/office/2006/metadata/properties" targetNamespace="http://schemas.microsoft.com/office/2006/metadata/properties" ma:root="true" ma:fieldsID="109315de924e3091cf82181abb24d9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ma:readOnly="true"/>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BA3CCF8-5AEF-4657-AC17-234AFAC5CA92}">
  <ds:schemaRefs>
    <ds:schemaRef ds:uri="http://schemas.microsoft.com/sharepoint/v3/contenttype/forms"/>
  </ds:schemaRefs>
</ds:datastoreItem>
</file>

<file path=customXml/itemProps2.xml><?xml version="1.0" encoding="utf-8"?>
<ds:datastoreItem xmlns:ds="http://schemas.openxmlformats.org/officeDocument/2006/customXml" ds:itemID="{5EB07C66-8E7C-43BE-9616-05859FAC868C}">
  <ds:schemaRef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F2B0FDCA-F39A-4008-A745-8982D3A8F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27562</TotalTime>
  <Words>1658</Words>
  <Application>Microsoft Office PowerPoint</Application>
  <PresentationFormat>On-screen Show (4:3)</PresentationFormat>
  <Paragraphs>316</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.AppleSystemUIFont</vt:lpstr>
      <vt:lpstr>Arial</vt:lpstr>
      <vt:lpstr>Arial Narrow</vt:lpstr>
      <vt:lpstr>Calibri</vt:lpstr>
      <vt:lpstr>Georgia</vt:lpstr>
      <vt:lpstr>Wingdings</vt:lpstr>
      <vt:lpstr>1_Default Theme</vt:lpstr>
      <vt:lpstr>MetLife, your Trusted Partner</vt:lpstr>
      <vt:lpstr>PowerPoint Presentation</vt:lpstr>
      <vt:lpstr>PowerPoint Presentation</vt:lpstr>
      <vt:lpstr>Addressing Key Customer Concerns</vt:lpstr>
      <vt:lpstr>How would you manage Critical Illness Expenses?</vt:lpstr>
      <vt:lpstr>Are you ready for the unexpected?</vt:lpstr>
      <vt:lpstr>How Critical Illness affects the UAE population</vt:lpstr>
      <vt:lpstr>PowerPoint Presentation</vt:lpstr>
      <vt:lpstr>CritiCare- Product Specifications</vt:lpstr>
      <vt:lpstr>Reduced Paid Up </vt:lpstr>
      <vt:lpstr>Life Insurance Benefit </vt:lpstr>
      <vt:lpstr>List of Covered Critical Illness</vt:lpstr>
      <vt:lpstr>Health Questions</vt:lpstr>
      <vt:lpstr>Health Declaration</vt:lpstr>
      <vt:lpstr>Schedule of Benefits</vt:lpstr>
      <vt:lpstr>CritiCare   Positioning</vt:lpstr>
      <vt:lpstr>Journey of a Critical Illness Survivor</vt:lpstr>
      <vt:lpstr>Why you would need and use a Critical Illness payout</vt:lpstr>
      <vt:lpstr>PowerPoint Presentation</vt:lpstr>
    </vt:vector>
  </TitlesOfParts>
  <Company>MetLife  Office XP SP3  Professional  NLB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140th Anniversary Marketing featuring “Simplified”</dc:title>
  <dc:creator>jdamon</dc:creator>
  <cp:lastModifiedBy>Morcos, Jad</cp:lastModifiedBy>
  <cp:revision>1106</cp:revision>
  <cp:lastPrinted>2016-01-13T09:01:32Z</cp:lastPrinted>
  <dcterms:created xsi:type="dcterms:W3CDTF">2008-02-25T15:05:52Z</dcterms:created>
  <dcterms:modified xsi:type="dcterms:W3CDTF">2020-03-23T17:41:05Z</dcterms:modified>
</cp:coreProperties>
</file>