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4"/>
  </p:sldMasterIdLst>
  <p:notesMasterIdLst>
    <p:notesMasterId r:id="rId10"/>
  </p:notesMasterIdLst>
  <p:handoutMasterIdLst>
    <p:handoutMasterId r:id="rId11"/>
  </p:handoutMasterIdLst>
  <p:sldIdLst>
    <p:sldId id="338" r:id="rId5"/>
    <p:sldId id="1516" r:id="rId6"/>
    <p:sldId id="432" r:id="rId7"/>
    <p:sldId id="1518" r:id="rId8"/>
    <p:sldId id="4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eman, Adrianne" initials="FA" lastIdx="1" clrIdx="0">
    <p:extLst>
      <p:ext uri="{19B8F6BF-5375-455C-9EA6-DF929625EA0E}">
        <p15:presenceInfo xmlns:p15="http://schemas.microsoft.com/office/powerpoint/2012/main" userId="S::afreeman@metlife.com::a124e4d9-85ac-4e19-869a-c8711a4e2838" providerId="AD"/>
      </p:ext>
    </p:extLst>
  </p:cmAuthor>
  <p:cmAuthor id="2" name="C, Rosalin Lopez" initials="CRL" lastIdx="1" clrIdx="1">
    <p:extLst>
      <p:ext uri="{19B8F6BF-5375-455C-9EA6-DF929625EA0E}">
        <p15:presenceInfo xmlns:p15="http://schemas.microsoft.com/office/powerpoint/2012/main" userId="S::crosalin@gpstrategies.com::46024192-ac5f-441a-bc92-9366cb501274" providerId="AD"/>
      </p:ext>
    </p:extLst>
  </p:cmAuthor>
  <p:cmAuthor id="3" name="Chan, Yiu Hon Elton" initials="CYHE" lastIdx="10" clrIdx="2">
    <p:extLst>
      <p:ext uri="{19B8F6BF-5375-455C-9EA6-DF929625EA0E}">
        <p15:presenceInfo xmlns:p15="http://schemas.microsoft.com/office/powerpoint/2012/main" userId="S::yiu-hon-elton.chan@metlife.ae::0a474ba9-1be4-4dcd-a09e-0004921ba13a" providerId="AD"/>
      </p:ext>
    </p:extLst>
  </p:cmAuthor>
  <p:cmAuthor id="4" name="Varghese, Suja" initials="VS" lastIdx="1" clrIdx="3">
    <p:extLst>
      <p:ext uri="{19B8F6BF-5375-455C-9EA6-DF929625EA0E}">
        <p15:presenceInfo xmlns:p15="http://schemas.microsoft.com/office/powerpoint/2012/main" userId="S::Suja.Varghese@metlife.ae::db479fdc-d368-470c-b27b-58c69599a9d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2A2"/>
    <a:srgbClr val="A4CE4E"/>
    <a:srgbClr val="A3CE4E"/>
    <a:srgbClr val="0061A0"/>
    <a:srgbClr val="75787B"/>
    <a:srgbClr val="00A3AD"/>
    <a:srgbClr val="E46B95"/>
    <a:srgbClr val="E5B2CF"/>
    <a:srgbClr val="00859B"/>
    <a:srgbClr val="00A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4" autoAdjust="0"/>
    <p:restoredTop sz="93817" autoAdjust="0"/>
  </p:normalViewPr>
  <p:slideViewPr>
    <p:cSldViewPr snapToGrid="0">
      <p:cViewPr varScale="1">
        <p:scale>
          <a:sx n="84" d="100"/>
          <a:sy n="84" d="100"/>
        </p:scale>
        <p:origin x="3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sz="1000">
              <a:latin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541AEF-3112-6549-914A-E0D9B60F40EA}" type="datetimeFigureOut">
              <a:rPr lang="en-US" sz="1000">
                <a:latin typeface="Arial" charset="0"/>
                <a:cs typeface="Arial" charset="0"/>
              </a:rPr>
              <a:t>15/06/2020</a:t>
            </a:fld>
            <a:endParaRPr lang="en-US" sz="100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sz="100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293638-C25A-9844-8D5B-B0309EC5F961}" type="slidenum">
              <a:rPr lang="en-US" sz="1000">
                <a:latin typeface="Arial" charset="0"/>
                <a:cs typeface="Arial" charset="0"/>
              </a:rPr>
              <a:t>‹#›</a:t>
            </a:fld>
            <a:endParaRPr lang="en-US" sz="10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3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000" b="0" i="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000" b="0" i="0">
                <a:latin typeface="Arial" charset="0"/>
                <a:cs typeface="Arial" charset="0"/>
              </a:defRPr>
            </a:lvl1pPr>
          </a:lstStyle>
          <a:p>
            <a:fld id="{EC2C7003-A6A9-A249-88AD-8CFDA7DED64B}" type="datetimeFigureOut">
              <a:rPr lang="en-US" smtClean="0"/>
              <a:pPr/>
              <a:t>15/06/2020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000" b="0" i="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000" b="0" i="0">
                <a:latin typeface="Arial" charset="0"/>
                <a:cs typeface="Arial" charset="0"/>
              </a:defRPr>
            </a:lvl1pPr>
          </a:lstStyle>
          <a:p>
            <a:fld id="{50AD15A5-6128-B84F-818D-8AA5BDD9A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6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AD15A5-6128-B84F-818D-8AA5BDD9AF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8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6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D90EA2B-7FD5-2347-BBDF-C0FF05C887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407852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658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hree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 numCol="3" spcCol="137160"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7477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/>
            </a:lvl3pPr>
            <a:lvl4pPr marL="398463" indent="-200025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 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95B4020-BA1B-424F-8B93-3B8A415B57B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2594215-73D0-6E42-BBFD-7FE2B8C87F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7517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, Sub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B372CB4-BC72-5843-B18C-A6DA70EBB7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A1F2A-2A98-C741-B6CE-2AE83C9DEB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buFontTx/>
              <a:buNone/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buFontTx/>
              <a:buNone/>
              <a:defRPr sz="2000"/>
            </a:lvl3pPr>
            <a:lvl4pPr marL="201168" indent="-200025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lvl4pPr>
            <a:lvl5pPr marL="402336" indent="-201168">
              <a:defRPr sz="16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SUBHEADER</a:t>
            </a:r>
          </a:p>
          <a:p>
            <a:pPr lvl="2"/>
            <a:r>
              <a:rPr lang="en-US" dirty="0"/>
              <a:t>First Level 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DC2CE65-1FD0-BA43-A7EB-393335A154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EB393E3-9446-D449-9B0B-979D8F7A01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8830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-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B7189FC-4DF1-9D43-AA9F-1EA46A9FA5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C4D80BF-5282-7B4E-9AEE-2E1181EDA1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77797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, Title, 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6132B56-6ADC-AE42-9722-86E36E3EB2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4FB1594-DBA0-A342-871D-4BC60EFD90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88839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7389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, with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4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3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5" y="1504121"/>
            <a:ext cx="2911266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Opposing ideas </a:t>
            </a:r>
            <a:br>
              <a:rPr lang="en-US" dirty="0"/>
            </a:br>
            <a:r>
              <a:rPr lang="en-US" dirty="0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4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2pPr>
            <a:lvl3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3pPr>
            <a:lvl4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4pPr>
            <a:lvl5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5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Opposing ideas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with statements supported by graphics/images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A604EF4-F41E-B445-A17E-62FBD29DE0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B1A7E92-0B4E-C145-A23A-1272DFEBA7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7938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593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07EE6CB-CDB5-2D48-8610-759DE5A98C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477AD0-9793-774E-8C1E-58F75D412B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1354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, header,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E73ADC8-3144-814C-B020-130A976119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53885FD-54F1-1740-99A2-BF4D035D0F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5873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-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34757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0D4BBCD-C94D-D142-B586-78DE00C580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7F83008-2E35-8243-8E81-AEC51BC5E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3963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w/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4" y="0"/>
            <a:ext cx="610492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F4EAF3A-1C47-2549-8829-7421B4DAD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F4C2EC0-9229-404B-A5C8-2C5B7EDA4F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1738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layout with 1/4 column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7" y="1371600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83ECFA4-BF7A-F940-99FB-09DBCE8506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36B653D-6566-2148-BB67-F9F6AFF76F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7196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header/text layout with 1/4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 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5AF605-BA41-0C40-B302-1C5A18F230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93E8A58-3B46-8C44-B1DB-F0A1F88D53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1129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/Solutions/Resul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3" name="Rectangle 7">
            <a:extLst>
              <a:ext uri="{FF2B5EF4-FFF2-40B4-BE49-F238E27FC236}">
                <a16:creationId xmlns:a16="http://schemas.microsoft.com/office/drawing/2014/main" id="{48605227-1789-764B-9FEE-2A07FD105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732" y="1376466"/>
            <a:ext cx="11280537" cy="1820549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28FCFDC2-2E45-BD42-9683-E4A2B0EBF286}"/>
              </a:ext>
            </a:extLst>
          </p:cNvPr>
          <p:cNvSpPr/>
          <p:nvPr userDrawn="1"/>
        </p:nvSpPr>
        <p:spPr>
          <a:xfrm rot="5400000">
            <a:off x="4753388" y="1568424"/>
            <a:ext cx="313604" cy="270418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49" name="Rectangle 7">
            <a:extLst>
              <a:ext uri="{FF2B5EF4-FFF2-40B4-BE49-F238E27FC236}">
                <a16:creationId xmlns:a16="http://schemas.microsoft.com/office/drawing/2014/main" id="{8013A9B8-83EF-B141-B588-B5A2EE87771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319" y="3500491"/>
            <a:ext cx="11280537" cy="2643327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FF210F3A-A481-3E43-BA64-7BCD81E406A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74762" y="3940839"/>
            <a:ext cx="11046218" cy="2117928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lIns="91424" tIns="91424" rIns="91424" bIns="91424"/>
          <a:lstStyle/>
          <a:p>
            <a:endParaRPr lang="en-US" sz="1800" dirty="0">
              <a:solidFill>
                <a:schemeClr val="bg2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677A048-0CA7-DD46-972A-A690AB880EEF}"/>
              </a:ext>
            </a:extLst>
          </p:cNvPr>
          <p:cNvCxnSpPr>
            <a:cxnSpLocks/>
          </p:cNvCxnSpPr>
          <p:nvPr userDrawn="1"/>
        </p:nvCxnSpPr>
        <p:spPr>
          <a:xfrm>
            <a:off x="9597809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D9CE326-EB9A-9D47-9472-EB555349AABE}"/>
              </a:ext>
            </a:extLst>
          </p:cNvPr>
          <p:cNvCxnSpPr>
            <a:cxnSpLocks/>
          </p:cNvCxnSpPr>
          <p:nvPr userDrawn="1"/>
        </p:nvCxnSpPr>
        <p:spPr>
          <a:xfrm>
            <a:off x="3368413" y="3962653"/>
            <a:ext cx="0" cy="2096115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E67FEFB-5A20-F243-B732-342FD5EBAF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55732" y="5101119"/>
            <a:ext cx="9142077" cy="0"/>
          </a:xfrm>
          <a:prstGeom prst="line">
            <a:avLst/>
          </a:prstGeom>
          <a:ln w="26987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BC7E39F-3FCF-6344-AEC6-307261FBCF54}"/>
              </a:ext>
            </a:extLst>
          </p:cNvPr>
          <p:cNvCxnSpPr>
            <a:cxnSpLocks/>
          </p:cNvCxnSpPr>
          <p:nvPr userDrawn="1"/>
        </p:nvCxnSpPr>
        <p:spPr>
          <a:xfrm>
            <a:off x="5443327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E985912-C1FC-6849-A24F-ABF95C9F66DA}"/>
              </a:ext>
            </a:extLst>
          </p:cNvPr>
          <p:cNvCxnSpPr>
            <a:cxnSpLocks/>
          </p:cNvCxnSpPr>
          <p:nvPr userDrawn="1"/>
        </p:nvCxnSpPr>
        <p:spPr>
          <a:xfrm>
            <a:off x="7520568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1BEA5713-1BC9-AD4B-BC36-B768EAB4A8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524" y="1480927"/>
            <a:ext cx="4022184" cy="561264"/>
          </a:xfrm>
          <a:solidFill>
            <a:schemeClr val="accent2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Objectives</a:t>
            </a:r>
          </a:p>
        </p:txBody>
      </p:sp>
      <p:sp>
        <p:nvSpPr>
          <p:cNvPr id="76" name="Text Placeholder 73">
            <a:extLst>
              <a:ext uri="{FF2B5EF4-FFF2-40B4-BE49-F238E27FC236}">
                <a16:creationId xmlns:a16="http://schemas.microsoft.com/office/drawing/2014/main" id="{3C076965-C2B3-344C-92D0-8E25428268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523" y="2040150"/>
            <a:ext cx="4022183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Objectives text</a:t>
            </a:r>
          </a:p>
        </p:txBody>
      </p:sp>
      <p:sp>
        <p:nvSpPr>
          <p:cNvPr id="78" name="Text Placeholder 73">
            <a:extLst>
              <a:ext uri="{FF2B5EF4-FFF2-40B4-BE49-F238E27FC236}">
                <a16:creationId xmlns:a16="http://schemas.microsoft.com/office/drawing/2014/main" id="{BAE53185-A1F7-654B-8E7C-390C3D3E8B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25673" y="1480927"/>
            <a:ext cx="6395308" cy="561264"/>
          </a:xfrm>
          <a:solidFill>
            <a:srgbClr val="A4CE4E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Solutions</a:t>
            </a:r>
          </a:p>
        </p:txBody>
      </p:sp>
      <p:sp>
        <p:nvSpPr>
          <p:cNvPr id="79" name="Text Placeholder 73">
            <a:extLst>
              <a:ext uri="{FF2B5EF4-FFF2-40B4-BE49-F238E27FC236}">
                <a16:creationId xmlns:a16="http://schemas.microsoft.com/office/drawing/2014/main" id="{388B4F71-CFA2-4B4C-AD69-E5B8E0E0F6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25672" y="2040150"/>
            <a:ext cx="6395307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Solutions text</a:t>
            </a:r>
          </a:p>
        </p:txBody>
      </p:sp>
      <p:sp>
        <p:nvSpPr>
          <p:cNvPr id="80" name="Text Placeholder 73">
            <a:extLst>
              <a:ext uri="{FF2B5EF4-FFF2-40B4-BE49-F238E27FC236}">
                <a16:creationId xmlns:a16="http://schemas.microsoft.com/office/drawing/2014/main" id="{FD81D20F-3202-5544-B44E-A2C42A6C68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2524" y="3626028"/>
            <a:ext cx="11048456" cy="527388"/>
          </a:xfrm>
          <a:solidFill>
            <a:srgbClr val="0162A2"/>
          </a:solidFill>
          <a:ln>
            <a:noFill/>
          </a:ln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056AB-36C6-2048-A5AE-BB81E6317B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6605" y="4152900"/>
            <a:ext cx="770966" cy="80803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Subject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DD99D73E-D45E-C24E-AC63-AF93E185D1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605" y="5230649"/>
            <a:ext cx="770966" cy="82811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Subject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2EA12B-6376-5B4B-861C-4F6242ADBB9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813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Category</a:t>
            </a:r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89327E59-EDFF-3F48-84BC-D5386AA123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9899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Category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B9D75D96-8DC6-2D40-93AF-023146B2BA4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9600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Category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68E7A3D7-3D55-E14D-9973-52ADD559223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69313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Category</a:t>
            </a:r>
          </a:p>
        </p:txBody>
      </p:sp>
      <p:sp>
        <p:nvSpPr>
          <p:cNvPr id="75" name="Text Placeholder 5">
            <a:extLst>
              <a:ext uri="{FF2B5EF4-FFF2-40B4-BE49-F238E27FC236}">
                <a16:creationId xmlns:a16="http://schemas.microsoft.com/office/drawing/2014/main" id="{6CA57B38-0623-1844-BFF2-661FEA97A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38136" y="5454365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Category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83472E-2D0A-5943-8F5E-8D63009A89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48139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+XX%</a:t>
            </a:r>
          </a:p>
        </p:txBody>
      </p:sp>
      <p:sp>
        <p:nvSpPr>
          <p:cNvPr id="77" name="Text Placeholder 9">
            <a:extLst>
              <a:ext uri="{FF2B5EF4-FFF2-40B4-BE49-F238E27FC236}">
                <a16:creationId xmlns:a16="http://schemas.microsoft.com/office/drawing/2014/main" id="{6AB1F932-AC71-5146-A865-7A92B37FB64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27852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+XX%</a:t>
            </a:r>
          </a:p>
        </p:txBody>
      </p:sp>
      <p:sp>
        <p:nvSpPr>
          <p:cNvPr id="81" name="Text Placeholder 9">
            <a:extLst>
              <a:ext uri="{FF2B5EF4-FFF2-40B4-BE49-F238E27FC236}">
                <a16:creationId xmlns:a16="http://schemas.microsoft.com/office/drawing/2014/main" id="{955271D8-88D8-7F4A-93C3-BD36878DD8B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07565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+XX%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D422FDCB-0BC0-B942-A0BD-D7E7B3ED9B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87278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+XX%</a:t>
            </a:r>
          </a:p>
        </p:txBody>
      </p:sp>
      <p:sp>
        <p:nvSpPr>
          <p:cNvPr id="84" name="Text Placeholder 9">
            <a:extLst>
              <a:ext uri="{FF2B5EF4-FFF2-40B4-BE49-F238E27FC236}">
                <a16:creationId xmlns:a16="http://schemas.microsoft.com/office/drawing/2014/main" id="{A6748294-6B48-6442-8C59-407A33F9EF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4813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+XX%</a:t>
            </a:r>
          </a:p>
        </p:txBody>
      </p:sp>
      <p:sp>
        <p:nvSpPr>
          <p:cNvPr id="85" name="Text Placeholder 9">
            <a:extLst>
              <a:ext uri="{FF2B5EF4-FFF2-40B4-BE49-F238E27FC236}">
                <a16:creationId xmlns:a16="http://schemas.microsoft.com/office/drawing/2014/main" id="{2E51A067-94DC-2B45-884B-5AC72383477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27853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+XX%</a:t>
            </a:r>
          </a:p>
        </p:txBody>
      </p:sp>
      <p:sp>
        <p:nvSpPr>
          <p:cNvPr id="86" name="Text Placeholder 9">
            <a:extLst>
              <a:ext uri="{FF2B5EF4-FFF2-40B4-BE49-F238E27FC236}">
                <a16:creationId xmlns:a16="http://schemas.microsoft.com/office/drawing/2014/main" id="{199C57B7-9B89-514C-93C4-1670C2CB2B4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96678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+XX%</a:t>
            </a:r>
          </a:p>
        </p:txBody>
      </p:sp>
      <p:sp>
        <p:nvSpPr>
          <p:cNvPr id="87" name="Text Placeholder 9">
            <a:extLst>
              <a:ext uri="{FF2B5EF4-FFF2-40B4-BE49-F238E27FC236}">
                <a16:creationId xmlns:a16="http://schemas.microsoft.com/office/drawing/2014/main" id="{B1898565-A745-5949-A502-6351B353F76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8727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+XX%</a:t>
            </a:r>
          </a:p>
        </p:txBody>
      </p:sp>
      <p:sp>
        <p:nvSpPr>
          <p:cNvPr id="88" name="Text Placeholder 9">
            <a:extLst>
              <a:ext uri="{FF2B5EF4-FFF2-40B4-BE49-F238E27FC236}">
                <a16:creationId xmlns:a16="http://schemas.microsoft.com/office/drawing/2014/main" id="{A5458C13-27F2-624F-A648-92983CA884E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612550" y="4501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+XX%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C57AB934-E49B-0A46-A048-4C724F2837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FBBF7E24-D87F-D74E-A8E4-3B69B4E30B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9045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B34903D-D065-FE4A-B097-7D92BD87FBD9}"/>
              </a:ext>
            </a:extLst>
          </p:cNvPr>
          <p:cNvCxnSpPr>
            <a:cxnSpLocks/>
          </p:cNvCxnSpPr>
          <p:nvPr userDrawn="1"/>
        </p:nvCxnSpPr>
        <p:spPr>
          <a:xfrm>
            <a:off x="2935385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DADF770-44BC-264C-BD15-BCDFC7B5AF62}"/>
              </a:ext>
            </a:extLst>
          </p:cNvPr>
          <p:cNvCxnSpPr>
            <a:cxnSpLocks/>
          </p:cNvCxnSpPr>
          <p:nvPr userDrawn="1"/>
        </p:nvCxnSpPr>
        <p:spPr>
          <a:xfrm>
            <a:off x="445646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9F7EAA5-630B-2D44-AC5A-A64DD8D4516B}"/>
              </a:ext>
            </a:extLst>
          </p:cNvPr>
          <p:cNvCxnSpPr>
            <a:cxnSpLocks/>
          </p:cNvCxnSpPr>
          <p:nvPr userDrawn="1"/>
        </p:nvCxnSpPr>
        <p:spPr>
          <a:xfrm>
            <a:off x="5997435" y="1689652"/>
            <a:ext cx="0" cy="4066976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57DF10C-DCA0-FF42-8E02-942225F75635}"/>
              </a:ext>
            </a:extLst>
          </p:cNvPr>
          <p:cNvCxnSpPr>
            <a:cxnSpLocks/>
          </p:cNvCxnSpPr>
          <p:nvPr userDrawn="1"/>
        </p:nvCxnSpPr>
        <p:spPr>
          <a:xfrm>
            <a:off x="7528460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C55C248-AFD5-A341-A592-BA5232F58F24}"/>
              </a:ext>
            </a:extLst>
          </p:cNvPr>
          <p:cNvCxnSpPr>
            <a:cxnSpLocks/>
          </p:cNvCxnSpPr>
          <p:nvPr userDrawn="1"/>
        </p:nvCxnSpPr>
        <p:spPr>
          <a:xfrm>
            <a:off x="9059484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EAFD62E-A80B-C64A-8D0D-174D79F21DD3}"/>
              </a:ext>
            </a:extLst>
          </p:cNvPr>
          <p:cNvCxnSpPr>
            <a:cxnSpLocks/>
          </p:cNvCxnSpPr>
          <p:nvPr userDrawn="1"/>
        </p:nvCxnSpPr>
        <p:spPr>
          <a:xfrm>
            <a:off x="1059050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Organizational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B5DC3-9C7D-174D-8B87-A2E4B19D1E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3813" y="1108656"/>
            <a:ext cx="2743915" cy="685800"/>
          </a:xfrm>
          <a:solidFill>
            <a:schemeClr val="accent2"/>
          </a:solidFill>
          <a:ln>
            <a:noFill/>
          </a:ln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2065228-5E63-3044-A69B-825EF52A151C}"/>
              </a:ext>
            </a:extLst>
          </p:cNvPr>
          <p:cNvCxnSpPr>
            <a:cxnSpLocks/>
          </p:cNvCxnSpPr>
          <p:nvPr userDrawn="1"/>
        </p:nvCxnSpPr>
        <p:spPr>
          <a:xfrm flipH="1">
            <a:off x="1394418" y="1989304"/>
            <a:ext cx="9202706" cy="0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65853A-D639-FF42-8728-2FA777245600}"/>
              </a:ext>
            </a:extLst>
          </p:cNvPr>
          <p:cNvCxnSpPr>
            <a:cxnSpLocks/>
          </p:cNvCxnSpPr>
          <p:nvPr userDrawn="1"/>
        </p:nvCxnSpPr>
        <p:spPr>
          <a:xfrm>
            <a:off x="1394418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39F956F3-3295-084B-BFE8-3E645237DA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4222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01EB2656-5C04-884D-9CD2-F154D15F9A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6008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 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6B0A1534-4860-8F4C-BDEA-93C0DD3B45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09793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 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26C4A46-9B0E-404B-B1C2-F466FF3BBD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3577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 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0BF2D4B-8BB7-3145-9963-AA4ED3A8E9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77362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7F7D621-06CC-0949-A9E2-46D9B2BDC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8440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84D6538-AF11-ED4D-984F-402D45D9F74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91114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 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6A0C2CF3-6B45-0041-BBCA-D96B6E82BCD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844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3F5CDDF5-D0C3-7941-91EB-682C2D30576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844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68464115-2200-674B-BF0D-BE88E386647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844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93D6790-07A1-6D41-80E0-F38F2FE4FB0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844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7A708032-EF9E-5B46-B39C-7C40A75EC54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49407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889122AD-2BDB-E845-B445-CF11DCF3298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49407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BC4495ED-CD28-5849-8E96-27B5F332CC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49407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121D6437-CC3F-BE4D-8359-F21AC166C99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9407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D9D92D25-926E-8A4E-B547-AEA5A7013C2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7049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2216BD29-6E2A-0546-B127-70F65DE22B9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049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A9B2A9FE-8C9E-9540-9FE0-86B313A29E5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7049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CF3A78C7-6BD2-1B41-9E17-A6D6927465C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7049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ADE5C341-5274-DB44-9598-769882787F5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1145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D6C8BE03-E8AF-724B-B648-28E3A5613A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1145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939BE5AB-8DC3-C84A-984A-18C088ABD18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1145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5CCF42FB-6955-2D4D-A45E-1DE2D709A79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1145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1AD1F1EE-C818-334B-941A-651219D768F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842481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00AEECC9-ABF2-2141-82BF-899F23C32EC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842481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62" name="Text Placeholder 4">
            <a:extLst>
              <a:ext uri="{FF2B5EF4-FFF2-40B4-BE49-F238E27FC236}">
                <a16:creationId xmlns:a16="http://schemas.microsoft.com/office/drawing/2014/main" id="{9A4104C9-4196-1442-A703-D4F60890C6B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42481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36A29F5D-993F-D645-8478-E53C1F3246A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42481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65" name="Text Placeholder 4">
            <a:extLst>
              <a:ext uri="{FF2B5EF4-FFF2-40B4-BE49-F238E27FC236}">
                <a16:creationId xmlns:a16="http://schemas.microsoft.com/office/drawing/2014/main" id="{3CA31C64-6049-3347-B4C7-6C17E3DDF7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7350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66" name="Text Placeholder 4">
            <a:extLst>
              <a:ext uri="{FF2B5EF4-FFF2-40B4-BE49-F238E27FC236}">
                <a16:creationId xmlns:a16="http://schemas.microsoft.com/office/drawing/2014/main" id="{AE8DDAF9-46AB-CB45-8CA7-4BFA5037A9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37350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67" name="Text Placeholder 4">
            <a:extLst>
              <a:ext uri="{FF2B5EF4-FFF2-40B4-BE49-F238E27FC236}">
                <a16:creationId xmlns:a16="http://schemas.microsoft.com/office/drawing/2014/main" id="{4A5D6438-D823-6D4B-867A-A0BBD43BC25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37350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4669BD18-0F03-FF45-9AD2-87D7B81CDCB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7350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70" name="Text Placeholder 4">
            <a:extLst>
              <a:ext uri="{FF2B5EF4-FFF2-40B4-BE49-F238E27FC236}">
                <a16:creationId xmlns:a16="http://schemas.microsoft.com/office/drawing/2014/main" id="{000CFB51-117D-7548-B369-D81B06EB9FA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90453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71" name="Text Placeholder 4">
            <a:extLst>
              <a:ext uri="{FF2B5EF4-FFF2-40B4-BE49-F238E27FC236}">
                <a16:creationId xmlns:a16="http://schemas.microsoft.com/office/drawing/2014/main" id="{A59AEB2E-ACD2-6748-9E27-38BD2F46115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90453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72" name="Text Placeholder 4">
            <a:extLst>
              <a:ext uri="{FF2B5EF4-FFF2-40B4-BE49-F238E27FC236}">
                <a16:creationId xmlns:a16="http://schemas.microsoft.com/office/drawing/2014/main" id="{7AFAF50C-E79F-2E47-96A7-3B4B9FD6BC0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0453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73" name="Text Placeholder 4">
            <a:extLst>
              <a:ext uri="{FF2B5EF4-FFF2-40B4-BE49-F238E27FC236}">
                <a16:creationId xmlns:a16="http://schemas.microsoft.com/office/drawing/2014/main" id="{D12823F2-D657-4844-BFD3-FE2C493D606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90453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</p:txBody>
      </p:sp>
      <p:sp>
        <p:nvSpPr>
          <p:cNvPr id="74" name="Text Placeholder 3">
            <a:extLst>
              <a:ext uri="{FF2B5EF4-FFF2-40B4-BE49-F238E27FC236}">
                <a16:creationId xmlns:a16="http://schemas.microsoft.com/office/drawing/2014/main" id="{259923B5-33F6-4940-BDDC-EA85FB20AC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75" name="Text Placeholder 6">
            <a:extLst>
              <a:ext uri="{FF2B5EF4-FFF2-40B4-BE49-F238E27FC236}">
                <a16:creationId xmlns:a16="http://schemas.microsoft.com/office/drawing/2014/main" id="{A2BAF3B7-1F75-7E40-A4D3-EF1A440273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7426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BF4F4-6A5F-5642-97DC-33FF973ECB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01DAFF-DDB2-394E-AC32-9778BA0CC9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11601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 dirty="0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58946-A30A-DD40-BDBA-ACD4B9E80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20" y="2616200"/>
            <a:ext cx="11278950" cy="457200"/>
          </a:xfrm>
        </p:spPr>
        <p:txBody>
          <a:bodyPr/>
          <a:lstStyle>
            <a:lvl1pPr>
              <a:defRPr sz="8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24690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 dirty="0"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D7A6C-DB94-AD44-8881-41F9AFDCE7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3466989" y="2760448"/>
            <a:ext cx="5258020" cy="133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6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260354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6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036589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62008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2481445-EDB0-C949-B4A1-108C241F43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79726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4F44E-3B46-2346-B498-C696A0AA74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66039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6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4" y="3244334"/>
            <a:ext cx="248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880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58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4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page Statement or Pull-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6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201168" indent="-201168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336" indent="-200025">
              <a:buClr>
                <a:schemeClr val="bg2"/>
              </a:buClr>
              <a:buFont typeface="System Font Regular"/>
              <a:buChar char="–"/>
              <a:defRPr sz="1800">
                <a:solidFill>
                  <a:schemeClr val="bg2"/>
                </a:solidFill>
              </a:defRPr>
            </a:lvl2pPr>
            <a:lvl3pPr marL="603504" indent="-200025"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Second item</a:t>
            </a:r>
          </a:p>
          <a:p>
            <a:pPr lvl="0"/>
            <a:r>
              <a:rPr lang="en-US" dirty="0"/>
              <a:t>Third item</a:t>
            </a:r>
          </a:p>
          <a:p>
            <a:pPr lvl="0"/>
            <a:r>
              <a:rPr lang="en-US" dirty="0"/>
              <a:t>Fourth item</a:t>
            </a:r>
          </a:p>
          <a:p>
            <a:pPr lvl="0"/>
            <a:r>
              <a:rPr lang="en-US" dirty="0"/>
              <a:t>Fifth Item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D24C745-186F-104A-B6ED-04E32A388D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5A1096B2-335B-1D41-BC75-5FBAD9330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4249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347472" indent="-347472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8640" indent="-201168"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822960" indent="-201168">
              <a:buClr>
                <a:schemeClr val="bg2"/>
              </a:buClr>
              <a:buFont typeface="System Font Regular"/>
              <a:buChar char="–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 dirty="0"/>
              <a:t>Section Title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r>
              <a:rPr lang="en-US" dirty="0"/>
              <a:t>Section Title Two</a:t>
            </a:r>
          </a:p>
          <a:p>
            <a:r>
              <a:rPr lang="en-US" dirty="0"/>
              <a:t>Section Title Three</a:t>
            </a:r>
          </a:p>
          <a:p>
            <a:r>
              <a:rPr lang="en-US" dirty="0"/>
              <a:t>Section Title Four</a:t>
            </a:r>
          </a:p>
          <a:p>
            <a:r>
              <a:rPr lang="en-US" dirty="0"/>
              <a:t>Section Title Five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6953AED-3DCA-2349-9DB3-C3F1E923BD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257579B-306E-F442-BBBA-CF9F0AEA51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6610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0" y="457200"/>
            <a:ext cx="11278950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0" y="1371601"/>
            <a:ext cx="11278950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6"/>
            <a:ext cx="1490934" cy="37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6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4" r:id="rId24"/>
    <p:sldLayoutId id="2147483785" r:id="rId25"/>
    <p:sldLayoutId id="2147483786" r:id="rId26"/>
    <p:sldLayoutId id="2147483787" r:id="rId27"/>
    <p:sldLayoutId id="2147483788" r:id="rId28"/>
    <p:sldLayoutId id="2147483789" r:id="rId29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accent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38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5" indent="-200025" algn="l" defTabSz="914400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63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300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50" indent="-182563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1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1">
          <p15:clr>
            <a:srgbClr val="F26B43"/>
          </p15:clr>
        </p15:guide>
        <p15:guide id="10" pos="1487">
          <p15:clr>
            <a:srgbClr val="F26B43"/>
          </p15:clr>
        </p15:guide>
        <p15:guide id="11" pos="1991">
          <p15:clr>
            <a:srgbClr val="F26B43"/>
          </p15:clr>
        </p15:guide>
        <p15:guide id="12" pos="2087">
          <p15:clr>
            <a:srgbClr val="F26B43"/>
          </p15:clr>
        </p15:guide>
        <p15:guide id="13" pos="2591">
          <p15:clr>
            <a:srgbClr val="F26B43"/>
          </p15:clr>
        </p15:guide>
        <p15:guide id="14" pos="2687">
          <p15:clr>
            <a:srgbClr val="F26B43"/>
          </p15:clr>
        </p15:guide>
        <p15:guide id="15" pos="3191">
          <p15:clr>
            <a:srgbClr val="F26B43"/>
          </p15:clr>
        </p15:guide>
        <p15:guide id="16" pos="3263">
          <p15:clr>
            <a:srgbClr val="F26B43"/>
          </p15:clr>
        </p15:guide>
        <p15:guide id="17" pos="3791">
          <p15:clr>
            <a:srgbClr val="F26B43"/>
          </p15:clr>
        </p15:guide>
        <p15:guide id="18" pos="3863">
          <p15:clr>
            <a:srgbClr val="F26B43"/>
          </p15:clr>
        </p15:guide>
        <p15:guide id="19" pos="4391">
          <p15:clr>
            <a:srgbClr val="F26B43"/>
          </p15:clr>
        </p15:guide>
        <p15:guide id="20" pos="4487">
          <p15:clr>
            <a:srgbClr val="F26B43"/>
          </p15:clr>
        </p15:guide>
        <p15:guide id="21" pos="4991">
          <p15:clr>
            <a:srgbClr val="F26B43"/>
          </p15:clr>
        </p15:guide>
        <p15:guide id="22" pos="5087">
          <p15:clr>
            <a:srgbClr val="F26B43"/>
          </p15:clr>
        </p15:guide>
        <p15:guide id="23" pos="5591">
          <p15:clr>
            <a:srgbClr val="F26B43"/>
          </p15:clr>
        </p15:guide>
        <p15:guide id="24" pos="5663">
          <p15:clr>
            <a:srgbClr val="F26B43"/>
          </p15:clr>
        </p15:guide>
        <p15:guide id="25" pos="6191">
          <p15:clr>
            <a:srgbClr val="F26B43"/>
          </p15:clr>
        </p15:guide>
        <p15:guide id="26" pos="6263">
          <p15:clr>
            <a:srgbClr val="F26B43"/>
          </p15:clr>
        </p15:guide>
        <p15:guide id="27" pos="6791">
          <p15:clr>
            <a:srgbClr val="F26B43"/>
          </p15:clr>
        </p15:guide>
        <p15:guide id="28" pos="6863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group of people looking at each other&#10;&#10;Description automatically generated">
            <a:extLst>
              <a:ext uri="{FF2B5EF4-FFF2-40B4-BE49-F238E27FC236}">
                <a16:creationId xmlns:a16="http://schemas.microsoft.com/office/drawing/2014/main" id="{0FE8B249-D6C2-40AC-8DE2-13338DA4040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7E4333-7786-4C59-8DB1-A6FFA68AA296}"/>
              </a:ext>
            </a:extLst>
          </p:cNvPr>
          <p:cNvSpPr txBox="1"/>
          <p:nvPr/>
        </p:nvSpPr>
        <p:spPr>
          <a:xfrm>
            <a:off x="6059054" y="489528"/>
            <a:ext cx="6132946" cy="5911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endParaRPr lang="en-US" sz="1600" dirty="0">
              <a:ea typeface="MetLife Circular Light" charset="0"/>
              <a:cs typeface="MetLife Circular Light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9D2FB7-B682-4854-9761-02DFBE90CE0C}"/>
              </a:ext>
            </a:extLst>
          </p:cNvPr>
          <p:cNvSpPr/>
          <p:nvPr/>
        </p:nvSpPr>
        <p:spPr>
          <a:xfrm rot="16200000" flipV="1">
            <a:off x="4780592" y="-550236"/>
            <a:ext cx="2627644" cy="12188827"/>
          </a:xfrm>
          <a:prstGeom prst="rect">
            <a:avLst/>
          </a:prstGeom>
          <a:gradFill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440366C7-68C2-4F6D-B1CB-D6DA3A72B1E0}"/>
              </a:ext>
            </a:extLst>
          </p:cNvPr>
          <p:cNvSpPr txBox="1">
            <a:spLocks/>
          </p:cNvSpPr>
          <p:nvPr/>
        </p:nvSpPr>
        <p:spPr>
          <a:xfrm>
            <a:off x="457319" y="4811448"/>
            <a:ext cx="6794350" cy="12155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4800" dirty="0">
                <a:solidFill>
                  <a:srgbClr val="FFFFFF"/>
                </a:solidFill>
                <a:latin typeface="+mj-lt"/>
              </a:rPr>
              <a:t>Forever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C333E2-77CA-4714-9BC6-41072726F16A}"/>
              </a:ext>
            </a:extLst>
          </p:cNvPr>
          <p:cNvSpPr/>
          <p:nvPr/>
        </p:nvSpPr>
        <p:spPr>
          <a:xfrm>
            <a:off x="454146" y="6320589"/>
            <a:ext cx="1454865" cy="417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bg1"/>
              </a:solidFill>
              <a:cs typeface="Open Sans Bold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DB060F-B2E5-4BBC-9294-AAEC9476CF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98615" y="6343895"/>
            <a:ext cx="1494107" cy="37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1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9951ED-1C49-4B58-B23D-51DC0011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33" spc="-7" dirty="0">
                <a:solidFill>
                  <a:srgbClr val="0061A0"/>
                </a:solidFill>
                <a:latin typeface="Georgia"/>
                <a:ea typeface="+mj-ea"/>
              </a:rPr>
              <a:t>Forever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E483310-3610-47C5-9AC1-1B7A4DE37314}"/>
              </a:ext>
            </a:extLst>
          </p:cNvPr>
          <p:cNvGrpSpPr/>
          <p:nvPr/>
        </p:nvGrpSpPr>
        <p:grpSpPr>
          <a:xfrm>
            <a:off x="191583" y="1520322"/>
            <a:ext cx="11559298" cy="4540917"/>
            <a:chOff x="191583" y="1520322"/>
            <a:chExt cx="11559298" cy="4540917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4415B29-AADE-4B16-8594-F04E62623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2791" y="1520322"/>
              <a:ext cx="1948033" cy="3931920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639C9FB-27F9-42E2-9D52-36A8CB193E55}"/>
                </a:ext>
              </a:extLst>
            </p:cNvPr>
            <p:cNvSpPr/>
            <p:nvPr/>
          </p:nvSpPr>
          <p:spPr>
            <a:xfrm>
              <a:off x="338255" y="1963990"/>
              <a:ext cx="4733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Income for life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F1BF400-B3B7-4EE8-B01B-6CB621EFFF80}"/>
                </a:ext>
              </a:extLst>
            </p:cNvPr>
            <p:cNvSpPr/>
            <p:nvPr/>
          </p:nvSpPr>
          <p:spPr>
            <a:xfrm>
              <a:off x="320116" y="3270890"/>
              <a:ext cx="4733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en-US" sz="2000" dirty="0">
                  <a:ea typeface="ＭＳ Ｐゴシック" panose="020B0600070205080204" pitchFamily="34" charset="-128"/>
                </a:rPr>
                <a:t>Annual plan - Age 18-59 years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C53A9E8-067C-4EDD-8D0D-610666BCEA2E}"/>
                </a:ext>
              </a:extLst>
            </p:cNvPr>
            <p:cNvSpPr/>
            <p:nvPr/>
          </p:nvSpPr>
          <p:spPr>
            <a:xfrm>
              <a:off x="191583" y="4430023"/>
              <a:ext cx="4881204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en-US" sz="2000" dirty="0">
                  <a:ea typeface="ＭＳ Ｐゴシック" panose="020B0600070205080204" pitchFamily="34" charset="-128"/>
                </a:rPr>
                <a:t>Annual, 3 &amp; 5 year </a:t>
              </a:r>
            </a:p>
            <a:p>
              <a:pPr algn="r"/>
              <a:r>
                <a:rPr lang="en-US" altLang="en-US" sz="2000" dirty="0">
                  <a:ea typeface="ＭＳ Ｐゴシック" panose="020B0600070205080204" pitchFamily="34" charset="-128"/>
                </a:rPr>
                <a:t>single premium modes</a:t>
              </a:r>
            </a:p>
            <a:p>
              <a:pPr algn="r"/>
              <a:endParaRPr lang="en-US" altLang="en-US" sz="2000" dirty="0">
                <a:ea typeface="ＭＳ Ｐゴシック" panose="020B0600070205080204" pitchFamily="34" charset="-128"/>
              </a:endParaRPr>
            </a:p>
            <a:p>
              <a:pPr algn="r"/>
              <a:r>
                <a:rPr lang="en-US" altLang="en-US" sz="2000" dirty="0">
                  <a:ea typeface="ＭＳ Ｐゴシック" panose="020B0600070205080204" pitchFamily="34" charset="-128"/>
                </a:rPr>
                <a:t>Age is 18-57 for 3 year single premium</a:t>
              </a:r>
            </a:p>
            <a:p>
              <a:pPr algn="r"/>
              <a:r>
                <a:rPr lang="en-US" altLang="en-US" sz="2000" dirty="0">
                  <a:ea typeface="ＭＳ Ｐゴシック" panose="020B0600070205080204" pitchFamily="34" charset="-128"/>
                </a:rPr>
                <a:t>Age is 18-55 for 5 year single premium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2FF10C8-9B0A-40F2-ABF1-F2BED39E4360}"/>
                </a:ext>
              </a:extLst>
            </p:cNvPr>
            <p:cNvSpPr/>
            <p:nvPr/>
          </p:nvSpPr>
          <p:spPr>
            <a:xfrm>
              <a:off x="7014289" y="2314187"/>
              <a:ext cx="473659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2000" dirty="0">
                  <a:ea typeface="ＭＳ Ｐゴシック" panose="020B0600070205080204" pitchFamily="34" charset="-128"/>
                </a:rPr>
                <a:t>Monthly income in case of PPD or PTD due to accident or sickness, for minimum 20 years</a:t>
              </a:r>
            </a:p>
          </p:txBody>
        </p:sp>
        <p:pic>
          <p:nvPicPr>
            <p:cNvPr id="4" name="Picture 3" descr="A picture containing screenshot&#10;&#10;Description automatically generated">
              <a:extLst>
                <a:ext uri="{FF2B5EF4-FFF2-40B4-BE49-F238E27FC236}">
                  <a16:creationId xmlns:a16="http://schemas.microsoft.com/office/drawing/2014/main" id="{F5D22827-0026-45FC-A90B-AFFEBA2C61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074" y="1792468"/>
              <a:ext cx="701926" cy="701926"/>
            </a:xfrm>
            <a:prstGeom prst="rect">
              <a:avLst/>
            </a:prstGeom>
          </p:spPr>
        </p:pic>
        <p:pic>
          <p:nvPicPr>
            <p:cNvPr id="8" name="Picture 7" descr="A picture containing fish&#10;&#10;Description automatically generated">
              <a:extLst>
                <a:ext uri="{FF2B5EF4-FFF2-40B4-BE49-F238E27FC236}">
                  <a16:creationId xmlns:a16="http://schemas.microsoft.com/office/drawing/2014/main" id="{076CFC03-47E1-48F6-9588-E80AD6DE22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8407" y="2476792"/>
              <a:ext cx="685265" cy="685265"/>
            </a:xfrm>
            <a:prstGeom prst="rect">
              <a:avLst/>
            </a:prstGeom>
          </p:spPr>
        </p:pic>
        <p:pic>
          <p:nvPicPr>
            <p:cNvPr id="12" name="Picture 1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F69C1BF-FF8B-4EF4-AE9D-A2903E085A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6336" y="3125771"/>
              <a:ext cx="662399" cy="662399"/>
            </a:xfrm>
            <a:prstGeom prst="rect">
              <a:avLst/>
            </a:prstGeom>
          </p:spPr>
        </p:pic>
        <p:pic>
          <p:nvPicPr>
            <p:cNvPr id="43" name="Picture 4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639DD34-9C46-462E-8492-7648772E6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5876" y="3754208"/>
              <a:ext cx="728639" cy="728639"/>
            </a:xfrm>
            <a:prstGeom prst="rect">
              <a:avLst/>
            </a:prstGeom>
          </p:spPr>
        </p:pic>
        <p:pic>
          <p:nvPicPr>
            <p:cNvPr id="47" name="Picture 46" descr="A picture containing drawing, keyboard&#10;&#10;Description automatically generated">
              <a:extLst>
                <a:ext uri="{FF2B5EF4-FFF2-40B4-BE49-F238E27FC236}">
                  <a16:creationId xmlns:a16="http://schemas.microsoft.com/office/drawing/2014/main" id="{D51D54FC-EEE6-47B8-BB96-34841CE66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7218" y="4468376"/>
              <a:ext cx="634292" cy="6342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550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Placeholder 42" descr="A close up of a book&#10;&#10;Description automatically generated">
            <a:extLst>
              <a:ext uri="{FF2B5EF4-FFF2-40B4-BE49-F238E27FC236}">
                <a16:creationId xmlns:a16="http://schemas.microsoft.com/office/drawing/2014/main" id="{C6C0BBFA-E4E3-4A05-9FB2-8212CC48D93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6" b="7986"/>
          <a:stretch>
            <a:fillRect/>
          </a:stretch>
        </p:blipFill>
        <p:spPr>
          <a:xfrm>
            <a:off x="1" y="-15"/>
            <a:ext cx="12192000" cy="6858000"/>
          </a:xfr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321E533-65B7-4AA5-9818-1119343D2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03280"/>
              </p:ext>
            </p:extLst>
          </p:nvPr>
        </p:nvGraphicFramePr>
        <p:xfrm>
          <a:off x="2197124" y="864338"/>
          <a:ext cx="8700019" cy="528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00019">
                  <a:extLst>
                    <a:ext uri="{9D8B030D-6E8A-4147-A177-3AD203B41FA5}">
                      <a16:colId xmlns:a16="http://schemas.microsoft.com/office/drawing/2014/main" val="77092330"/>
                    </a:ext>
                  </a:extLst>
                </a:gridCol>
              </a:tblGrid>
              <a:tr h="528771"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/>
                        </a:rPr>
                        <a:t>Limits    USD $</a:t>
                      </a:r>
                    </a:p>
                  </a:txBody>
                  <a:tcPr marL="0" marR="0" marT="7437" marB="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890259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CD2851C1-F47E-41BA-872B-630CB701A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056349"/>
              </p:ext>
            </p:extLst>
          </p:nvPr>
        </p:nvGraphicFramePr>
        <p:xfrm>
          <a:off x="2197124" y="1393109"/>
          <a:ext cx="8700019" cy="5015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605">
                  <a:extLst>
                    <a:ext uri="{9D8B030D-6E8A-4147-A177-3AD203B41FA5}">
                      <a16:colId xmlns:a16="http://schemas.microsoft.com/office/drawing/2014/main" val="979486970"/>
                    </a:ext>
                  </a:extLst>
                </a:gridCol>
                <a:gridCol w="4373414">
                  <a:extLst>
                    <a:ext uri="{9D8B030D-6E8A-4147-A177-3AD203B41FA5}">
                      <a16:colId xmlns:a16="http://schemas.microsoft.com/office/drawing/2014/main" val="4278304747"/>
                    </a:ext>
                  </a:extLst>
                </a:gridCol>
              </a:tblGrid>
              <a:tr h="729081">
                <a:tc>
                  <a:txBody>
                    <a:bodyPr/>
                    <a:lstStyle/>
                    <a:p>
                      <a:pPr marL="131763" lvl="1" indent="-130175" algn="ctr">
                        <a:spcBef>
                          <a:spcPct val="50000"/>
                        </a:spcBef>
                      </a:pPr>
                      <a:r>
                        <a:rPr lang="en-US" altLang="en-US" sz="2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anose="020B0600070205080204" pitchFamily="34" charset="-128"/>
                          <a:cs typeface="+mn-cs"/>
                        </a:rPr>
                        <a:t>Minimum limit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ＭＳ Ｐゴシック" panose="020B0600070205080204" pitchFamily="34" charset="-128"/>
                        <a:cs typeface="+mn-cs"/>
                      </a:endParaRPr>
                    </a:p>
                  </a:txBody>
                  <a:tcPr marL="68604" marR="68604" marT="39829" marB="39829" anchor="ctr"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1" indent="0" algn="ctr">
                        <a:spcBef>
                          <a:spcPct val="25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en-US" sz="2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anose="020B0600070205080204" pitchFamily="34" charset="-128"/>
                          <a:cs typeface="+mn-cs"/>
                        </a:rPr>
                        <a:t>$   250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ＭＳ Ｐゴシック" panose="020B0600070205080204" pitchFamily="34" charset="-128"/>
                        <a:cs typeface="+mn-cs"/>
                      </a:endParaRPr>
                    </a:p>
                  </a:txBody>
                  <a:tcPr marL="68604" marR="68604" marT="39829" marB="39829"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185222"/>
                  </a:ext>
                </a:extLst>
              </a:tr>
              <a:tr h="853287">
                <a:tc>
                  <a:txBody>
                    <a:bodyPr/>
                    <a:lstStyle/>
                    <a:p>
                      <a:pPr marL="0" marR="0" lvl="0" indent="-46489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anose="020B0600070205080204" pitchFamily="34" charset="-128"/>
                          <a:cs typeface="+mn-cs"/>
                        </a:rPr>
                        <a:t>Maximum limit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ＭＳ Ｐゴシック" panose="020B0600070205080204" pitchFamily="34" charset="-128"/>
                        <a:cs typeface="+mn-cs"/>
                      </a:endParaRPr>
                    </a:p>
                  </a:txBody>
                  <a:tcPr marL="68604" marR="68604" marT="39829" marB="39829" anchor="ctr">
                    <a:lnR w="762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1" indent="0" algn="ctr">
                        <a:spcBef>
                          <a:spcPct val="25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anose="020B0600070205080204" pitchFamily="34" charset="-128"/>
                          <a:cs typeface="+mn-cs"/>
                        </a:rPr>
                        <a:t>$ 3000</a:t>
                      </a:r>
                    </a:p>
                  </a:txBody>
                  <a:tcPr marL="68604" marR="68604" marT="39829" marB="39829" anchor="ctr">
                    <a:lnL w="762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6093"/>
                  </a:ext>
                </a:extLst>
              </a:tr>
              <a:tr h="765013">
                <a:tc>
                  <a:txBody>
                    <a:bodyPr/>
                    <a:lstStyle/>
                    <a:p>
                      <a:pPr marL="0" lvl="0" indent="-464893" algn="ctr">
                        <a:spcBef>
                          <a:spcPct val="50000"/>
                        </a:spcBef>
                      </a:pPr>
                      <a:r>
                        <a:rPr lang="en-US" altLang="en-US" sz="2000" dirty="0">
                          <a:ea typeface="ＭＳ Ｐゴシック" panose="020B0600070205080204" pitchFamily="34" charset="-128"/>
                        </a:rPr>
                        <a:t>Class A</a:t>
                      </a:r>
                    </a:p>
                    <a:p>
                      <a:pPr marL="0" lvl="0" indent="-464893" algn="ctr">
                        <a:spcBef>
                          <a:spcPct val="50000"/>
                        </a:spcBef>
                      </a:pPr>
                      <a:endParaRPr lang="en-US" sz="2000" dirty="0">
                        <a:ea typeface="ＭＳ Ｐゴシック" panose="020B0600070205080204" pitchFamily="34" charset="-128"/>
                      </a:endParaRPr>
                    </a:p>
                    <a:p>
                      <a:pPr marL="0" lvl="0" indent="-464893" algn="ctr">
                        <a:spcBef>
                          <a:spcPct val="50000"/>
                        </a:spcBef>
                      </a:pPr>
                      <a:endParaRPr lang="en-US" sz="2000" dirty="0">
                        <a:ea typeface="ＭＳ Ｐゴシック" panose="020B0600070205080204" pitchFamily="34" charset="-128"/>
                      </a:endParaRPr>
                    </a:p>
                    <a:p>
                      <a:pPr marL="0" lvl="0" indent="-464893" algn="ctr">
                        <a:spcBef>
                          <a:spcPct val="50000"/>
                        </a:spcBef>
                      </a:pPr>
                      <a:r>
                        <a:rPr lang="en-US" sz="2000" dirty="0">
                          <a:ea typeface="ＭＳ Ｐゴシック" panose="020B0600070205080204" pitchFamily="34" charset="-128"/>
                        </a:rPr>
                        <a:t>Class B</a:t>
                      </a:r>
                      <a:endParaRPr lang="en-US" sz="2000" dirty="0">
                        <a:ea typeface="Arial Unicode MS"/>
                      </a:endParaRPr>
                    </a:p>
                  </a:txBody>
                  <a:tcPr marL="68604" marR="68604" marT="39829" marB="39829" anchor="ctr"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1" indent="0" algn="l">
                        <a:spcBef>
                          <a:spcPct val="25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en-US" sz="2000" dirty="0">
                          <a:ea typeface="ＭＳ Ｐゴシック" panose="020B0600070205080204" pitchFamily="34" charset="-128"/>
                        </a:rPr>
                        <a:t>Minimum limit $ 750 (Annual)/$500(Single)</a:t>
                      </a:r>
                    </a:p>
                    <a:p>
                      <a:pPr marL="57150" lvl="1" indent="0" algn="l">
                        <a:spcBef>
                          <a:spcPct val="25000"/>
                        </a:spcBef>
                        <a:buFont typeface="Arial" panose="020B0604020202020204" pitchFamily="34" charset="0"/>
                        <a:buNone/>
                      </a:pPr>
                      <a:endParaRPr lang="en-US" sz="2000" dirty="0"/>
                    </a:p>
                    <a:p>
                      <a:pPr marL="57150" lvl="1" indent="0" algn="l">
                        <a:spcBef>
                          <a:spcPct val="25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$500</a:t>
                      </a:r>
                    </a:p>
                  </a:txBody>
                  <a:tcPr marL="68604" marR="68604" marT="39829" marB="39829"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704834"/>
                  </a:ext>
                </a:extLst>
              </a:tr>
              <a:tr h="794435">
                <a:tc>
                  <a:txBody>
                    <a:bodyPr/>
                    <a:lstStyle/>
                    <a:p>
                      <a:pPr marL="0" marR="0" lvl="0" indent="-464893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>
                          <a:ea typeface="ＭＳ Ｐゴシック" panose="020B0600070205080204" pitchFamily="34" charset="-128"/>
                        </a:rPr>
                        <a:t>Class C</a:t>
                      </a:r>
                      <a:endParaRPr lang="en-US" sz="2000" dirty="0">
                        <a:ea typeface="Arial Unicode MS"/>
                      </a:endParaRPr>
                    </a:p>
                  </a:txBody>
                  <a:tcPr marL="68604" marR="68604" marT="39829" marB="39829" anchor="ctr"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1" indent="0" algn="ctr">
                        <a:spcBef>
                          <a:spcPct val="25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en-US" sz="2000" dirty="0">
                          <a:ea typeface="ＭＳ Ｐゴシック" panose="020B0600070205080204" pitchFamily="34" charset="-128"/>
                        </a:rPr>
                        <a:t>Maximum limit $ 500</a:t>
                      </a:r>
                      <a:endParaRPr lang="en-US" sz="2000" dirty="0"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604" marR="68604" marT="39829" marB="39829"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46550"/>
                  </a:ext>
                </a:extLst>
              </a:tr>
              <a:tr h="882707">
                <a:tc>
                  <a:txBody>
                    <a:bodyPr/>
                    <a:lstStyle/>
                    <a:p>
                      <a:pPr marL="131763" marR="0" lvl="1" indent="-130175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>
                          <a:ea typeface="ＭＳ Ｐゴシック" panose="020B0600070205080204" pitchFamily="34" charset="-128"/>
                        </a:rPr>
                        <a:t>Class D</a:t>
                      </a:r>
                      <a:endParaRPr lang="en-US" sz="2000" dirty="0">
                        <a:ea typeface="Arial Unicode MS"/>
                      </a:endParaRPr>
                    </a:p>
                  </a:txBody>
                  <a:tcPr marL="68604" marR="68604" marT="39829" marB="39829" anchor="ctr"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1" indent="0" algn="ctr">
                        <a:spcBef>
                          <a:spcPct val="25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en-US" sz="2000" dirty="0">
                          <a:ea typeface="ＭＳ Ｐゴシック" panose="020B0600070205080204" pitchFamily="34" charset="-128"/>
                        </a:rPr>
                        <a:t>Maximum limit $ 250</a:t>
                      </a:r>
                      <a:endParaRPr lang="en-US" sz="2000" dirty="0">
                        <a:ea typeface="Arial Unicode MS"/>
                      </a:endParaRPr>
                    </a:p>
                  </a:txBody>
                  <a:tcPr marL="68604" marR="68604" marT="39829" marB="39829"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322907"/>
                  </a:ext>
                </a:extLst>
              </a:tr>
            </a:tbl>
          </a:graphicData>
        </a:graphic>
      </p:graphicFrame>
      <p:sp>
        <p:nvSpPr>
          <p:cNvPr id="46" name="Title 2">
            <a:extLst>
              <a:ext uri="{FF2B5EF4-FFF2-40B4-BE49-F238E27FC236}">
                <a16:creationId xmlns:a16="http://schemas.microsoft.com/office/drawing/2014/main" id="{242D90BF-23FC-4080-9DF6-632934E41AC0}"/>
              </a:ext>
            </a:extLst>
          </p:cNvPr>
          <p:cNvSpPr txBox="1">
            <a:spLocks/>
          </p:cNvSpPr>
          <p:nvPr/>
        </p:nvSpPr>
        <p:spPr>
          <a:xfrm>
            <a:off x="457321" y="540316"/>
            <a:ext cx="6794350" cy="906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endParaRPr lang="en-US" sz="2933" spc="-7" dirty="0">
              <a:solidFill>
                <a:srgbClr val="0061A0"/>
              </a:solidFill>
              <a:latin typeface="Georgia"/>
              <a:ea typeface="+mj-ea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8EDB9C49-1EB1-4632-921E-F7C73B6919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6"/>
            <a:ext cx="1490934" cy="379142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27F9C87-4F55-4E66-A684-15765A81314C}"/>
              </a:ext>
            </a:extLst>
          </p:cNvPr>
          <p:cNvSpPr txBox="1">
            <a:spLocks/>
          </p:cNvSpPr>
          <p:nvPr/>
        </p:nvSpPr>
        <p:spPr>
          <a:xfrm>
            <a:off x="457319" y="457200"/>
            <a:ext cx="9457359" cy="731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2933" spc="-7" dirty="0">
                <a:solidFill>
                  <a:srgbClr val="0061A0"/>
                </a:solidFill>
                <a:latin typeface="Georgia"/>
              </a:rPr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392152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F9CDC1-858D-48BF-AEDB-E626B510824C}"/>
              </a:ext>
            </a:extLst>
          </p:cNvPr>
          <p:cNvCxnSpPr>
            <a:cxnSpLocks/>
          </p:cNvCxnSpPr>
          <p:nvPr/>
        </p:nvCxnSpPr>
        <p:spPr>
          <a:xfrm>
            <a:off x="5500242" y="1587439"/>
            <a:ext cx="0" cy="2558513"/>
          </a:xfrm>
          <a:prstGeom prst="line">
            <a:avLst/>
          </a:prstGeom>
          <a:noFill/>
          <a:ln w="31750" cap="flat" cmpd="sng" algn="ctr">
            <a:solidFill>
              <a:srgbClr val="A4CE4E"/>
            </a:solidFill>
            <a:prstDash val="soli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5A1F3BB-7413-43D8-BEFA-464E1DF9D607}"/>
              </a:ext>
            </a:extLst>
          </p:cNvPr>
          <p:cNvSpPr txBox="1"/>
          <p:nvPr/>
        </p:nvSpPr>
        <p:spPr>
          <a:xfrm>
            <a:off x="5764530" y="1765064"/>
            <a:ext cx="6123575" cy="225446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Minimum Annual Premium - $ 200 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Minimum Single Premium - $ 400</a:t>
            </a:r>
          </a:p>
          <a:p>
            <a:pPr marL="0" lvl="1">
              <a:spcBef>
                <a:spcPts val="1000"/>
              </a:spcBef>
            </a:pPr>
            <a:endParaRPr lang="en-GB" dirty="0">
              <a:solidFill>
                <a:srgbClr val="75787B"/>
              </a:solidFill>
              <a:latin typeface="Arial"/>
              <a:ea typeface="MetLife Circular Light" charset="0"/>
              <a:cs typeface="MetLife Circular Light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89D48EA-0B51-4DE2-982F-8A43EFEAA9A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490" y="4742208"/>
            <a:ext cx="728639" cy="728639"/>
          </a:xfrm>
          <a:prstGeom prst="rect">
            <a:avLst/>
          </a:prstGeom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5E76E2AD-66E3-45C8-B79C-4692491FE716}"/>
              </a:ext>
            </a:extLst>
          </p:cNvPr>
          <p:cNvSpPr txBox="1">
            <a:spLocks/>
          </p:cNvSpPr>
          <p:nvPr/>
        </p:nvSpPr>
        <p:spPr>
          <a:xfrm>
            <a:off x="457319" y="457200"/>
            <a:ext cx="9457359" cy="731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2933" spc="-7" dirty="0">
                <a:solidFill>
                  <a:srgbClr val="0061A0"/>
                </a:solidFill>
                <a:latin typeface="Georgia"/>
              </a:rPr>
              <a:t>Mode of Payment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1BFDB-07EF-47D2-BD13-E7355504325C}"/>
              </a:ext>
            </a:extLst>
          </p:cNvPr>
          <p:cNvSpPr txBox="1"/>
          <p:nvPr/>
        </p:nvSpPr>
        <p:spPr>
          <a:xfrm>
            <a:off x="729488" y="1739461"/>
            <a:ext cx="4551044" cy="225446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Available in Annual, Semi Annual </a:t>
            </a:r>
          </a:p>
          <a:p>
            <a:pPr marL="0" lvl="1">
              <a:spcBef>
                <a:spcPts val="1000"/>
              </a:spcBef>
            </a:pPr>
            <a:r>
              <a:rPr lang="en-US" altLang="en-US" sz="2000" dirty="0">
                <a:ea typeface="ＭＳ Ｐゴシック" panose="020B0600070205080204" pitchFamily="34" charset="-128"/>
              </a:rPr>
              <a:t>and Single Premium</a:t>
            </a:r>
            <a:endParaRPr lang="en-GB" dirty="0">
              <a:solidFill>
                <a:srgbClr val="75787B"/>
              </a:solidFill>
              <a:latin typeface="Arial"/>
              <a:ea typeface="MetLife Circular Light" charset="0"/>
              <a:cs typeface="MetLife Circular Light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060DB0-6822-4AB2-95C4-F9523B6B1E79}"/>
              </a:ext>
            </a:extLst>
          </p:cNvPr>
          <p:cNvSpPr txBox="1"/>
          <p:nvPr/>
        </p:nvSpPr>
        <p:spPr>
          <a:xfrm>
            <a:off x="1701037" y="5551833"/>
            <a:ext cx="5642737" cy="334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Policy specimen and conditions attached </a:t>
            </a:r>
          </a:p>
        </p:txBody>
      </p:sp>
    </p:spTree>
    <p:extLst>
      <p:ext uri="{BB962C8B-B14F-4D97-AF65-F5344CB8AC3E}">
        <p14:creationId xmlns:p14="http://schemas.microsoft.com/office/powerpoint/2010/main" val="400031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64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Met Life Main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Generic">
      <a:majorFont>
        <a:latin typeface="Georgi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9019AA22-9014-1341-B0EC-4009FC213174}" vid="{70871677-4494-5545-9BD1-9A81449DC1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74fd661f-f4ca-41b9-88a7-3385aae692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4884EFA13EE84EA5E7AC202214D52C" ma:contentTypeVersion="3" ma:contentTypeDescription="Create a new document." ma:contentTypeScope="" ma:versionID="8ccffa8a89d8879c36e4855a28945346">
  <xsd:schema xmlns:xsd="http://www.w3.org/2001/XMLSchema" xmlns:xs="http://www.w3.org/2001/XMLSchema" xmlns:p="http://schemas.microsoft.com/office/2006/metadata/properties" xmlns:ns2="74fd661f-f4ca-41b9-88a7-3385aae69213" targetNamespace="http://schemas.microsoft.com/office/2006/metadata/properties" ma:root="true" ma:fieldsID="86c2ac74c4c1c12fe752a5a32f82a7fb" ns2:_="">
    <xsd:import namespace="74fd661f-f4ca-41b9-88a7-3385aae69213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d661f-f4ca-41b9-88a7-3385aae69213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736A5A-A9B4-46E6-B5A8-F975ABBC9F3B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74fd661f-f4ca-41b9-88a7-3385aae6921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EF237B4-6FD8-42AD-91FC-548FA80126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d661f-f4ca-41b9-88a7-3385aae692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7E3774-B4A5-4D76-8213-8A7F0B8CCE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MetLife_PPT_Template_Widescreen_16x9_GenericFonts_101018[1]</Template>
  <TotalTime>2574</TotalTime>
  <Words>125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 Unicode MS</vt:lpstr>
      <vt:lpstr>ＭＳ Ｐゴシック</vt:lpstr>
      <vt:lpstr>Arial</vt:lpstr>
      <vt:lpstr>Georgia</vt:lpstr>
      <vt:lpstr>Georgia Bold</vt:lpstr>
      <vt:lpstr>Lucida Grande</vt:lpstr>
      <vt:lpstr>MetLife Circular</vt:lpstr>
      <vt:lpstr>MetLife Circular Light</vt:lpstr>
      <vt:lpstr>Open Sans Bold</vt:lpstr>
      <vt:lpstr>System Font Regular</vt:lpstr>
      <vt:lpstr>Default Theme</vt:lpstr>
      <vt:lpstr>PowerPoint Presentation</vt:lpstr>
      <vt:lpstr>Forever</vt:lpstr>
      <vt:lpstr>PowerPoint Presentation</vt:lpstr>
      <vt:lpstr>PowerPoint Presentation</vt:lpstr>
      <vt:lpstr>PowerPoint Presentation</vt:lpstr>
    </vt:vector>
  </TitlesOfParts>
  <Company>MetLife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MetLife Widescreen Template</dc:title>
  <dc:creator>Petri, Rebecca</dc:creator>
  <cp:lastModifiedBy>Bhaskar, Brijesh</cp:lastModifiedBy>
  <cp:revision>196</cp:revision>
  <cp:lastPrinted>2019-11-12T15:40:12Z</cp:lastPrinted>
  <dcterms:created xsi:type="dcterms:W3CDTF">2019-02-13T14:20:16Z</dcterms:created>
  <dcterms:modified xsi:type="dcterms:W3CDTF">2020-06-15T12:18:43Z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0x0101005E4884EFA13EE84EA5E7AC202214D52C</vt:lpwstr>
  </property>
</Properties>
</file>