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7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8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9.xml" ContentType="application/vnd.openxmlformats-officedocument.theme+xml"/>
  <Override PartName="/ppt/tags/tag4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0.xml" ContentType="application/vnd.openxmlformats-officedocument.theme+xml"/>
  <Override PartName="/ppt/tags/tag5.xml" ContentType="application/vnd.openxmlformats-officedocument.presentationml.tags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1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12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13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14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5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16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17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18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19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706" r:id="rId3"/>
    <p:sldMasterId id="2147483731" r:id="rId4"/>
    <p:sldMasterId id="2147483753" r:id="rId5"/>
    <p:sldMasterId id="2147483772" r:id="rId6"/>
    <p:sldMasterId id="2147483786" r:id="rId7"/>
    <p:sldMasterId id="2147483807" r:id="rId8"/>
    <p:sldMasterId id="2147483829" r:id="rId9"/>
    <p:sldMasterId id="2147483856" r:id="rId10"/>
    <p:sldMasterId id="2147483881" r:id="rId11"/>
    <p:sldMasterId id="2147483910" r:id="rId12"/>
    <p:sldMasterId id="2147483932" r:id="rId13"/>
    <p:sldMasterId id="2147483944" r:id="rId14"/>
    <p:sldMasterId id="2147483965" r:id="rId15"/>
    <p:sldMasterId id="2147483978" r:id="rId16"/>
    <p:sldMasterId id="2147484000" r:id="rId17"/>
    <p:sldMasterId id="2147484021" r:id="rId18"/>
    <p:sldMasterId id="2147484041" r:id="rId19"/>
    <p:sldMasterId id="2147484060" r:id="rId20"/>
  </p:sldMasterIdLst>
  <p:notesMasterIdLst>
    <p:notesMasterId r:id="rId39"/>
  </p:notesMasterIdLst>
  <p:sldIdLst>
    <p:sldId id="297" r:id="rId21"/>
    <p:sldId id="298" r:id="rId22"/>
    <p:sldId id="299" r:id="rId23"/>
    <p:sldId id="300" r:id="rId24"/>
    <p:sldId id="301" r:id="rId25"/>
    <p:sldId id="304" r:id="rId26"/>
    <p:sldId id="302" r:id="rId27"/>
    <p:sldId id="306" r:id="rId28"/>
    <p:sldId id="307" r:id="rId29"/>
    <p:sldId id="308" r:id="rId30"/>
    <p:sldId id="309" r:id="rId31"/>
    <p:sldId id="312" r:id="rId32"/>
    <p:sldId id="313" r:id="rId33"/>
    <p:sldId id="314" r:id="rId34"/>
    <p:sldId id="315" r:id="rId35"/>
    <p:sldId id="316" r:id="rId36"/>
    <p:sldId id="318" r:id="rId37"/>
    <p:sldId id="31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724" autoAdjust="0"/>
  </p:normalViewPr>
  <p:slideViewPr>
    <p:cSldViewPr>
      <p:cViewPr varScale="1">
        <p:scale>
          <a:sx n="81" d="100"/>
          <a:sy n="81" d="100"/>
        </p:scale>
        <p:origin x="9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A80C-06CA-4B11-8634-CBE3697B48F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6A3B5-1C28-48F6-976E-442081EB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file:///\\localhost\Users\ldorion\Desktop\PPT\Assets\metlife_eng_tagline_cmyk.jpg" TargetMode="Externa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jpe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8.bin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0.bin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2.bin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3.bin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jpe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4.bin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8.jpeg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1.svg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1.svg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1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1.svg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1.svg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8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file:///\\localhost\Users\ldorion\Desktop\PPT\Assets\metlife_eng_tagline_cmyk.jpg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ldorion\Desktop\PPT\Assets\metlife_eng_logo_cmyk-c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file://localhost/Users/ldorion/Desktop/PPT/Assets/metlife_eng_tagline_cmyk.jpg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60036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8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02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2" y="1032008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1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2" y="1032008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2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48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2578921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4790994" y="1433851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7003067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9215142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0994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610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08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08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10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342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6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5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7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0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284071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922909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56418" y="3344463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56418" y="4798501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886935" y="1838241"/>
            <a:ext cx="7255468" cy="1150620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3886935" y="3270084"/>
            <a:ext cx="7255468" cy="1172816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3886935" y="4713833"/>
            <a:ext cx="7255468" cy="1393455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131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5476688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83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30" y="947485"/>
            <a:ext cx="2314409" cy="159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674176"/>
            <a:ext cx="2934117" cy="5201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44022"/>
            <a:ext cx="7927259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927258" y="6444022"/>
            <a:ext cx="1224117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151373" y="6444022"/>
            <a:ext cx="247054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1621915" y="6444022"/>
            <a:ext cx="570085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44020" y="3704884"/>
            <a:ext cx="1086152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577048"/>
            <a:ext cx="6315584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53001"/>
            <a:ext cx="6315584" cy="298451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314944"/>
            <a:ext cx="6315584" cy="292107"/>
          </a:xfrm>
        </p:spPr>
        <p:txBody>
          <a:bodyPr t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453414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30" y="947485"/>
            <a:ext cx="2314409" cy="159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674176"/>
            <a:ext cx="2934117" cy="5201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44022"/>
            <a:ext cx="7927259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927258" y="6444022"/>
            <a:ext cx="1224117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151373" y="6444022"/>
            <a:ext cx="247054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1621915" y="6444022"/>
            <a:ext cx="570085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44020" y="3704884"/>
            <a:ext cx="1086152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744251"/>
            <a:ext cx="6315584" cy="325152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[Audience (optional)]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7" y="5125088"/>
            <a:ext cx="6315584" cy="292107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92939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828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6444022"/>
            <a:ext cx="7927259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927258" y="6444022"/>
            <a:ext cx="1224117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151373" y="6444022"/>
            <a:ext cx="2470544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1621915" y="6444022"/>
            <a:ext cx="570085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9970" y="2506508"/>
            <a:ext cx="7612065" cy="1844984"/>
            <a:chOff x="1578384" y="2542247"/>
            <a:chExt cx="5709049" cy="1844984"/>
          </a:xfrm>
        </p:grpSpPr>
        <p:pic>
          <p:nvPicPr>
            <p:cNvPr id="10" name="Picture 9"/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130" y="4010560"/>
              <a:ext cx="4103303" cy="37667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4" t="25599" r="9369" b="25265"/>
            <a:stretch/>
          </p:blipFill>
          <p:spPr>
            <a:xfrm>
              <a:off x="1578384" y="2542247"/>
              <a:ext cx="5158159" cy="1219199"/>
            </a:xfrm>
            <a:prstGeom prst="rect">
              <a:avLst/>
            </a:prstGeom>
          </p:spPr>
        </p:pic>
      </p:grpSp>
      <p:sp>
        <p:nvSpPr>
          <p:cNvPr id="15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34596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706879" y="6256981"/>
            <a:ext cx="9875520" cy="358665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accent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58878" y="1067916"/>
            <a:ext cx="11472671" cy="5017757"/>
          </a:xfrm>
          <a:prstGeom prst="rect">
            <a:avLst/>
          </a:prstGeom>
        </p:spPr>
        <p:txBody>
          <a:bodyPr/>
          <a:lstStyle>
            <a:lvl1pPr marL="182875" indent="-182875">
              <a:defRPr/>
            </a:lvl1pPr>
            <a:lvl2pPr marL="365751" indent="-182875">
              <a:defRPr/>
            </a:lvl2pPr>
            <a:lvl3pPr marL="548626" indent="-182875">
              <a:defRPr/>
            </a:lvl3pPr>
            <a:lvl4pPr marL="731502" indent="-182875">
              <a:defRPr/>
            </a:lvl4pPr>
            <a:lvl5pPr marL="914377" indent="-18287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887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876" y="1067916"/>
            <a:ext cx="11472672" cy="5017757"/>
          </a:xfrm>
          <a:prstGeom prst="rect">
            <a:avLst/>
          </a:prstGeom>
        </p:spPr>
        <p:txBody>
          <a:bodyPr/>
          <a:lstStyle>
            <a:lvl1pPr marL="182875" indent="-182875">
              <a:defRPr sz="1800"/>
            </a:lvl1pPr>
            <a:lvl2pPr marL="365751" indent="-182875">
              <a:defRPr sz="1600"/>
            </a:lvl2pPr>
            <a:lvl3pPr marL="548626" indent="-182875">
              <a:defRPr sz="1400"/>
            </a:lvl3pPr>
            <a:lvl4pPr marL="731502" indent="-182875">
              <a:defRPr sz="1200"/>
            </a:lvl4pPr>
            <a:lvl5pPr marL="914377" indent="-182875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706879" y="6256981"/>
            <a:ext cx="9875520" cy="358665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accent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 text</a:t>
            </a:r>
          </a:p>
        </p:txBody>
      </p:sp>
    </p:spTree>
    <p:extLst>
      <p:ext uri="{BB962C8B-B14F-4D97-AF65-F5344CB8AC3E}">
        <p14:creationId xmlns:p14="http://schemas.microsoft.com/office/powerpoint/2010/main" val="18617868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6004" y="1055072"/>
            <a:ext cx="11472672" cy="311037"/>
          </a:xfrm>
        </p:spPr>
        <p:txBody>
          <a:bodyPr lIns="91440" tIns="0" rIns="91440" bIns="0" anchor="b" anchorCtr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706879" y="6256981"/>
            <a:ext cx="9875520" cy="358665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accent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 text</a:t>
            </a:r>
          </a:p>
        </p:txBody>
      </p:sp>
    </p:spTree>
    <p:extLst>
      <p:ext uri="{BB962C8B-B14F-4D97-AF65-F5344CB8AC3E}">
        <p14:creationId xmlns:p14="http://schemas.microsoft.com/office/powerpoint/2010/main" val="7032338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706879" y="6256981"/>
            <a:ext cx="9875520" cy="358665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accent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 text</a:t>
            </a:r>
          </a:p>
        </p:txBody>
      </p:sp>
    </p:spTree>
    <p:extLst>
      <p:ext uri="{BB962C8B-B14F-4D97-AF65-F5344CB8AC3E}">
        <p14:creationId xmlns:p14="http://schemas.microsoft.com/office/powerpoint/2010/main" val="21830431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0386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11472672" cy="1463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706879" y="6256981"/>
            <a:ext cx="9875520" cy="358665"/>
          </a:xfrm>
          <a:prstGeom prst="rect">
            <a:avLst/>
          </a:prstGeom>
        </p:spPr>
        <p:txBody>
          <a:bodyPr lIns="91440" tIns="0" rIns="91440" bIns="0" anchor="b" anchorCtr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400" kern="1200" dirty="0">
                <a:solidFill>
                  <a:schemeClr val="accent4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Source text</a:t>
            </a:r>
          </a:p>
        </p:txBody>
      </p:sp>
    </p:spTree>
    <p:extLst>
      <p:ext uri="{BB962C8B-B14F-4D97-AF65-F5344CB8AC3E}">
        <p14:creationId xmlns:p14="http://schemas.microsoft.com/office/powerpoint/2010/main" val="34487687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11472672" cy="1463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750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0124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45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D4629-B2F8-DD40-968A-B63187263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75787B"/>
                </a:solidFill>
              </a:rPr>
              <a:pPr/>
              <a:t>‹#›</a:t>
            </a:fld>
            <a:endParaRPr lang="en-US" dirty="0">
              <a:solidFill>
                <a:srgbClr val="75787B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6"/>
            <a:ext cx="3726013" cy="208269"/>
          </a:xfrm>
          <a:prstGeom prst="rect">
            <a:avLst/>
          </a:prstGeom>
        </p:spPr>
        <p:txBody>
          <a:bodyPr vert="horz" lIns="91412" tIns="0" rIns="91412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tr-TR" sz="800" dirty="0">
                <a:solidFill>
                  <a:prstClr val="white">
                    <a:lumMod val="65000"/>
                  </a:prstClr>
                </a:solidFill>
              </a:rPr>
              <a:t>Confidential  – for MetLife internal use only</a:t>
            </a:r>
            <a:endParaRPr lang="en-US" sz="800" dirty="0">
              <a:solidFill>
                <a:prstClr val="white">
                  <a:lumMod val="65000"/>
                </a:prstClr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912" y="204857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8799" y="870153"/>
            <a:ext cx="9259359" cy="479067"/>
          </a:xfrm>
        </p:spPr>
        <p:txBody>
          <a:bodyPr tIns="0" bIns="0" anchor="t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1848567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600" r="9369" b="25266"/>
          <a:stretch>
            <a:fillRect/>
          </a:stretch>
        </p:blipFill>
        <p:spPr bwMode="auto">
          <a:xfrm>
            <a:off x="719667" y="730251"/>
            <a:ext cx="29337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600" r="9369" b="25266"/>
          <a:stretch>
            <a:fillRect/>
          </a:stretch>
        </p:blipFill>
        <p:spPr bwMode="auto">
          <a:xfrm>
            <a:off x="719667" y="730251"/>
            <a:ext cx="29337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20367"/>
            <a:ext cx="7926917" cy="560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6918" y="6320367"/>
            <a:ext cx="1223433" cy="56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0351" y="6320367"/>
            <a:ext cx="2472267" cy="560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22618" y="6320367"/>
            <a:ext cx="569383" cy="56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2" name="metlife_eng_tagline_cmyk.jpg" descr="/Users/ldorion/Desktop/PPT/Assets/metlife_eng_tagline_cmyk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4" y="956734"/>
            <a:ext cx="2675467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17" y="3510151"/>
            <a:ext cx="10861521" cy="77421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4017" y="4494064"/>
            <a:ext cx="6315584" cy="433536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/>
          </p:nvPr>
        </p:nvSpPr>
        <p:spPr>
          <a:xfrm>
            <a:off x="644017" y="4995335"/>
            <a:ext cx="6315584" cy="397933"/>
          </a:xfrm>
        </p:spPr>
        <p:txBody>
          <a:bodyPr tIns="0" bIns="0"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/>
          </p:nvPr>
        </p:nvSpPr>
        <p:spPr>
          <a:xfrm>
            <a:off x="644016" y="5477925"/>
            <a:ext cx="6315584" cy="389475"/>
          </a:xfrm>
        </p:spPr>
        <p:txBody>
          <a:bodyPr tIns="0" bIns="0"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9712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926917" cy="560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6918" y="0"/>
            <a:ext cx="1223433" cy="56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50351" y="0"/>
            <a:ext cx="2472267" cy="560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2618" y="0"/>
            <a:ext cx="569383" cy="56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7"/>
            <a:ext cx="11247907" cy="70054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0065" y="3474381"/>
            <a:ext cx="11251852" cy="479067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937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9833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2933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481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950" y="998116"/>
            <a:ext cx="7862324" cy="3401253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992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950" y="998116"/>
            <a:ext cx="7862324" cy="3401253"/>
          </a:xfrm>
        </p:spPr>
        <p:txBody>
          <a:bodyPr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9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88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998116"/>
            <a:ext cx="7862324" cy="3401253"/>
          </a:xfrm>
        </p:spPr>
        <p:txBody>
          <a:bodyPr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8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0199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9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569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9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0895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7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69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posin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4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9313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9775" y="1504121"/>
            <a:ext cx="2911266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9314" y="1504121"/>
            <a:ext cx="2908549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F153760-0266-D144-95C5-71B72E3DF8A8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8391368-8E4D-9147-B145-DF1372B4EE6E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0101C57-35E1-494B-BF13-8B3A6E812463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91383-DEC4-204D-8A36-56BD8FFB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0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876" y="206478"/>
            <a:ext cx="9259257" cy="113690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9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755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6478"/>
            <a:ext cx="9259257" cy="113690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7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6908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185" y="1435100"/>
            <a:ext cx="1830916" cy="61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8100" y="1435100"/>
            <a:ext cx="1830917" cy="61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0018" y="1432985"/>
            <a:ext cx="1830916" cy="61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4051" y="1435100"/>
            <a:ext cx="1828800" cy="61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15967" y="1435100"/>
            <a:ext cx="1828800" cy="61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71122" y="1032008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78921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7024012" y="1032008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9215142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4790994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8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569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92601" y="1020233"/>
            <a:ext cx="1858433" cy="414867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59834" y="1032008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32423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4284951" y="1032008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25987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227695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4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2801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8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8675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6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5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7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0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3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4769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922909"/>
            <a:ext cx="3590081" cy="76695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56418" y="3344463"/>
            <a:ext cx="3590081" cy="76695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56418" y="4798501"/>
            <a:ext cx="3590081" cy="76695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886935" y="1838241"/>
            <a:ext cx="7255468" cy="1150620"/>
          </a:xfrm>
        </p:spPr>
        <p:txBody>
          <a:bodyPr tIns="0" bIns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3886935" y="3270084"/>
            <a:ext cx="7255468" cy="1172816"/>
          </a:xfrm>
        </p:spPr>
        <p:txBody>
          <a:bodyPr tIns="0" bIns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3886935" y="4713833"/>
            <a:ext cx="7255468" cy="1393455"/>
          </a:xfrm>
        </p:spPr>
        <p:txBody>
          <a:bodyPr tIns="0" bIns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8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0022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8876" y="206478"/>
            <a:ext cx="9259257" cy="113690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6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6688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4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522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1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20" y="1371601"/>
            <a:ext cx="9452849" cy="4838700"/>
          </a:xfrm>
        </p:spPr>
        <p:txBody>
          <a:bodyPr/>
          <a:lstStyle>
            <a:lvl1pPr>
              <a:defRPr sz="2267">
                <a:solidFill>
                  <a:schemeClr val="bg2"/>
                </a:solidFill>
              </a:defRPr>
            </a:lvl1pPr>
            <a:lvl2pPr>
              <a:defRPr sz="2267">
                <a:solidFill>
                  <a:schemeClr val="bg2"/>
                </a:solidFill>
              </a:defRPr>
            </a:lvl2pPr>
            <a:lvl3pPr>
              <a:defRPr sz="2267">
                <a:solidFill>
                  <a:schemeClr val="bg2"/>
                </a:solidFill>
              </a:defRPr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58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593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57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0365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3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/>
        </p:nvSpPr>
        <p:spPr>
          <a:xfrm>
            <a:off x="10818581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140" y="947490"/>
            <a:ext cx="2314409" cy="1593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44027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7927258" y="6444027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9151373" y="6444027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11621915" y="6444027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44022" y="3704884"/>
            <a:ext cx="1086152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577048"/>
            <a:ext cx="6315584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53002"/>
            <a:ext cx="6315584" cy="298451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314946"/>
            <a:ext cx="6315584" cy="292107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9FF351F-98B1-4157-82C7-4D1D6C2F0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49" y="411416"/>
            <a:ext cx="3619219" cy="10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451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43"/>
            <a:ext cx="11247907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3385487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7927258" y="4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51373" y="4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11621915" y="4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46847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82" y="20483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4" y="1869024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5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88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43"/>
            <a:ext cx="11247907" cy="603863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3385487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07EB3-049D-4A79-9F83-B6347F21D860}"/>
              </a:ext>
            </a:extLst>
          </p:cNvPr>
          <p:cNvSpPr/>
          <p:nvPr/>
        </p:nvSpPr>
        <p:spPr>
          <a:xfrm>
            <a:off x="277640" y="6415345"/>
            <a:ext cx="1482715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8C543E-47EE-4AB2-A15A-107700E5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8" y="6356597"/>
            <a:ext cx="1532809" cy="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33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973193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3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128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973193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3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743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3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973193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090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8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2" y="20483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5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229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2" y="204835"/>
            <a:ext cx="11470980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707269"/>
            <a:ext cx="11478097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7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7212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59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8882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7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5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8882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701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2" y="20483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5" y="1032010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5" y="1032010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2" y="1032010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5" y="1032010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52" y="1434906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2578925" y="1434906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4791004" y="1433858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>
            <a:off x="7003067" y="1434906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/>
        </p:nvSpPr>
        <p:spPr>
          <a:xfrm>
            <a:off x="9215145" y="1434906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1004" y="1032010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8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065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2" y="20483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10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6" y="1032010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10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10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10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8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876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6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6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2" y="20483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535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8" y="1845870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507" y="1845870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50" y="1845870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82" y="20483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9" y="2659254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1" y="2659254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659254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53132" y="857365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154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2" y="20483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5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6418" y="1920549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56418" y="3181452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56418" y="4466716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4090141" y="1857049"/>
            <a:ext cx="7255468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4090141" y="3125663"/>
            <a:ext cx="7255468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4090141" y="4403210"/>
            <a:ext cx="7255468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61478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7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8882" y="206478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496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5" y="6527426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018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3" y="3316114"/>
            <a:ext cx="11247907" cy="70054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4028860"/>
            <a:ext cx="11251852" cy="479067"/>
          </a:xfrm>
        </p:spPr>
        <p:txBody>
          <a:bodyPr lIns="91440" tIns="0" rIns="91440" bIns="0" anchor="t" anchorCtr="0">
            <a:noAutofit/>
          </a:bodyPr>
          <a:lstStyle>
            <a:lvl1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5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D8EA8-9CDF-498D-B9DE-685E1F739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898" y="603252"/>
            <a:ext cx="1500411" cy="2574551"/>
          </a:xfrm>
        </p:spPr>
        <p:txBody>
          <a:bodyPr wrap="none" lIns="0" tIns="0" rIns="0" bIns="0">
            <a:noAutofit/>
          </a:bodyPr>
          <a:lstStyle>
            <a:lvl1pPr>
              <a:lnSpc>
                <a:spcPct val="70000"/>
              </a:lnSpc>
              <a:defRPr sz="239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9024B-1A0B-4857-AD77-7EDDD1678540}"/>
              </a:ext>
            </a:extLst>
          </p:cNvPr>
          <p:cNvSpPr/>
          <p:nvPr/>
        </p:nvSpPr>
        <p:spPr>
          <a:xfrm>
            <a:off x="277640" y="6415345"/>
            <a:ext cx="1482715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CBDE3-8C3F-461B-AAF4-1158F817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8" y="6356597"/>
            <a:ext cx="1532809" cy="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6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034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21" y="457201"/>
            <a:ext cx="9457359" cy="731611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21" y="1371601"/>
            <a:ext cx="9452849" cy="4838700"/>
          </a:xfrm>
        </p:spPr>
        <p:txBody>
          <a:bodyPr/>
          <a:lstStyle>
            <a:lvl1pPr>
              <a:defRPr sz="1700">
                <a:solidFill>
                  <a:schemeClr val="bg2"/>
                </a:solidFill>
              </a:defRPr>
            </a:lvl1pPr>
            <a:lvl2pPr>
              <a:defRPr sz="1700">
                <a:solidFill>
                  <a:schemeClr val="bg2"/>
                </a:solidFill>
              </a:defRPr>
            </a:lvl2pPr>
            <a:lvl3pPr>
              <a:defRPr sz="17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74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posin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5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9314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F153760-0266-D144-95C5-71B72E3DF8A8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75787B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smtClean="0">
                <a:solidFill>
                  <a:srgbClr val="75787B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dirty="0">
              <a:solidFill>
                <a:srgbClr val="75787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7" t="2197"/>
          <a:stretch/>
        </p:blipFill>
        <p:spPr bwMode="auto">
          <a:xfrm>
            <a:off x="8354" y="0"/>
            <a:ext cx="6092687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8391368-8E4D-9147-B145-DF1372B4EE6E}"/>
              </a:ext>
            </a:extLst>
          </p:cNvPr>
          <p:cNvSpPr txBox="1">
            <a:spLocks/>
          </p:cNvSpPr>
          <p:nvPr/>
        </p:nvSpPr>
        <p:spPr>
          <a:xfrm>
            <a:off x="8924074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75787B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dirty="0">
              <a:solidFill>
                <a:srgbClr val="75787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91383-DEC4-204D-8A36-56BD8FFBC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5" cy="379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9775" y="1504121"/>
            <a:ext cx="2911267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pic>
        <p:nvPicPr>
          <p:cNvPr id="4099" name="Picture 3" descr="D:\MyFiles\jhazan1\Pictures\Boy and D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17389"/>
          <a:stretch/>
        </p:blipFill>
        <p:spPr bwMode="auto">
          <a:xfrm>
            <a:off x="6099314" y="0"/>
            <a:ext cx="6092687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9314" y="1504121"/>
            <a:ext cx="2908549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</p:spTree>
    <p:extLst>
      <p:ext uri="{BB962C8B-B14F-4D97-AF65-F5344CB8AC3E}">
        <p14:creationId xmlns:p14="http://schemas.microsoft.com/office/powerpoint/2010/main" val="26161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60036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128D92-AA66-A049-A528-5B202C14A7D1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B09D78D-265C-6040-B686-E6DCD4807E7C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718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36589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2008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8666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/>
        </p:nvSpPr>
        <p:spPr>
          <a:xfrm>
            <a:off x="10360036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69F17-56A0-BB4D-AC17-65EDADA7B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658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11277489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0D8946D-F449-5F4C-804E-200176634BDF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EE6175-3C10-4349-90EA-276AA47F3390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4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4344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53751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87074" y="0"/>
            <a:ext cx="610492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95ED186-43FB-524C-BA1D-FE9206B5EE21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644EB67-7A01-0445-BE7F-7139E2D0ADE7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138C220-F154-1547-B8B8-038AF7C8FDEE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768B1-8C76-EF4E-AD7C-DD7331E61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4491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7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5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8044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D4629-B2F8-DD40-968A-B63187263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posin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4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9313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9775" y="1504121"/>
            <a:ext cx="2911266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9314" y="1504121"/>
            <a:ext cx="2908549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F153760-0266-D144-95C5-71B72E3DF8A8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8391368-8E4D-9147-B145-DF1372B4EE6E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0101C57-35E1-494B-BF13-8B3A6E812463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91383-DEC4-204D-8A36-56BD8FFB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593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8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7212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1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93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6304907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53751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95ED186-43FB-524C-BA1D-FE9206B5EE21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644EB67-7A01-0445-BE7F-7139E2D0ADE7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138C220-F154-1547-B8B8-038AF7C8FDEE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>
                <a:solidFill>
                  <a:schemeClr val="tx1"/>
                </a:solidFill>
                <a:latin typeface="Arial" charset="0"/>
                <a:cs typeface="Arial" charset="0"/>
              </a:rPr>
              <a:t>UAE engagement strategy / Pursuit of Life update</a:t>
            </a:r>
            <a:endParaRPr lang="en-US" sz="8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768B1-8C76-EF4E-AD7C-DD7331E61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7" y="1371600"/>
            <a:ext cx="8411531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900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7" y="1371600"/>
            <a:ext cx="8411531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20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8414671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66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9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9" y="1696286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2"/>
            </a:lvl1pPr>
            <a:lvl2pPr>
              <a:lnSpc>
                <a:spcPct val="140000"/>
              </a:lnSpc>
              <a:defRPr sz="2932"/>
            </a:lvl2pPr>
            <a:lvl3pPr>
              <a:lnSpc>
                <a:spcPct val="140000"/>
              </a:lnSpc>
              <a:defRPr sz="2932"/>
            </a:lvl3pPr>
            <a:lvl4pPr>
              <a:lnSpc>
                <a:spcPct val="140000"/>
              </a:lnSpc>
              <a:defRPr sz="2932"/>
            </a:lvl4pPr>
            <a:lvl5pPr>
              <a:lnSpc>
                <a:spcPct val="140000"/>
              </a:lnSpc>
              <a:defRPr sz="293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8" y="100696"/>
            <a:ext cx="3726013" cy="208269"/>
          </a:xfrm>
          <a:prstGeom prst="rect">
            <a:avLst/>
          </a:prstGeom>
        </p:spPr>
        <p:txBody>
          <a:bodyPr vert="horz" lIns="121888" tIns="0" rIns="121888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8" y="204831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3" y="882765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3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8176128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think-cell Slide" r:id="rId4" imgW="471" imgH="472" progId="TCLayout.ActiveDocument.1">
                  <p:embed/>
                </p:oleObj>
              </mc:Choice>
              <mc:Fallback>
                <p:oleObj name="think-cell Slide" r:id="rId4" imgW="471" imgH="472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6479"/>
            <a:ext cx="9259257" cy="1237937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8" y="100696"/>
            <a:ext cx="3726013" cy="208269"/>
          </a:xfrm>
          <a:prstGeom prst="rect">
            <a:avLst/>
          </a:prstGeom>
        </p:spPr>
        <p:txBody>
          <a:bodyPr vert="horz" lIns="121888" tIns="0" rIns="121888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3" y="1427482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3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9" y="1977232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2"/>
            </a:lvl1pPr>
            <a:lvl2pPr>
              <a:lnSpc>
                <a:spcPct val="140000"/>
              </a:lnSpc>
              <a:defRPr sz="2932"/>
            </a:lvl2pPr>
            <a:lvl3pPr>
              <a:lnSpc>
                <a:spcPct val="140000"/>
              </a:lnSpc>
              <a:defRPr sz="2932"/>
            </a:lvl3pPr>
            <a:lvl4pPr>
              <a:lnSpc>
                <a:spcPct val="140000"/>
              </a:lnSpc>
              <a:defRPr sz="2932"/>
            </a:lvl4pPr>
            <a:lvl5pPr>
              <a:lnSpc>
                <a:spcPct val="140000"/>
              </a:lnSpc>
              <a:defRPr sz="2932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73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6417" y="1696283"/>
            <a:ext cx="11442400" cy="42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4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4568" marR="0" lvl="1" indent="11638" algn="l" rtl="0">
              <a:lnSpc>
                <a:spcPct val="14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03093" marR="0" lvl="2" indent="-47609" algn="l" rtl="0">
              <a:lnSpc>
                <a:spcPct val="14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−"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1315" marR="0" lvl="3" indent="4232" algn="l" rtl="0">
              <a:lnSpc>
                <a:spcPct val="14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47471" marR="0" lvl="4" indent="-53429" algn="l" rtl="0">
              <a:lnSpc>
                <a:spcPct val="14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−"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3783" marR="0" lvl="5" indent="-1100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0834" marR="0" lvl="6" indent="-1100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7885" marR="0" lvl="7" indent="-1100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4937" marR="0" lvl="8" indent="-1100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58876" y="204828"/>
            <a:ext cx="9259200" cy="6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eorgia"/>
              <a:buNone/>
              <a:defRPr sz="3732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None/>
              <a:defRPr sz="2399"/>
            </a:lvl2pPr>
            <a:lvl3pPr lvl="2" indent="0" rtl="0">
              <a:spcBef>
                <a:spcPts val="0"/>
              </a:spcBef>
              <a:buNone/>
              <a:defRPr sz="2399"/>
            </a:lvl3pPr>
            <a:lvl4pPr lvl="3" indent="0" rtl="0">
              <a:spcBef>
                <a:spcPts val="0"/>
              </a:spcBef>
              <a:buNone/>
              <a:defRPr sz="2399"/>
            </a:lvl4pPr>
            <a:lvl5pPr lvl="4" indent="0" rtl="0">
              <a:spcBef>
                <a:spcPts val="0"/>
              </a:spcBef>
              <a:buNone/>
              <a:defRPr sz="2399"/>
            </a:lvl5pPr>
            <a:lvl6pPr lvl="5" indent="0" rtl="0">
              <a:spcBef>
                <a:spcPts val="0"/>
              </a:spcBef>
              <a:buNone/>
              <a:defRPr sz="2399"/>
            </a:lvl6pPr>
            <a:lvl7pPr lvl="6" indent="0" rtl="0">
              <a:spcBef>
                <a:spcPts val="0"/>
              </a:spcBef>
              <a:buNone/>
              <a:defRPr sz="2399"/>
            </a:lvl7pPr>
            <a:lvl8pPr lvl="7" indent="0" rtl="0">
              <a:spcBef>
                <a:spcPts val="0"/>
              </a:spcBef>
              <a:buNone/>
              <a:defRPr sz="2399"/>
            </a:lvl8pPr>
            <a:lvl9pPr lvl="8" indent="0" rtl="0">
              <a:spcBef>
                <a:spcPts val="0"/>
              </a:spcBef>
              <a:buNone/>
              <a:defRPr sz="2399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Shape 46"/>
          <p:cNvSpPr txBox="1"/>
          <p:nvPr/>
        </p:nvSpPr>
        <p:spPr>
          <a:xfrm>
            <a:off x="8465987" y="100693"/>
            <a:ext cx="3726000" cy="208400"/>
          </a:xfrm>
          <a:prstGeom prst="rect">
            <a:avLst/>
          </a:prstGeom>
          <a:noFill/>
          <a:ln>
            <a:noFill/>
          </a:ln>
        </p:spPr>
        <p:txBody>
          <a:bodyPr wrap="square" lIns="121868" tIns="0" rIns="121868" bIns="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ABAEAF"/>
              </a:buClr>
              <a:buSzPct val="25000"/>
              <a:buFont typeface="Arial"/>
              <a:buNone/>
            </a:pPr>
            <a:r>
              <a:rPr lang="en-US" sz="1133" b="0" i="0" u="none" strike="noStrike" cap="none">
                <a:solidFill>
                  <a:srgbClr val="ABAEAF"/>
                </a:solidFill>
                <a:latin typeface="Arial"/>
                <a:ea typeface="Arial"/>
                <a:cs typeface="Arial"/>
                <a:sym typeface="Arial"/>
              </a:rPr>
              <a:t>Confidential – for MetLife internal use only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624888" y="6527425"/>
            <a:ext cx="4114800" cy="14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052" marR="0" lvl="1" indent="0" algn="l" rtl="0">
              <a:spcBef>
                <a:spcPts val="0"/>
              </a:spcBef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103" marR="0" lvl="2" indent="0" algn="l" rtl="0">
              <a:spcBef>
                <a:spcPts val="0"/>
              </a:spcBef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155" marR="0" lvl="3" indent="0" algn="l" rtl="0">
              <a:spcBef>
                <a:spcPts val="0"/>
              </a:spcBef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205" marR="0" lvl="4" indent="0" algn="l" rtl="0">
              <a:spcBef>
                <a:spcPts val="0"/>
              </a:spcBef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257" marR="0" lvl="5" indent="0" algn="l" rtl="0">
              <a:spcBef>
                <a:spcPts val="0"/>
              </a:spcBef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2308" marR="0" lvl="6" indent="0" algn="l" rtl="0">
              <a:spcBef>
                <a:spcPts val="0"/>
              </a:spcBef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9360" marR="0" lvl="7" indent="0" algn="l" rtl="0">
              <a:spcBef>
                <a:spcPts val="0"/>
              </a:spcBef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6412" marR="0" lvl="8" indent="0" algn="l" rtl="0">
              <a:spcBef>
                <a:spcPts val="0"/>
              </a:spcBef>
              <a:buNone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142403" y="6415343"/>
            <a:ext cx="904400" cy="365200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00" smtClean="0">
                <a:solidFill>
                  <a:srgbClr val="888888"/>
                </a:solidFill>
                <a:ea typeface="Arial"/>
                <a:cs typeface="Arial"/>
                <a:sym typeface="Arial"/>
              </a:rPr>
              <a:pPr algn="r">
                <a:buSzPct val="25000"/>
              </a:pPr>
              <a:t>‹#›</a:t>
            </a:fld>
            <a:endParaRPr lang="en-US" sz="800">
              <a:solidFill>
                <a:srgbClr val="888888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353132" y="872067"/>
            <a:ext cx="9265200" cy="39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40000"/>
              </a:lnSpc>
              <a:spcBef>
                <a:spcPts val="1000"/>
              </a:spcBef>
              <a:buClr>
                <a:schemeClr val="accent3"/>
              </a:buClr>
              <a:buFont typeface="Arial"/>
              <a:buNone/>
              <a:defRPr sz="2399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74568" marR="0" lvl="1" indent="11638" algn="l" rtl="0">
              <a:lnSpc>
                <a:spcPct val="14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03093" marR="0" lvl="2" indent="-47609" algn="l" rtl="0">
              <a:lnSpc>
                <a:spcPct val="14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−"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71315" marR="0" lvl="3" indent="4232" algn="l" rtl="0">
              <a:lnSpc>
                <a:spcPct val="14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47471" marR="0" lvl="4" indent="-53429" algn="l" rtl="0">
              <a:lnSpc>
                <a:spcPct val="14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−"/>
              <a:defRPr sz="293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3783" marR="0" lvl="5" indent="-1100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0834" marR="0" lvl="6" indent="-1100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7885" marR="0" lvl="7" indent="-1100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4937" marR="0" lvl="8" indent="-1100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662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2" y="6415344"/>
            <a:ext cx="904568" cy="365125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899" tIns="0" rIns="121899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1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82764"/>
            <a:ext cx="9265003" cy="479067"/>
          </a:xfrm>
        </p:spPr>
        <p:txBody>
          <a:bodyPr lIns="121899" tIns="0" rIns="121899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8446508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2" y="6415344"/>
            <a:ext cx="904568" cy="365125"/>
          </a:xfrm>
          <a:prstGeom prst="rect">
            <a:avLst/>
          </a:prstGeom>
        </p:spPr>
        <p:txBody>
          <a:bodyPr lIns="121899" tIns="60949" rIns="121899" bIns="60949"/>
          <a:lstStyle/>
          <a:p>
            <a:fld id="{3A5D2E96-09D4-684C-BDED-6024B7F428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1" y="998117"/>
            <a:ext cx="7862324" cy="3401253"/>
          </a:xfrm>
        </p:spPr>
        <p:txBody>
          <a:bodyPr anchor="t">
            <a:noAutofit/>
          </a:bodyPr>
          <a:lstStyle>
            <a:lvl1pPr algn="l">
              <a:defRPr sz="3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2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899" tIns="0" rIns="121899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1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610778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60036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128D92-AA66-A049-A528-5B202C14A7D1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B09D78D-265C-6040-B686-E6DCD4807E7C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0930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8414671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45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36589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2008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2837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/>
        </p:nvSpPr>
        <p:spPr>
          <a:xfrm>
            <a:off x="10360036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69F17-56A0-BB4D-AC17-65EDADA7B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658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11277489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0D8946D-F449-5F4C-804E-200176634BDF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EE6175-3C10-4349-90EA-276AA47F3390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50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4491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39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76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516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D4629-B2F8-DD40-968A-B63187263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128D92-AA66-A049-A528-5B202C14A7D1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B09D78D-265C-6040-B686-E6DCD4807E7C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750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posin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4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9313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9775" y="1504121"/>
            <a:ext cx="2911266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9314" y="1504121"/>
            <a:ext cx="2908549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F153760-0266-D144-95C5-71B72E3DF8A8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8391368-8E4D-9147-B145-DF1372B4EE6E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0101C57-35E1-494B-BF13-8B3A6E812463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91383-DEC4-204D-8A36-56BD8FFB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593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33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7212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347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879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4344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53751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87074" y="0"/>
            <a:ext cx="610492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95ED186-43FB-524C-BA1D-FE9206B5EE21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644EB67-7A01-0445-BE7F-7139E2D0ADE7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138C220-F154-1547-B8B8-038AF7C8FDEE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0768B1-8C76-EF4E-AD7C-DD7331E61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7" y="1371600"/>
            <a:ext cx="8411531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776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8414671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25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7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75787B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Confidential </a:t>
            </a:r>
            <a:r>
              <a:rPr kumimoji="0" lang="mr-IN" sz="1133" b="0" i="0" u="none" strike="noStrike" kern="1200" cap="none" spc="0" normalizeH="0" baseline="0" noProof="0" dirty="0">
                <a:ln>
                  <a:noFill/>
                </a:ln>
                <a:solidFill>
                  <a:srgbClr val="75787B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75787B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61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edit go to: Insert &gt; Header and Footer  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61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7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think-cell Slide" r:id="rId4" imgW="471" imgH="472" progId="TCLayout.ActiveDocument.1">
                  <p:embed/>
                </p:oleObj>
              </mc:Choice>
              <mc:Fallback>
                <p:oleObj name="think-cell Slide" r:id="rId4" imgW="471" imgH="472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8" y="100696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Confidential </a:t>
            </a:r>
            <a:r>
              <a:rPr kumimoji="0" lang="mr-IN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8" y="204831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3" y="802381"/>
            <a:ext cx="9265003" cy="479067"/>
          </a:xfrm>
        </p:spPr>
        <p:txBody>
          <a:bodyPr lIns="91440" tIns="0" rIns="91440" bIns="0" anchor="t" anchorCtr="0">
            <a:no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5727030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3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2933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97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17" y="3510151"/>
            <a:ext cx="10861521" cy="774216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632014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7927258" y="632014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9151373" y="632014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11621916" y="632014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494064"/>
            <a:ext cx="6315584" cy="433536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95335"/>
            <a:ext cx="6315584" cy="397933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477925"/>
            <a:ext cx="6315584" cy="389475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3469" y="955726"/>
            <a:ext cx="2675467" cy="4868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5A58F58-E8B0-41C1-AD70-DB526299ECBD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0013922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7"/>
            <a:ext cx="11247907" cy="70054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5" y="3474381"/>
            <a:ext cx="11251852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927258" y="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9151375" y="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1621917" y="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2B0BF6-6F17-4E66-9C74-4E05A279507E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4410200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Slide - 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1037889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02468"/>
            <a:ext cx="10385337" cy="396629"/>
          </a:xfrm>
        </p:spPr>
        <p:txBody>
          <a:bodyPr lIns="91440" tIns="0" rIns="9144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67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78BD2-3217-4369-8AD3-AF98811A5A7B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7518682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Slide -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06552" y="204829"/>
            <a:ext cx="1037889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00805" y="761440"/>
            <a:ext cx="11291195" cy="396629"/>
          </a:xfrm>
        </p:spPr>
        <p:txBody>
          <a:bodyPr lIns="91440" tIns="0" rIns="9144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67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78BD2-3217-4369-8AD3-AF98811A5A7B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893A788-452D-4CA6-BC95-6F50A914B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00" y="305275"/>
            <a:ext cx="697605" cy="73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2233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02126" y="595698"/>
            <a:ext cx="9790948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78BD2-3217-4369-8AD3-AF98811A5A7B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957432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Questions Slide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5602" y="595698"/>
            <a:ext cx="10382173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78BD2-3217-4369-8AD3-AF98811A5A7B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8468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570665"/>
            <a:ext cx="1037889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208575"/>
            <a:ext cx="10385337" cy="396629"/>
          </a:xfrm>
        </p:spPr>
        <p:txBody>
          <a:bodyPr lIns="91440" tIns="0" rIns="9144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2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78BD2-3217-4369-8AD3-AF98811A5A7B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5524546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@M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7AA005A2-2047-4D65-B944-12C992AE9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1" y="1891554"/>
            <a:ext cx="4216400" cy="263543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b="1">
                <a:solidFill>
                  <a:schemeClr val="tx1"/>
                </a:solidFill>
                <a:latin typeface="+mj-lt"/>
              </a:defRPr>
            </a:lvl1pPr>
            <a:lvl2pPr marL="6351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7A0376-7F25-4B31-9E6E-B8C9BDAF5263}"/>
              </a:ext>
            </a:extLst>
          </p:cNvPr>
          <p:cNvGrpSpPr/>
          <p:nvPr/>
        </p:nvGrpSpPr>
        <p:grpSpPr>
          <a:xfrm>
            <a:off x="5915971" y="508467"/>
            <a:ext cx="5800837" cy="5800837"/>
            <a:chOff x="3967673" y="136354"/>
            <a:chExt cx="4954956" cy="49549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5EC311-1B7C-4A54-95C4-F22B02EA7F18}"/>
                </a:ext>
              </a:extLst>
            </p:cNvPr>
            <p:cNvGrpSpPr/>
            <p:nvPr/>
          </p:nvGrpSpPr>
          <p:grpSpPr>
            <a:xfrm>
              <a:off x="4325497" y="494178"/>
              <a:ext cx="4239309" cy="4239309"/>
              <a:chOff x="1738367" y="885470"/>
              <a:chExt cx="3642521" cy="3769665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B7F109F-FE6E-4957-9693-5617647DA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673" y="2816159"/>
                <a:ext cx="1227807" cy="1838976"/>
              </a:xfrm>
              <a:custGeom>
                <a:avLst/>
                <a:gdLst>
                  <a:gd name="T0" fmla="*/ 0 w 312"/>
                  <a:gd name="T1" fmla="*/ 312 h 468"/>
                  <a:gd name="T2" fmla="*/ 156 w 312"/>
                  <a:gd name="T3" fmla="*/ 468 h 468"/>
                  <a:gd name="T4" fmla="*/ 312 w 312"/>
                  <a:gd name="T5" fmla="*/ 311 h 468"/>
                  <a:gd name="T6" fmla="*/ 290 w 312"/>
                  <a:gd name="T7" fmla="*/ 232 h 468"/>
                  <a:gd name="T8" fmla="*/ 290 w 312"/>
                  <a:gd name="T9" fmla="*/ 232 h 468"/>
                  <a:gd name="T10" fmla="*/ 155 w 312"/>
                  <a:gd name="T11" fmla="*/ 0 h 468"/>
                  <a:gd name="T12" fmla="*/ 21 w 312"/>
                  <a:gd name="T13" fmla="*/ 233 h 468"/>
                  <a:gd name="T14" fmla="*/ 21 w 312"/>
                  <a:gd name="T15" fmla="*/ 233 h 468"/>
                  <a:gd name="T16" fmla="*/ 0 w 312"/>
                  <a:gd name="T17" fmla="*/ 312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468">
                    <a:moveTo>
                      <a:pt x="0" y="312"/>
                    </a:moveTo>
                    <a:cubicBezTo>
                      <a:pt x="0" y="398"/>
                      <a:pt x="70" y="468"/>
                      <a:pt x="156" y="468"/>
                    </a:cubicBezTo>
                    <a:cubicBezTo>
                      <a:pt x="242" y="467"/>
                      <a:pt x="312" y="398"/>
                      <a:pt x="312" y="311"/>
                    </a:cubicBezTo>
                    <a:cubicBezTo>
                      <a:pt x="312" y="283"/>
                      <a:pt x="304" y="256"/>
                      <a:pt x="290" y="232"/>
                    </a:cubicBezTo>
                    <a:cubicBezTo>
                      <a:pt x="290" y="232"/>
                      <a:pt x="290" y="232"/>
                      <a:pt x="290" y="23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21" y="233"/>
                      <a:pt x="21" y="233"/>
                      <a:pt x="21" y="233"/>
                    </a:cubicBezTo>
                    <a:cubicBezTo>
                      <a:pt x="21" y="233"/>
                      <a:pt x="21" y="233"/>
                      <a:pt x="21" y="233"/>
                    </a:cubicBezTo>
                    <a:cubicBezTo>
                      <a:pt x="7" y="256"/>
                      <a:pt x="0" y="283"/>
                      <a:pt x="0" y="3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100584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Customer Solutions</a:t>
                </a:r>
              </a:p>
            </p:txBody>
          </p:sp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D82047A3-0DD9-4200-BFDC-49ED06F0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696" y="1425360"/>
                <a:ext cx="1757124" cy="1320572"/>
              </a:xfrm>
              <a:custGeom>
                <a:avLst/>
                <a:gdLst>
                  <a:gd name="T0" fmla="*/ 257 w 447"/>
                  <a:gd name="T1" fmla="*/ 43 h 336"/>
                  <a:gd name="T2" fmla="*/ 43 w 447"/>
                  <a:gd name="T3" fmla="*/ 99 h 336"/>
                  <a:gd name="T4" fmla="*/ 99 w 447"/>
                  <a:gd name="T5" fmla="*/ 313 h 336"/>
                  <a:gd name="T6" fmla="*/ 178 w 447"/>
                  <a:gd name="T7" fmla="*/ 334 h 336"/>
                  <a:gd name="T8" fmla="*/ 178 w 447"/>
                  <a:gd name="T9" fmla="*/ 334 h 336"/>
                  <a:gd name="T10" fmla="*/ 447 w 447"/>
                  <a:gd name="T11" fmla="*/ 336 h 336"/>
                  <a:gd name="T12" fmla="*/ 314 w 447"/>
                  <a:gd name="T13" fmla="*/ 102 h 336"/>
                  <a:gd name="T14" fmla="*/ 314 w 447"/>
                  <a:gd name="T15" fmla="*/ 102 h 336"/>
                  <a:gd name="T16" fmla="*/ 257 w 447"/>
                  <a:gd name="T17" fmla="*/ 4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336">
                    <a:moveTo>
                      <a:pt x="257" y="43"/>
                    </a:moveTo>
                    <a:cubicBezTo>
                      <a:pt x="182" y="0"/>
                      <a:pt x="87" y="25"/>
                      <a:pt x="43" y="99"/>
                    </a:cubicBezTo>
                    <a:cubicBezTo>
                      <a:pt x="0" y="173"/>
                      <a:pt x="25" y="269"/>
                      <a:pt x="99" y="313"/>
                    </a:cubicBezTo>
                    <a:cubicBezTo>
                      <a:pt x="124" y="327"/>
                      <a:pt x="151" y="334"/>
                      <a:pt x="178" y="334"/>
                    </a:cubicBezTo>
                    <a:cubicBezTo>
                      <a:pt x="178" y="334"/>
                      <a:pt x="178" y="334"/>
                      <a:pt x="178" y="334"/>
                    </a:cubicBezTo>
                    <a:cubicBezTo>
                      <a:pt x="447" y="336"/>
                      <a:pt x="447" y="336"/>
                      <a:pt x="447" y="336"/>
                    </a:cubicBezTo>
                    <a:cubicBezTo>
                      <a:pt x="314" y="102"/>
                      <a:pt x="314" y="102"/>
                      <a:pt x="314" y="102"/>
                    </a:cubicBezTo>
                    <a:cubicBezTo>
                      <a:pt x="314" y="102"/>
                      <a:pt x="314" y="102"/>
                      <a:pt x="314" y="102"/>
                    </a:cubicBezTo>
                    <a:cubicBezTo>
                      <a:pt x="301" y="78"/>
                      <a:pt x="281" y="58"/>
                      <a:pt x="257" y="4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82296" tIns="502920" rIns="39600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Customer Relationship</a:t>
                </a:r>
              </a:p>
            </p:txBody>
          </p:sp>
          <p:sp>
            <p:nvSpPr>
              <p:cNvPr id="12" name="Freeform 25">
                <a:extLst>
                  <a:ext uri="{FF2B5EF4-FFF2-40B4-BE49-F238E27FC236}">
                    <a16:creationId xmlns:a16="http://schemas.microsoft.com/office/drawing/2014/main" id="{F7AD9BDA-2A02-409B-A664-72620FEC2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239" y="1425658"/>
                <a:ext cx="1757124" cy="1320572"/>
              </a:xfrm>
              <a:custGeom>
                <a:avLst/>
                <a:gdLst>
                  <a:gd name="T0" fmla="*/ 190 w 447"/>
                  <a:gd name="T1" fmla="*/ 43 h 336"/>
                  <a:gd name="T2" fmla="*/ 403 w 447"/>
                  <a:gd name="T3" fmla="*/ 99 h 336"/>
                  <a:gd name="T4" fmla="*/ 348 w 447"/>
                  <a:gd name="T5" fmla="*/ 313 h 336"/>
                  <a:gd name="T6" fmla="*/ 269 w 447"/>
                  <a:gd name="T7" fmla="*/ 334 h 336"/>
                  <a:gd name="T8" fmla="*/ 269 w 447"/>
                  <a:gd name="T9" fmla="*/ 334 h 336"/>
                  <a:gd name="T10" fmla="*/ 0 w 447"/>
                  <a:gd name="T11" fmla="*/ 336 h 336"/>
                  <a:gd name="T12" fmla="*/ 133 w 447"/>
                  <a:gd name="T13" fmla="*/ 102 h 336"/>
                  <a:gd name="T14" fmla="*/ 133 w 447"/>
                  <a:gd name="T15" fmla="*/ 102 h 336"/>
                  <a:gd name="T16" fmla="*/ 190 w 447"/>
                  <a:gd name="T17" fmla="*/ 4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336">
                    <a:moveTo>
                      <a:pt x="190" y="43"/>
                    </a:moveTo>
                    <a:cubicBezTo>
                      <a:pt x="264" y="0"/>
                      <a:pt x="360" y="25"/>
                      <a:pt x="403" y="99"/>
                    </a:cubicBezTo>
                    <a:cubicBezTo>
                      <a:pt x="447" y="173"/>
                      <a:pt x="422" y="269"/>
                      <a:pt x="348" y="313"/>
                    </a:cubicBezTo>
                    <a:cubicBezTo>
                      <a:pt x="323" y="327"/>
                      <a:pt x="296" y="334"/>
                      <a:pt x="269" y="334"/>
                    </a:cubicBezTo>
                    <a:cubicBezTo>
                      <a:pt x="269" y="334"/>
                      <a:pt x="269" y="334"/>
                      <a:pt x="269" y="334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33" y="102"/>
                      <a:pt x="133" y="102"/>
                      <a:pt x="133" y="102"/>
                    </a:cubicBezTo>
                    <a:cubicBezTo>
                      <a:pt x="133" y="102"/>
                      <a:pt x="133" y="102"/>
                      <a:pt x="133" y="102"/>
                    </a:cubicBezTo>
                    <a:cubicBezTo>
                      <a:pt x="146" y="78"/>
                      <a:pt x="165" y="58"/>
                      <a:pt x="190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329184" tIns="502920" rIns="13716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Brand</a:t>
                </a: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1CCF19B-F94B-48AA-88B1-D6A911BF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350" y="2794795"/>
                <a:ext cx="1760538" cy="1319213"/>
              </a:xfrm>
              <a:custGeom>
                <a:avLst/>
                <a:gdLst>
                  <a:gd name="T0" fmla="*/ 3929 w 9244"/>
                  <a:gd name="T1" fmla="*/ 6042 h 6928"/>
                  <a:gd name="T2" fmla="*/ 8335 w 9244"/>
                  <a:gd name="T3" fmla="*/ 4888 h 6928"/>
                  <a:gd name="T4" fmla="*/ 7197 w 9244"/>
                  <a:gd name="T5" fmla="*/ 475 h 6928"/>
                  <a:gd name="T6" fmla="*/ 5563 w 9244"/>
                  <a:gd name="T7" fmla="*/ 42 h 6928"/>
                  <a:gd name="T8" fmla="*/ 5563 w 9244"/>
                  <a:gd name="T9" fmla="*/ 42 h 6928"/>
                  <a:gd name="T10" fmla="*/ 0 w 9244"/>
                  <a:gd name="T11" fmla="*/ 0 h 6928"/>
                  <a:gd name="T12" fmla="*/ 2750 w 9244"/>
                  <a:gd name="T13" fmla="*/ 4826 h 6928"/>
                  <a:gd name="T14" fmla="*/ 2750 w 9244"/>
                  <a:gd name="T15" fmla="*/ 4826 h 6928"/>
                  <a:gd name="T16" fmla="*/ 3929 w 9244"/>
                  <a:gd name="T17" fmla="*/ 6042 h 6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44" h="6928">
                    <a:moveTo>
                      <a:pt x="3929" y="6042"/>
                    </a:moveTo>
                    <a:cubicBezTo>
                      <a:pt x="5459" y="6928"/>
                      <a:pt x="7445" y="6414"/>
                      <a:pt x="8335" y="4888"/>
                    </a:cubicBezTo>
                    <a:cubicBezTo>
                      <a:pt x="9244" y="3362"/>
                      <a:pt x="8727" y="1383"/>
                      <a:pt x="7197" y="475"/>
                    </a:cubicBezTo>
                    <a:cubicBezTo>
                      <a:pt x="6680" y="186"/>
                      <a:pt x="6122" y="42"/>
                      <a:pt x="5563" y="42"/>
                    </a:cubicBezTo>
                    <a:cubicBezTo>
                      <a:pt x="5563" y="42"/>
                      <a:pt x="5563" y="42"/>
                      <a:pt x="5563" y="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50" y="4826"/>
                      <a:pt x="2750" y="4826"/>
                      <a:pt x="2750" y="4826"/>
                    </a:cubicBezTo>
                    <a:cubicBezTo>
                      <a:pt x="2750" y="4826"/>
                      <a:pt x="2750" y="4826"/>
                      <a:pt x="2750" y="4826"/>
                    </a:cubicBezTo>
                    <a:cubicBezTo>
                      <a:pt x="3019" y="5320"/>
                      <a:pt x="3412" y="5733"/>
                      <a:pt x="3929" y="6042"/>
                    </a:cubicBezTo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0" tIns="365760" rIns="10800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defTabSz="914377">
                  <a:defRPr/>
                </a:pPr>
                <a:r>
                  <a:rPr lang="en-CA" sz="1733" b="1" kern="0" dirty="0">
                    <a:solidFill>
                      <a:srgbClr val="FFFFFF"/>
                    </a:solidFill>
                    <a:latin typeface="Utopia Std" panose="02040603060506020204" pitchFamily="18" charset="0"/>
                  </a:rPr>
                  <a:t>Customer</a:t>
                </a:r>
                <a:br>
                  <a:rPr lang="en-CA" sz="1733" b="1" kern="0" dirty="0">
                    <a:solidFill>
                      <a:srgbClr val="FFFFFF"/>
                    </a:solidFill>
                    <a:latin typeface="Utopia Std" panose="02040603060506020204" pitchFamily="18" charset="0"/>
                  </a:rPr>
                </a:br>
                <a:r>
                  <a:rPr lang="en-CA" sz="1733" b="1" kern="0" dirty="0">
                    <a:solidFill>
                      <a:srgbClr val="FFFFFF"/>
                    </a:solidFill>
                    <a:latin typeface="Utopia Std" panose="02040603060506020204" pitchFamily="18" charset="0"/>
                  </a:rPr>
                  <a:t>Understanding</a:t>
                </a:r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28D7D131-6A58-488F-9472-8C322DDA0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883" y="885470"/>
                <a:ext cx="1233262" cy="1838980"/>
              </a:xfrm>
              <a:custGeom>
                <a:avLst/>
                <a:gdLst>
                  <a:gd name="T0" fmla="*/ 312 w 312"/>
                  <a:gd name="T1" fmla="*/ 156 h 468"/>
                  <a:gd name="T2" fmla="*/ 156 w 312"/>
                  <a:gd name="T3" fmla="*/ 0 h 468"/>
                  <a:gd name="T4" fmla="*/ 0 w 312"/>
                  <a:gd name="T5" fmla="*/ 156 h 468"/>
                  <a:gd name="T6" fmla="*/ 21 w 312"/>
                  <a:gd name="T7" fmla="*/ 235 h 468"/>
                  <a:gd name="T8" fmla="*/ 21 w 312"/>
                  <a:gd name="T9" fmla="*/ 235 h 468"/>
                  <a:gd name="T10" fmla="*/ 156 w 312"/>
                  <a:gd name="T11" fmla="*/ 468 h 468"/>
                  <a:gd name="T12" fmla="*/ 291 w 312"/>
                  <a:gd name="T13" fmla="*/ 235 h 468"/>
                  <a:gd name="T14" fmla="*/ 291 w 312"/>
                  <a:gd name="T15" fmla="*/ 235 h 468"/>
                  <a:gd name="T16" fmla="*/ 312 w 312"/>
                  <a:gd name="T17" fmla="*/ 15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468">
                    <a:moveTo>
                      <a:pt x="312" y="156"/>
                    </a:moveTo>
                    <a:cubicBezTo>
                      <a:pt x="312" y="70"/>
                      <a:pt x="242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5"/>
                      <a:pt x="8" y="212"/>
                      <a:pt x="21" y="235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156" y="468"/>
                      <a:pt x="156" y="468"/>
                      <a:pt x="156" y="468"/>
                    </a:cubicBezTo>
                    <a:cubicBezTo>
                      <a:pt x="291" y="235"/>
                      <a:pt x="291" y="235"/>
                      <a:pt x="291" y="235"/>
                    </a:cubicBezTo>
                    <a:cubicBezTo>
                      <a:pt x="291" y="235"/>
                      <a:pt x="291" y="235"/>
                      <a:pt x="291" y="235"/>
                    </a:cubicBezTo>
                    <a:cubicBezTo>
                      <a:pt x="304" y="212"/>
                      <a:pt x="312" y="185"/>
                      <a:pt x="312" y="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Business</a:t>
                </a:r>
                <a:b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</a:b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Impact</a:t>
                </a:r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2331A87A-19C0-488A-B73A-17EA8AB23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67" y="2794795"/>
                <a:ext cx="1760537" cy="1319213"/>
              </a:xfrm>
              <a:custGeom>
                <a:avLst/>
                <a:gdLst>
                  <a:gd name="T0" fmla="*/ 5304 w 9224"/>
                  <a:gd name="T1" fmla="*/ 6045 h 6932"/>
                  <a:gd name="T2" fmla="*/ 908 w 9224"/>
                  <a:gd name="T3" fmla="*/ 4890 h 6932"/>
                  <a:gd name="T4" fmla="*/ 2043 w 9224"/>
                  <a:gd name="T5" fmla="*/ 475 h 6932"/>
                  <a:gd name="T6" fmla="*/ 3674 w 9224"/>
                  <a:gd name="T7" fmla="*/ 42 h 6932"/>
                  <a:gd name="T8" fmla="*/ 3674 w 9224"/>
                  <a:gd name="T9" fmla="*/ 42 h 6932"/>
                  <a:gd name="T10" fmla="*/ 9224 w 9224"/>
                  <a:gd name="T11" fmla="*/ 0 h 6932"/>
                  <a:gd name="T12" fmla="*/ 6480 w 9224"/>
                  <a:gd name="T13" fmla="*/ 4828 h 6932"/>
                  <a:gd name="T14" fmla="*/ 6480 w 9224"/>
                  <a:gd name="T15" fmla="*/ 4828 h 6932"/>
                  <a:gd name="T16" fmla="*/ 5304 w 9224"/>
                  <a:gd name="T17" fmla="*/ 6045 h 6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24" h="6932">
                    <a:moveTo>
                      <a:pt x="5304" y="6045"/>
                    </a:moveTo>
                    <a:cubicBezTo>
                      <a:pt x="3777" y="6932"/>
                      <a:pt x="1796" y="6417"/>
                      <a:pt x="908" y="4890"/>
                    </a:cubicBezTo>
                    <a:cubicBezTo>
                      <a:pt x="0" y="3363"/>
                      <a:pt x="516" y="1383"/>
                      <a:pt x="2043" y="475"/>
                    </a:cubicBezTo>
                    <a:cubicBezTo>
                      <a:pt x="2559" y="186"/>
                      <a:pt x="3116" y="42"/>
                      <a:pt x="3674" y="42"/>
                    </a:cubicBezTo>
                    <a:cubicBezTo>
                      <a:pt x="3674" y="42"/>
                      <a:pt x="3674" y="42"/>
                      <a:pt x="3674" y="42"/>
                    </a:cubicBezTo>
                    <a:cubicBezTo>
                      <a:pt x="9224" y="0"/>
                      <a:pt x="9224" y="0"/>
                      <a:pt x="9224" y="0"/>
                    </a:cubicBezTo>
                    <a:cubicBezTo>
                      <a:pt x="6480" y="4828"/>
                      <a:pt x="6480" y="4828"/>
                      <a:pt x="6480" y="4828"/>
                    </a:cubicBezTo>
                    <a:cubicBezTo>
                      <a:pt x="6480" y="4828"/>
                      <a:pt x="6480" y="4828"/>
                      <a:pt x="6480" y="4828"/>
                    </a:cubicBezTo>
                    <a:cubicBezTo>
                      <a:pt x="6212" y="5323"/>
                      <a:pt x="5820" y="5736"/>
                      <a:pt x="5304" y="6045"/>
                    </a:cubicBezTo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0" tIns="365760" rIns="41148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377"/>
                <a:r>
                  <a:rPr lang="en-CA" sz="1733" b="1" kern="0" dirty="0">
                    <a:solidFill>
                      <a:srgbClr val="FFFFFF"/>
                    </a:solidFill>
                    <a:latin typeface="Utopia Std" panose="02040603060506020204" pitchFamily="18" charset="0"/>
                  </a:rPr>
                  <a:t>Demand</a:t>
                </a:r>
                <a:br>
                  <a:rPr lang="en-CA" sz="1733" b="1" kern="0" dirty="0">
                    <a:solidFill>
                      <a:srgbClr val="FFFFFF"/>
                    </a:solidFill>
                    <a:latin typeface="Utopia Std" panose="02040603060506020204" pitchFamily="18" charset="0"/>
                  </a:rPr>
                </a:br>
                <a:r>
                  <a:rPr lang="en-CA" sz="1733" b="1" kern="0" dirty="0">
                    <a:solidFill>
                      <a:srgbClr val="FFFFFF"/>
                    </a:solidFill>
                    <a:latin typeface="Utopia Std" panose="02040603060506020204" pitchFamily="18" charset="0"/>
                  </a:rPr>
                  <a:t>Management</a:t>
                </a:r>
              </a:p>
            </p:txBody>
          </p:sp>
        </p:grp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A324A383-AA1F-4719-940B-FC9D5DD6B330}"/>
                </a:ext>
              </a:extLst>
            </p:cNvPr>
            <p:cNvSpPr/>
            <p:nvPr/>
          </p:nvSpPr>
          <p:spPr>
            <a:xfrm>
              <a:off x="3967673" y="136354"/>
              <a:ext cx="4954956" cy="4954956"/>
            </a:xfrm>
            <a:prstGeom prst="arc">
              <a:avLst>
                <a:gd name="adj1" fmla="val 16338616"/>
                <a:gd name="adj2" fmla="val 16199262"/>
              </a:avLst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33" dirty="0"/>
            </a:p>
          </p:txBody>
        </p:sp>
      </p:grpSp>
    </p:spTree>
    <p:extLst>
      <p:ext uri="{BB962C8B-B14F-4D97-AF65-F5344CB8AC3E}">
        <p14:creationId xmlns:p14="http://schemas.microsoft.com/office/powerpoint/2010/main" val="1878239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75787B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Confidential </a:t>
            </a:r>
            <a:r>
              <a:rPr kumimoji="0" lang="mr-IN" sz="1133" b="0" i="0" u="none" strike="noStrike" kern="1200" cap="none" spc="0" normalizeH="0" baseline="0" noProof="0" dirty="0">
                <a:ln>
                  <a:noFill/>
                </a:ln>
                <a:solidFill>
                  <a:srgbClr val="75787B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–</a:t>
            </a:r>
            <a:r>
              <a:rPr kumimoji="0" lang="en-US" sz="1133" b="0" i="0" u="none" strike="noStrike" kern="1200" cap="none" spc="0" normalizeH="0" baseline="0" noProof="0" dirty="0">
                <a:ln>
                  <a:noFill/>
                </a:ln>
                <a:solidFill>
                  <a:srgbClr val="75787B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7222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Blank with Cop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8099F9-10D7-46C3-A2BF-14C39B1C3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095" y="1029299"/>
            <a:ext cx="7054851" cy="2959100"/>
          </a:xfrm>
        </p:spPr>
        <p:txBody>
          <a:bodyPr anchor="ctr" anchorCtr="0"/>
          <a:lstStyle>
            <a:lvl1pPr>
              <a:defRPr sz="4267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79B03-DD5B-4B2C-9A64-5EC259EE61EB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320711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siness Impact 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99E77DAF-EC75-4B6F-95BF-E27D7397F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601" y="2331008"/>
            <a:ext cx="4216400" cy="219598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  <a:lvl2pPr marL="6351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E95C43-2210-45EC-AB92-851308D8058B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0EB794-25F8-4333-A23F-11763A1D5D1B}"/>
              </a:ext>
            </a:extLst>
          </p:cNvPr>
          <p:cNvGrpSpPr/>
          <p:nvPr/>
        </p:nvGrpSpPr>
        <p:grpSpPr>
          <a:xfrm>
            <a:off x="5915971" y="508467"/>
            <a:ext cx="5800837" cy="5800837"/>
            <a:chOff x="3967673" y="136354"/>
            <a:chExt cx="4954956" cy="495495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66782CD-C41C-49F1-B6A1-3882D425CE9F}"/>
                </a:ext>
              </a:extLst>
            </p:cNvPr>
            <p:cNvGrpSpPr/>
            <p:nvPr/>
          </p:nvGrpSpPr>
          <p:grpSpPr>
            <a:xfrm>
              <a:off x="4325497" y="494178"/>
              <a:ext cx="4239309" cy="4239309"/>
              <a:chOff x="1738367" y="885470"/>
              <a:chExt cx="3642521" cy="3769665"/>
            </a:xfrm>
          </p:grpSpPr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5BFE6A72-5193-4F46-A77C-9A483C4E5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673" y="2816159"/>
                <a:ext cx="1227807" cy="1838976"/>
              </a:xfrm>
              <a:custGeom>
                <a:avLst/>
                <a:gdLst>
                  <a:gd name="T0" fmla="*/ 0 w 312"/>
                  <a:gd name="T1" fmla="*/ 312 h 468"/>
                  <a:gd name="T2" fmla="*/ 156 w 312"/>
                  <a:gd name="T3" fmla="*/ 468 h 468"/>
                  <a:gd name="T4" fmla="*/ 312 w 312"/>
                  <a:gd name="T5" fmla="*/ 311 h 468"/>
                  <a:gd name="T6" fmla="*/ 290 w 312"/>
                  <a:gd name="T7" fmla="*/ 232 h 468"/>
                  <a:gd name="T8" fmla="*/ 290 w 312"/>
                  <a:gd name="T9" fmla="*/ 232 h 468"/>
                  <a:gd name="T10" fmla="*/ 155 w 312"/>
                  <a:gd name="T11" fmla="*/ 0 h 468"/>
                  <a:gd name="T12" fmla="*/ 21 w 312"/>
                  <a:gd name="T13" fmla="*/ 233 h 468"/>
                  <a:gd name="T14" fmla="*/ 21 w 312"/>
                  <a:gd name="T15" fmla="*/ 233 h 468"/>
                  <a:gd name="T16" fmla="*/ 0 w 312"/>
                  <a:gd name="T17" fmla="*/ 312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468">
                    <a:moveTo>
                      <a:pt x="0" y="312"/>
                    </a:moveTo>
                    <a:cubicBezTo>
                      <a:pt x="0" y="398"/>
                      <a:pt x="70" y="468"/>
                      <a:pt x="156" y="468"/>
                    </a:cubicBezTo>
                    <a:cubicBezTo>
                      <a:pt x="242" y="467"/>
                      <a:pt x="312" y="398"/>
                      <a:pt x="312" y="311"/>
                    </a:cubicBezTo>
                    <a:cubicBezTo>
                      <a:pt x="312" y="283"/>
                      <a:pt x="304" y="256"/>
                      <a:pt x="290" y="232"/>
                    </a:cubicBezTo>
                    <a:cubicBezTo>
                      <a:pt x="290" y="232"/>
                      <a:pt x="290" y="232"/>
                      <a:pt x="290" y="23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21" y="233"/>
                      <a:pt x="21" y="233"/>
                      <a:pt x="21" y="233"/>
                    </a:cubicBezTo>
                    <a:cubicBezTo>
                      <a:pt x="21" y="233"/>
                      <a:pt x="21" y="233"/>
                      <a:pt x="21" y="233"/>
                    </a:cubicBezTo>
                    <a:cubicBezTo>
                      <a:pt x="7" y="256"/>
                      <a:pt x="0" y="283"/>
                      <a:pt x="0" y="3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1005840" rIns="9144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Customer Solutions</a:t>
                </a: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3346F73F-45BC-4A5F-B38F-920F072C6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696" y="1425360"/>
                <a:ext cx="1757124" cy="1320572"/>
              </a:xfrm>
              <a:custGeom>
                <a:avLst/>
                <a:gdLst>
                  <a:gd name="T0" fmla="*/ 257 w 447"/>
                  <a:gd name="T1" fmla="*/ 43 h 336"/>
                  <a:gd name="T2" fmla="*/ 43 w 447"/>
                  <a:gd name="T3" fmla="*/ 99 h 336"/>
                  <a:gd name="T4" fmla="*/ 99 w 447"/>
                  <a:gd name="T5" fmla="*/ 313 h 336"/>
                  <a:gd name="T6" fmla="*/ 178 w 447"/>
                  <a:gd name="T7" fmla="*/ 334 h 336"/>
                  <a:gd name="T8" fmla="*/ 178 w 447"/>
                  <a:gd name="T9" fmla="*/ 334 h 336"/>
                  <a:gd name="T10" fmla="*/ 447 w 447"/>
                  <a:gd name="T11" fmla="*/ 336 h 336"/>
                  <a:gd name="T12" fmla="*/ 314 w 447"/>
                  <a:gd name="T13" fmla="*/ 102 h 336"/>
                  <a:gd name="T14" fmla="*/ 314 w 447"/>
                  <a:gd name="T15" fmla="*/ 102 h 336"/>
                  <a:gd name="T16" fmla="*/ 257 w 447"/>
                  <a:gd name="T17" fmla="*/ 4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336">
                    <a:moveTo>
                      <a:pt x="257" y="43"/>
                    </a:moveTo>
                    <a:cubicBezTo>
                      <a:pt x="182" y="0"/>
                      <a:pt x="87" y="25"/>
                      <a:pt x="43" y="99"/>
                    </a:cubicBezTo>
                    <a:cubicBezTo>
                      <a:pt x="0" y="173"/>
                      <a:pt x="25" y="269"/>
                      <a:pt x="99" y="313"/>
                    </a:cubicBezTo>
                    <a:cubicBezTo>
                      <a:pt x="124" y="327"/>
                      <a:pt x="151" y="334"/>
                      <a:pt x="178" y="334"/>
                    </a:cubicBezTo>
                    <a:cubicBezTo>
                      <a:pt x="178" y="334"/>
                      <a:pt x="178" y="334"/>
                      <a:pt x="178" y="334"/>
                    </a:cubicBezTo>
                    <a:cubicBezTo>
                      <a:pt x="447" y="336"/>
                      <a:pt x="447" y="336"/>
                      <a:pt x="447" y="336"/>
                    </a:cubicBezTo>
                    <a:cubicBezTo>
                      <a:pt x="314" y="102"/>
                      <a:pt x="314" y="102"/>
                      <a:pt x="314" y="102"/>
                    </a:cubicBezTo>
                    <a:cubicBezTo>
                      <a:pt x="314" y="102"/>
                      <a:pt x="314" y="102"/>
                      <a:pt x="314" y="102"/>
                    </a:cubicBezTo>
                    <a:cubicBezTo>
                      <a:pt x="301" y="78"/>
                      <a:pt x="281" y="58"/>
                      <a:pt x="257" y="4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82296" tIns="502920" rIns="39600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Customer Relationship</a:t>
                </a:r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E16CF266-1D7B-4D78-8203-D75EE0359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239" y="1425658"/>
                <a:ext cx="1757124" cy="1320572"/>
              </a:xfrm>
              <a:custGeom>
                <a:avLst/>
                <a:gdLst>
                  <a:gd name="T0" fmla="*/ 190 w 447"/>
                  <a:gd name="T1" fmla="*/ 43 h 336"/>
                  <a:gd name="T2" fmla="*/ 403 w 447"/>
                  <a:gd name="T3" fmla="*/ 99 h 336"/>
                  <a:gd name="T4" fmla="*/ 348 w 447"/>
                  <a:gd name="T5" fmla="*/ 313 h 336"/>
                  <a:gd name="T6" fmla="*/ 269 w 447"/>
                  <a:gd name="T7" fmla="*/ 334 h 336"/>
                  <a:gd name="T8" fmla="*/ 269 w 447"/>
                  <a:gd name="T9" fmla="*/ 334 h 336"/>
                  <a:gd name="T10" fmla="*/ 0 w 447"/>
                  <a:gd name="T11" fmla="*/ 336 h 336"/>
                  <a:gd name="T12" fmla="*/ 133 w 447"/>
                  <a:gd name="T13" fmla="*/ 102 h 336"/>
                  <a:gd name="T14" fmla="*/ 133 w 447"/>
                  <a:gd name="T15" fmla="*/ 102 h 336"/>
                  <a:gd name="T16" fmla="*/ 190 w 447"/>
                  <a:gd name="T17" fmla="*/ 43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336">
                    <a:moveTo>
                      <a:pt x="190" y="43"/>
                    </a:moveTo>
                    <a:cubicBezTo>
                      <a:pt x="264" y="0"/>
                      <a:pt x="360" y="25"/>
                      <a:pt x="403" y="99"/>
                    </a:cubicBezTo>
                    <a:cubicBezTo>
                      <a:pt x="447" y="173"/>
                      <a:pt x="422" y="269"/>
                      <a:pt x="348" y="313"/>
                    </a:cubicBezTo>
                    <a:cubicBezTo>
                      <a:pt x="323" y="327"/>
                      <a:pt x="296" y="334"/>
                      <a:pt x="269" y="334"/>
                    </a:cubicBezTo>
                    <a:cubicBezTo>
                      <a:pt x="269" y="334"/>
                      <a:pt x="269" y="334"/>
                      <a:pt x="269" y="334"/>
                    </a:cubicBezTo>
                    <a:cubicBezTo>
                      <a:pt x="0" y="336"/>
                      <a:pt x="0" y="336"/>
                      <a:pt x="0" y="336"/>
                    </a:cubicBezTo>
                    <a:cubicBezTo>
                      <a:pt x="133" y="102"/>
                      <a:pt x="133" y="102"/>
                      <a:pt x="133" y="102"/>
                    </a:cubicBezTo>
                    <a:cubicBezTo>
                      <a:pt x="133" y="102"/>
                      <a:pt x="133" y="102"/>
                      <a:pt x="133" y="102"/>
                    </a:cubicBezTo>
                    <a:cubicBezTo>
                      <a:pt x="146" y="78"/>
                      <a:pt x="165" y="58"/>
                      <a:pt x="190" y="4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329184" tIns="502920" rIns="13716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Brand</a:t>
                </a:r>
              </a:p>
            </p:txBody>
          </p:sp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FFC5A67B-E061-407B-A7D8-519483E1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350" y="2794795"/>
                <a:ext cx="1760538" cy="1319213"/>
              </a:xfrm>
              <a:custGeom>
                <a:avLst/>
                <a:gdLst>
                  <a:gd name="T0" fmla="*/ 3929 w 9244"/>
                  <a:gd name="T1" fmla="*/ 6042 h 6928"/>
                  <a:gd name="T2" fmla="*/ 8335 w 9244"/>
                  <a:gd name="T3" fmla="*/ 4888 h 6928"/>
                  <a:gd name="T4" fmla="*/ 7197 w 9244"/>
                  <a:gd name="T5" fmla="*/ 475 h 6928"/>
                  <a:gd name="T6" fmla="*/ 5563 w 9244"/>
                  <a:gd name="T7" fmla="*/ 42 h 6928"/>
                  <a:gd name="T8" fmla="*/ 5563 w 9244"/>
                  <a:gd name="T9" fmla="*/ 42 h 6928"/>
                  <a:gd name="T10" fmla="*/ 0 w 9244"/>
                  <a:gd name="T11" fmla="*/ 0 h 6928"/>
                  <a:gd name="T12" fmla="*/ 2750 w 9244"/>
                  <a:gd name="T13" fmla="*/ 4826 h 6928"/>
                  <a:gd name="T14" fmla="*/ 2750 w 9244"/>
                  <a:gd name="T15" fmla="*/ 4826 h 6928"/>
                  <a:gd name="T16" fmla="*/ 3929 w 9244"/>
                  <a:gd name="T17" fmla="*/ 6042 h 6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44" h="6928">
                    <a:moveTo>
                      <a:pt x="3929" y="6042"/>
                    </a:moveTo>
                    <a:cubicBezTo>
                      <a:pt x="5459" y="6928"/>
                      <a:pt x="7445" y="6414"/>
                      <a:pt x="8335" y="4888"/>
                    </a:cubicBezTo>
                    <a:cubicBezTo>
                      <a:pt x="9244" y="3362"/>
                      <a:pt x="8727" y="1383"/>
                      <a:pt x="7197" y="475"/>
                    </a:cubicBezTo>
                    <a:cubicBezTo>
                      <a:pt x="6680" y="186"/>
                      <a:pt x="6122" y="42"/>
                      <a:pt x="5563" y="42"/>
                    </a:cubicBezTo>
                    <a:cubicBezTo>
                      <a:pt x="5563" y="42"/>
                      <a:pt x="5563" y="42"/>
                      <a:pt x="5563" y="4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50" y="4826"/>
                      <a:pt x="2750" y="4826"/>
                      <a:pt x="2750" y="4826"/>
                    </a:cubicBezTo>
                    <a:cubicBezTo>
                      <a:pt x="2750" y="4826"/>
                      <a:pt x="2750" y="4826"/>
                      <a:pt x="2750" y="4826"/>
                    </a:cubicBezTo>
                    <a:cubicBezTo>
                      <a:pt x="3019" y="5320"/>
                      <a:pt x="3412" y="5733"/>
                      <a:pt x="3929" y="6042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0" tIns="365760" rIns="10800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defTabSz="914377">
                  <a:defRPr/>
                </a:pPr>
                <a:r>
                  <a:rPr lang="en-CA" sz="1733" b="1" kern="0" dirty="0">
                    <a:solidFill>
                      <a:schemeClr val="accent3">
                        <a:lumMod val="75000"/>
                      </a:schemeClr>
                    </a:solidFill>
                    <a:latin typeface="Utopia Std" panose="02040603060506020204" pitchFamily="18" charset="0"/>
                  </a:rPr>
                  <a:t>Customer</a:t>
                </a:r>
                <a:br>
                  <a:rPr lang="en-CA" sz="1733" b="1" kern="0" dirty="0">
                    <a:solidFill>
                      <a:schemeClr val="accent3">
                        <a:lumMod val="75000"/>
                      </a:schemeClr>
                    </a:solidFill>
                    <a:latin typeface="Utopia Std" panose="02040603060506020204" pitchFamily="18" charset="0"/>
                  </a:rPr>
                </a:br>
                <a:r>
                  <a:rPr lang="en-CA" sz="1733" b="1" kern="0" dirty="0">
                    <a:solidFill>
                      <a:schemeClr val="accent3">
                        <a:lumMod val="75000"/>
                      </a:schemeClr>
                    </a:solidFill>
                    <a:latin typeface="Utopia Std" panose="02040603060506020204" pitchFamily="18" charset="0"/>
                  </a:rPr>
                  <a:t>Understanding</a:t>
                </a:r>
              </a:p>
            </p:txBody>
          </p:sp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40FA7E65-1D9A-4BB8-B60E-2491ED7D5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1883" y="885470"/>
                <a:ext cx="1233262" cy="1838980"/>
              </a:xfrm>
              <a:custGeom>
                <a:avLst/>
                <a:gdLst>
                  <a:gd name="T0" fmla="*/ 312 w 312"/>
                  <a:gd name="T1" fmla="*/ 156 h 468"/>
                  <a:gd name="T2" fmla="*/ 156 w 312"/>
                  <a:gd name="T3" fmla="*/ 0 h 468"/>
                  <a:gd name="T4" fmla="*/ 0 w 312"/>
                  <a:gd name="T5" fmla="*/ 156 h 468"/>
                  <a:gd name="T6" fmla="*/ 21 w 312"/>
                  <a:gd name="T7" fmla="*/ 235 h 468"/>
                  <a:gd name="T8" fmla="*/ 21 w 312"/>
                  <a:gd name="T9" fmla="*/ 235 h 468"/>
                  <a:gd name="T10" fmla="*/ 156 w 312"/>
                  <a:gd name="T11" fmla="*/ 468 h 468"/>
                  <a:gd name="T12" fmla="*/ 291 w 312"/>
                  <a:gd name="T13" fmla="*/ 235 h 468"/>
                  <a:gd name="T14" fmla="*/ 291 w 312"/>
                  <a:gd name="T15" fmla="*/ 235 h 468"/>
                  <a:gd name="T16" fmla="*/ 312 w 312"/>
                  <a:gd name="T17" fmla="*/ 15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468">
                    <a:moveTo>
                      <a:pt x="312" y="156"/>
                    </a:moveTo>
                    <a:cubicBezTo>
                      <a:pt x="312" y="70"/>
                      <a:pt x="242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85"/>
                      <a:pt x="8" y="212"/>
                      <a:pt x="21" y="235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156" y="468"/>
                      <a:pt x="156" y="468"/>
                      <a:pt x="156" y="468"/>
                    </a:cubicBezTo>
                    <a:cubicBezTo>
                      <a:pt x="291" y="235"/>
                      <a:pt x="291" y="235"/>
                      <a:pt x="291" y="235"/>
                    </a:cubicBezTo>
                    <a:cubicBezTo>
                      <a:pt x="291" y="235"/>
                      <a:pt x="291" y="235"/>
                      <a:pt x="291" y="235"/>
                    </a:cubicBezTo>
                    <a:cubicBezTo>
                      <a:pt x="304" y="212"/>
                      <a:pt x="312" y="185"/>
                      <a:pt x="312" y="1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Business</a:t>
                </a:r>
                <a:b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</a:br>
                <a:r>
                  <a:rPr kumimoji="0" lang="en-CA" sz="1733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Utopia Std" panose="02040603060506020204" pitchFamily="18" charset="0"/>
                  </a:rPr>
                  <a:t>Impact</a:t>
                </a:r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8992DC8D-F769-4603-9F7C-62307E34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8367" y="2794795"/>
                <a:ext cx="1760537" cy="1319213"/>
              </a:xfrm>
              <a:custGeom>
                <a:avLst/>
                <a:gdLst>
                  <a:gd name="T0" fmla="*/ 5304 w 9224"/>
                  <a:gd name="T1" fmla="*/ 6045 h 6932"/>
                  <a:gd name="T2" fmla="*/ 908 w 9224"/>
                  <a:gd name="T3" fmla="*/ 4890 h 6932"/>
                  <a:gd name="T4" fmla="*/ 2043 w 9224"/>
                  <a:gd name="T5" fmla="*/ 475 h 6932"/>
                  <a:gd name="T6" fmla="*/ 3674 w 9224"/>
                  <a:gd name="T7" fmla="*/ 42 h 6932"/>
                  <a:gd name="T8" fmla="*/ 3674 w 9224"/>
                  <a:gd name="T9" fmla="*/ 42 h 6932"/>
                  <a:gd name="T10" fmla="*/ 9224 w 9224"/>
                  <a:gd name="T11" fmla="*/ 0 h 6932"/>
                  <a:gd name="T12" fmla="*/ 6480 w 9224"/>
                  <a:gd name="T13" fmla="*/ 4828 h 6932"/>
                  <a:gd name="T14" fmla="*/ 6480 w 9224"/>
                  <a:gd name="T15" fmla="*/ 4828 h 6932"/>
                  <a:gd name="T16" fmla="*/ 5304 w 9224"/>
                  <a:gd name="T17" fmla="*/ 6045 h 6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24" h="6932">
                    <a:moveTo>
                      <a:pt x="5304" y="6045"/>
                    </a:moveTo>
                    <a:cubicBezTo>
                      <a:pt x="3777" y="6932"/>
                      <a:pt x="1796" y="6417"/>
                      <a:pt x="908" y="4890"/>
                    </a:cubicBezTo>
                    <a:cubicBezTo>
                      <a:pt x="0" y="3363"/>
                      <a:pt x="516" y="1383"/>
                      <a:pt x="2043" y="475"/>
                    </a:cubicBezTo>
                    <a:cubicBezTo>
                      <a:pt x="2559" y="186"/>
                      <a:pt x="3116" y="42"/>
                      <a:pt x="3674" y="42"/>
                    </a:cubicBezTo>
                    <a:cubicBezTo>
                      <a:pt x="3674" y="42"/>
                      <a:pt x="3674" y="42"/>
                      <a:pt x="3674" y="42"/>
                    </a:cubicBezTo>
                    <a:cubicBezTo>
                      <a:pt x="9224" y="0"/>
                      <a:pt x="9224" y="0"/>
                      <a:pt x="9224" y="0"/>
                    </a:cubicBezTo>
                    <a:cubicBezTo>
                      <a:pt x="6480" y="4828"/>
                      <a:pt x="6480" y="4828"/>
                      <a:pt x="6480" y="4828"/>
                    </a:cubicBezTo>
                    <a:cubicBezTo>
                      <a:pt x="6480" y="4828"/>
                      <a:pt x="6480" y="4828"/>
                      <a:pt x="6480" y="4828"/>
                    </a:cubicBezTo>
                    <a:cubicBezTo>
                      <a:pt x="6212" y="5323"/>
                      <a:pt x="5820" y="5736"/>
                      <a:pt x="5304" y="6045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0" tIns="365760" rIns="41148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377"/>
                <a:r>
                  <a:rPr lang="en-CA" sz="1733" b="1" kern="0" dirty="0">
                    <a:solidFill>
                      <a:schemeClr val="accent3">
                        <a:lumMod val="75000"/>
                      </a:schemeClr>
                    </a:solidFill>
                    <a:latin typeface="Utopia Std" panose="02040603060506020204" pitchFamily="18" charset="0"/>
                  </a:rPr>
                  <a:t>Demand</a:t>
                </a:r>
                <a:br>
                  <a:rPr lang="en-CA" sz="1733" b="1" kern="0" dirty="0">
                    <a:solidFill>
                      <a:schemeClr val="accent3">
                        <a:lumMod val="75000"/>
                      </a:schemeClr>
                    </a:solidFill>
                    <a:latin typeface="Utopia Std" panose="02040603060506020204" pitchFamily="18" charset="0"/>
                  </a:rPr>
                </a:br>
                <a:r>
                  <a:rPr lang="en-CA" sz="1733" b="1" kern="0" dirty="0">
                    <a:solidFill>
                      <a:schemeClr val="accent3">
                        <a:lumMod val="75000"/>
                      </a:schemeClr>
                    </a:solidFill>
                    <a:latin typeface="Utopia Std" panose="02040603060506020204" pitchFamily="18" charset="0"/>
                  </a:rPr>
                  <a:t>Management</a:t>
                </a:r>
              </a:p>
            </p:txBody>
          </p:sp>
        </p:grp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9E7872BC-8905-4898-9041-AFC24B8DD397}"/>
                </a:ext>
              </a:extLst>
            </p:cNvPr>
            <p:cNvSpPr/>
            <p:nvPr/>
          </p:nvSpPr>
          <p:spPr>
            <a:xfrm>
              <a:off x="3967673" y="136354"/>
              <a:ext cx="4954956" cy="4954956"/>
            </a:xfrm>
            <a:prstGeom prst="arc">
              <a:avLst>
                <a:gd name="adj1" fmla="val 16338616"/>
                <a:gd name="adj2" fmla="val 16199262"/>
              </a:avLst>
            </a:prstGeom>
            <a:ln w="412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733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752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Sol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3C598B-3E1B-4D47-9E24-268FE0FD0584}"/>
              </a:ext>
            </a:extLst>
          </p:cNvPr>
          <p:cNvSpPr/>
          <p:nvPr/>
        </p:nvSpPr>
        <p:spPr>
          <a:xfrm>
            <a:off x="0" y="6080856"/>
            <a:ext cx="12192000" cy="7771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743968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79B03-DD5B-4B2C-9A64-5EC259EE61EB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3B0D7-6A8D-4E61-AC96-2C8E3625A2AE}"/>
              </a:ext>
            </a:extLst>
          </p:cNvPr>
          <p:cNvSpPr txBox="1"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</p:spPr>
        <p:txBody>
          <a:bodyPr wrap="square" lIns="121920" tIns="0" rIns="121920" bIns="0" rtlCol="0">
            <a:noAutofit/>
          </a:bodyPr>
          <a:lstStyle/>
          <a:p>
            <a:endParaRPr lang="en-CA" sz="2933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D6D9EAC-F0BA-45E7-9E1C-82C8AAD4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282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solidFill>
                  <a:srgbClr val="0061A0"/>
                </a:solidFill>
              </a:rPr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4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E34CF-442B-472F-B46C-2E2E2B2722AE}"/>
              </a:ext>
            </a:extLst>
          </p:cNvPr>
          <p:cNvSpPr/>
          <p:nvPr/>
        </p:nvSpPr>
        <p:spPr>
          <a:xfrm>
            <a:off x="2" y="1244600"/>
            <a:ext cx="1919111" cy="441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995648" y="3719061"/>
            <a:ext cx="2196352" cy="680684"/>
          </a:xfrm>
        </p:spPr>
        <p:txBody>
          <a:bodyPr/>
          <a:lstStyle>
            <a:lvl1pPr algn="ctr">
              <a:defRPr sz="2400" b="1">
                <a:solidFill>
                  <a:schemeClr val="accent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Time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244600"/>
            <a:ext cx="9995647" cy="4419600"/>
          </a:xfrm>
          <a:solidFill>
            <a:schemeClr val="accent3"/>
          </a:solidFill>
        </p:spPr>
        <p:txBody>
          <a:bodyPr lIns="288000" anchor="ctr" anchorCtr="0"/>
          <a:lstStyle>
            <a:lvl1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2667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</a:defRPr>
            </a:lvl2pPr>
            <a:lvl3pPr marL="174621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B545B0-3B0B-4973-8A68-5A6AF620E6A7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C2A83E-0728-45EF-98C5-EDBC429C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1335" y="2198416"/>
            <a:ext cx="1364979" cy="13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011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Soli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3C598B-3E1B-4D47-9E24-268FE0FD0584}"/>
              </a:ext>
            </a:extLst>
          </p:cNvPr>
          <p:cNvSpPr/>
          <p:nvPr/>
        </p:nvSpPr>
        <p:spPr>
          <a:xfrm>
            <a:off x="0" y="6080856"/>
            <a:ext cx="12192000" cy="777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1476126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B4F2F3-44E7-4FFB-91D1-67FE6687F76E}"/>
              </a:ext>
            </a:extLst>
          </p:cNvPr>
          <p:cNvSpPr/>
          <p:nvPr/>
        </p:nvSpPr>
        <p:spPr>
          <a:xfrm>
            <a:off x="4235" y="0"/>
            <a:ext cx="6091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BE9A4B-F243-4842-8BF7-11414BF4A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162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nk Sol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3C598B-3E1B-4D47-9E24-268FE0FD0584}"/>
              </a:ext>
            </a:extLst>
          </p:cNvPr>
          <p:cNvSpPr/>
          <p:nvPr/>
        </p:nvSpPr>
        <p:spPr>
          <a:xfrm>
            <a:off x="0" y="6080856"/>
            <a:ext cx="12192000" cy="7771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9889054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ch 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542644-3B09-46BF-9F3C-0E674F54A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924156-268A-4B38-A0F5-CAE01243CA41}"/>
              </a:ext>
            </a:extLst>
          </p:cNvPr>
          <p:cNvSpPr/>
          <p:nvPr/>
        </p:nvSpPr>
        <p:spPr>
          <a:xfrm>
            <a:off x="4235" y="0"/>
            <a:ext cx="60917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853440" rtlCol="0" anchor="ctr"/>
          <a:lstStyle/>
          <a:p>
            <a:pPr algn="l"/>
            <a:r>
              <a:rPr lang="en-CA" sz="5867" b="1" dirty="0">
                <a:latin typeface="Georgia" panose="02040502050405020303" pitchFamily="18" charset="0"/>
              </a:rPr>
              <a:t>Watch out!</a:t>
            </a:r>
            <a:br>
              <a:rPr lang="en-CA" sz="5867" b="1" dirty="0">
                <a:latin typeface="Georgia" panose="02040502050405020303" pitchFamily="18" charset="0"/>
              </a:rPr>
            </a:br>
            <a:endParaRPr lang="en-CA" sz="5867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9848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l Soli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3C598B-3E1B-4D47-9E24-268FE0FD0584}"/>
              </a:ext>
            </a:extLst>
          </p:cNvPr>
          <p:cNvSpPr/>
          <p:nvPr/>
        </p:nvSpPr>
        <p:spPr>
          <a:xfrm>
            <a:off x="0" y="6080856"/>
            <a:ext cx="12192000" cy="7771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07651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680E-E002-4494-9640-AB8BE0818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AD7B7-7249-4B97-BA00-E95810367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5D71-27BD-4F6E-AF67-AE81CB72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88E-5136-49F6-B8EE-7193D602560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38F0-9582-4A03-B657-97F6AE96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9A461-069D-4A03-9CC3-2F8AD628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4622-18A9-4DE8-9BD1-6CD4E678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778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ctis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DF66D6-C094-46FC-9AEC-015B65456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F2A02-0E2D-4B85-B062-C5227D5C1E24}"/>
              </a:ext>
            </a:extLst>
          </p:cNvPr>
          <p:cNvSpPr/>
          <p:nvPr/>
        </p:nvSpPr>
        <p:spPr>
          <a:xfrm>
            <a:off x="0" y="0"/>
            <a:ext cx="609176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194560" rtlCol="0" anchor="ctr"/>
          <a:lstStyle/>
          <a:p>
            <a:pPr algn="l"/>
            <a:r>
              <a:rPr lang="en-CA" sz="5867" b="1" dirty="0">
                <a:latin typeface="Georgia" panose="02040502050405020303" pitchFamily="18" charset="0"/>
              </a:rPr>
              <a:t>Practise</a:t>
            </a:r>
          </a:p>
        </p:txBody>
      </p:sp>
    </p:spTree>
    <p:extLst>
      <p:ext uri="{BB962C8B-B14F-4D97-AF65-F5344CB8AC3E}">
        <p14:creationId xmlns:p14="http://schemas.microsoft.com/office/powerpoint/2010/main" val="359358046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ctise High Med L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DF66D6-C094-46FC-9AEC-015B65456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F2A02-0E2D-4B85-B062-C5227D5C1E24}"/>
              </a:ext>
            </a:extLst>
          </p:cNvPr>
          <p:cNvSpPr/>
          <p:nvPr/>
        </p:nvSpPr>
        <p:spPr>
          <a:xfrm>
            <a:off x="0" y="0"/>
            <a:ext cx="609176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194560" rtlCol="0" anchor="ctr"/>
          <a:lstStyle/>
          <a:p>
            <a:pPr algn="l"/>
            <a:r>
              <a:rPr lang="en-CA" sz="5867" b="1" dirty="0">
                <a:latin typeface="Georgia" panose="02040502050405020303" pitchFamily="18" charset="0"/>
              </a:rPr>
              <a:t>Practise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B6F5A-F60B-42E4-9039-17E24B960DEF}"/>
              </a:ext>
            </a:extLst>
          </p:cNvPr>
          <p:cNvSpPr/>
          <p:nvPr/>
        </p:nvSpPr>
        <p:spPr>
          <a:xfrm>
            <a:off x="122035" y="2841516"/>
            <a:ext cx="518122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733" b="1" dirty="0">
                <a:solidFill>
                  <a:schemeClr val="bg1"/>
                </a:solidFill>
              </a:rPr>
              <a:t>High, medium or low?</a:t>
            </a:r>
          </a:p>
        </p:txBody>
      </p:sp>
    </p:spTree>
    <p:extLst>
      <p:ext uri="{BB962C8B-B14F-4D97-AF65-F5344CB8AC3E}">
        <p14:creationId xmlns:p14="http://schemas.microsoft.com/office/powerpoint/2010/main" val="56982878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actise Which Mor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DF66D6-C094-46FC-9AEC-015B65456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F2A02-0E2D-4B85-B062-C5227D5C1E24}"/>
              </a:ext>
            </a:extLst>
          </p:cNvPr>
          <p:cNvSpPr/>
          <p:nvPr/>
        </p:nvSpPr>
        <p:spPr>
          <a:xfrm>
            <a:off x="0" y="0"/>
            <a:ext cx="609176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2194560" rtlCol="0" anchor="ctr"/>
          <a:lstStyle/>
          <a:p>
            <a:pPr algn="l"/>
            <a:r>
              <a:rPr lang="en-CA" sz="5867" b="1" dirty="0">
                <a:latin typeface="Georgia" panose="02040502050405020303" pitchFamily="18" charset="0"/>
              </a:rPr>
              <a:t>Practise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7B6F5A-F60B-42E4-9039-17E24B960DEF}"/>
              </a:ext>
            </a:extLst>
          </p:cNvPr>
          <p:cNvSpPr/>
          <p:nvPr/>
        </p:nvSpPr>
        <p:spPr>
          <a:xfrm>
            <a:off x="122035" y="2841516"/>
            <a:ext cx="470192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733" b="1" dirty="0">
                <a:solidFill>
                  <a:schemeClr val="bg1"/>
                </a:solidFill>
              </a:rPr>
              <a:t>Which More is this?</a:t>
            </a:r>
          </a:p>
        </p:txBody>
      </p:sp>
    </p:spTree>
    <p:extLst>
      <p:ext uri="{BB962C8B-B14F-4D97-AF65-F5344CB8AC3E}">
        <p14:creationId xmlns:p14="http://schemas.microsoft.com/office/powerpoint/2010/main" val="399769500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Sol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24A86A-2941-4650-A04E-075B96279E64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0487248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ink Ab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B4F2F3-44E7-4FFB-91D1-67FE6687F76E}"/>
              </a:ext>
            </a:extLst>
          </p:cNvPr>
          <p:cNvSpPr/>
          <p:nvPr/>
        </p:nvSpPr>
        <p:spPr>
          <a:xfrm>
            <a:off x="4235" y="0"/>
            <a:ext cx="60917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8E3EF-A0C3-44C5-9376-1E2F88C21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4411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B4F2F3-44E7-4FFB-91D1-67FE6687F76E}"/>
              </a:ext>
            </a:extLst>
          </p:cNvPr>
          <p:cNvSpPr/>
          <p:nvPr/>
        </p:nvSpPr>
        <p:spPr>
          <a:xfrm>
            <a:off x="4235" y="0"/>
            <a:ext cx="6091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40" bIns="1950720" rtlCol="0" anchor="ctr"/>
          <a:lstStyle/>
          <a:p>
            <a:pPr algn="l"/>
            <a:r>
              <a:rPr lang="en-CA" sz="5867" b="1" dirty="0">
                <a:latin typeface="Georgia" panose="02040502050405020303" pitchFamily="18" charset="0"/>
              </a:rPr>
              <a:t>Call out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401483-A018-42AB-B4ED-B99DBE83D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964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665044" y="-2665043"/>
            <a:ext cx="6861909" cy="12192003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</p:spPr>
        <p:txBody>
          <a:bodyPr/>
          <a:lstStyle/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2207" y="680907"/>
            <a:ext cx="3657600" cy="233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Lunch</a:t>
            </a:r>
            <a:endParaRPr lang="en-GB" sz="3733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55895C-A215-41D4-A925-C865B6A73F34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3631004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6689" cy="68580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</p:spPr>
        <p:txBody>
          <a:bodyPr/>
          <a:lstStyle/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92967" y="709203"/>
            <a:ext cx="3657600" cy="233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Break</a:t>
            </a:r>
            <a:endParaRPr lang="en-GB" sz="3733" b="1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31425-23A1-4452-82FA-2E65A12D9D14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1896581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shbow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1067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CA" dirty="0">
                <a:solidFill>
                  <a:srgbClr val="0061A0"/>
                </a:solidFill>
              </a:rPr>
              <a:t>To edit go to: Insert &gt; Header and Footer   </a:t>
            </a:r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5" y="0"/>
            <a:ext cx="121877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6827" y="376780"/>
            <a:ext cx="7165173" cy="629513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5600" y="1244600"/>
            <a:ext cx="4675717" cy="4927600"/>
          </a:xfrm>
        </p:spPr>
        <p:txBody>
          <a:bodyPr anchor="ctr" anchorCtr="0"/>
          <a:lstStyle>
            <a:lvl1pPr>
              <a:lnSpc>
                <a:spcPct val="100000"/>
              </a:lnSpc>
              <a:defRPr sz="3733" b="1">
                <a:latin typeface="Georgia" panose="02040502050405020303" pitchFamily="18" charset="0"/>
              </a:defRPr>
            </a:lvl1pPr>
            <a:lvl2pPr>
              <a:defRPr b="1">
                <a:latin typeface="Georgia" panose="02040502050405020303" pitchFamily="18" charset="0"/>
              </a:defRPr>
            </a:lvl2pPr>
            <a:lvl3pPr>
              <a:defRPr b="1">
                <a:latin typeface="Georgia" panose="02040502050405020303" pitchFamily="18" charset="0"/>
              </a:defRPr>
            </a:lvl3pPr>
            <a:lvl4pPr>
              <a:defRPr b="1">
                <a:latin typeface="Georgia" panose="02040502050405020303" pitchFamily="18" charset="0"/>
              </a:defRPr>
            </a:lvl4pPr>
            <a:lvl5pPr>
              <a:defRPr b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83596B-EE15-4F2D-A839-378FCE31DDE6}"/>
              </a:ext>
            </a:extLst>
          </p:cNvPr>
          <p:cNvSpPr/>
          <p:nvPr/>
        </p:nvSpPr>
        <p:spPr>
          <a:xfrm>
            <a:off x="-443345" y="-366699"/>
            <a:ext cx="362065" cy="366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A1E79B-9196-44C9-8873-E1151607E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908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546630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2" y="204836"/>
            <a:ext cx="11470980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1" y="707269"/>
            <a:ext cx="11478097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31803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140" y="947491"/>
            <a:ext cx="2314410" cy="1593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44028"/>
            <a:ext cx="7927258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7927258" y="6444028"/>
            <a:ext cx="122411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9151374" y="6444028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11621915" y="6444028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44022" y="3704884"/>
            <a:ext cx="10861522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8" y="4577048"/>
            <a:ext cx="6315584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8" y="4953003"/>
            <a:ext cx="6315584" cy="298451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314947"/>
            <a:ext cx="6315584" cy="292107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9FF351F-98B1-4157-82C7-4D1D6C2F0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49" y="411416"/>
            <a:ext cx="3619219" cy="10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043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1" y="2761644"/>
            <a:ext cx="11247907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3385488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"/>
            <a:ext cx="7927258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7927258" y="5"/>
            <a:ext cx="122411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51374" y="5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11621915" y="5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1944790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4" y="1869025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6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203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1" y="2761644"/>
            <a:ext cx="11247907" cy="603863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3385488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07EB3-049D-4A79-9F83-B6347F21D860}"/>
              </a:ext>
            </a:extLst>
          </p:cNvPr>
          <p:cNvSpPr/>
          <p:nvPr/>
        </p:nvSpPr>
        <p:spPr>
          <a:xfrm>
            <a:off x="277640" y="6415346"/>
            <a:ext cx="1482715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8C543E-47EE-4AB2-A15A-107700E5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7" y="6356597"/>
            <a:ext cx="1532809" cy="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5996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2" y="998118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4553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2" y="998118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0539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2" y="998118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5055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7" y="1696288"/>
            <a:ext cx="11442294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6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1357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2" y="204836"/>
            <a:ext cx="11470980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1" y="707269"/>
            <a:ext cx="11478097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3890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8883" y="206479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7" y="1977238"/>
            <a:ext cx="11442294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2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60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17" y="3510151"/>
            <a:ext cx="10861521" cy="774216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632014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7927258" y="632014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9151373" y="632014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11621916" y="632014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494064"/>
            <a:ext cx="6315584" cy="433536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95335"/>
            <a:ext cx="6315584" cy="397933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477925"/>
            <a:ext cx="6315584" cy="389475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69" y="955726"/>
            <a:ext cx="2675467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483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8883" y="206479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2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0765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5" y="1032011"/>
            <a:ext cx="182590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5" y="1032011"/>
            <a:ext cx="1830178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3" y="1032011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5" y="1032011"/>
            <a:ext cx="1830178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52" y="1434907"/>
            <a:ext cx="1830178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2578925" y="1434907"/>
            <a:ext cx="1830178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4791004" y="1433859"/>
            <a:ext cx="1830178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>
            <a:off x="7003067" y="1434907"/>
            <a:ext cx="1830178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/>
        </p:nvSpPr>
        <p:spPr>
          <a:xfrm>
            <a:off x="9215145" y="1434907"/>
            <a:ext cx="1830178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1004" y="1032011"/>
            <a:ext cx="1830178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7" y="1696288"/>
            <a:ext cx="11442294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469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11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7" y="1032011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11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7" y="1032011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11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7" y="1696288"/>
            <a:ext cx="11442294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7763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7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7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5580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9" y="1845871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507" y="1845871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51" y="1845871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659255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1" y="2659255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659255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53132" y="857366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7117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6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6418" y="1920550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56418" y="3181452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56418" y="4466717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4090141" y="1857050"/>
            <a:ext cx="7255468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4090141" y="3125663"/>
            <a:ext cx="7255468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4090141" y="4403211"/>
            <a:ext cx="7255468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7079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2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2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2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6" y="4122422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8883" y="206479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2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2203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113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3" y="3316114"/>
            <a:ext cx="11247907" cy="70054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4028861"/>
            <a:ext cx="11251852" cy="479067"/>
          </a:xfrm>
        </p:spPr>
        <p:txBody>
          <a:bodyPr lIns="91440" tIns="0" rIns="91440" bIns="0" anchor="t" anchorCtr="0">
            <a:noAutofit/>
          </a:bodyPr>
          <a:lstStyle>
            <a:lvl1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2" y="6415346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8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D8EA8-9CDF-498D-B9DE-685E1F739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898" y="603253"/>
            <a:ext cx="1500411" cy="2574551"/>
          </a:xfrm>
        </p:spPr>
        <p:txBody>
          <a:bodyPr wrap="none" lIns="0" tIns="0" rIns="0" bIns="0">
            <a:noAutofit/>
          </a:bodyPr>
          <a:lstStyle>
            <a:lvl1pPr>
              <a:lnSpc>
                <a:spcPct val="70000"/>
              </a:lnSpc>
              <a:defRPr sz="239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9024B-1A0B-4857-AD77-7EDDD1678540}"/>
              </a:ext>
            </a:extLst>
          </p:cNvPr>
          <p:cNvSpPr/>
          <p:nvPr/>
        </p:nvSpPr>
        <p:spPr>
          <a:xfrm>
            <a:off x="277640" y="6415346"/>
            <a:ext cx="1482715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CBDE3-8C3F-461B-AAF4-1158F817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7" y="6356597"/>
            <a:ext cx="1532809" cy="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6330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4671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7"/>
            <a:ext cx="11247907" cy="70054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5" y="3474381"/>
            <a:ext cx="11251852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7927258" y="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9151375" y="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11621917" y="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7059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olid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9454437" cy="2987675"/>
          </a:xfrm>
        </p:spPr>
        <p:txBody>
          <a:bodyPr anchor="ctr"/>
          <a:lstStyle>
            <a:lvl1pPr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124C-A6DD-8D46-A6F8-38F5FE0EB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6F01C-00BA-1249-AFFE-A059B5BC2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D00F6-E8D7-6649-935F-7FDBA008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04D7-C8A7-8A4D-A053-5AC3C258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3C530-DA89-3647-B22B-EB1CFD70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084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ADCB-679F-994F-AC08-AFB642CB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87DE-E220-2A4A-A119-AC0F96940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26CE8-1E64-3740-9B4B-8929FC75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0120C-0ACF-8747-97FF-CE6CB469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E9E3-33BE-004C-A7CA-E804061E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87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3B5A-B0E8-6141-8E23-EE06E059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8075D-816E-C24C-A448-DEEAA4640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21966-D4E0-CF49-BEC0-903956B3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F1C4C-4134-954D-9F1C-309EDA36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DDD72-70FA-A942-A9A7-E921A090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9105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4F33-5688-8043-9237-6A5B5A5D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96F27-A303-C54A-AEEA-5777C9EC1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24107-2AF9-824D-997D-7F0A098F5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A1AF5-2461-5E49-B87E-5280252C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89F32-09B4-7A40-814F-8B9CA4E1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618A0-3596-CD4A-827C-3AED9148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0993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C7DC-CA72-EB4B-B7B0-46194469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532E8-19E7-DB43-8DED-DEA3732A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64CE4-6E41-B14B-9035-DEE432483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5FCE6-7F29-BE46-ABAD-3363BBF49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AC3D0-585C-EC4E-9068-E55C3EE55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1B10A-92AC-8F46-AFB7-5522B363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E837F-841B-EA4A-839C-385F41C6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A4F48-E4D2-824B-84AA-90498185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929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D591-5EB1-7048-86B5-BC29BFD5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25E0B-D6A3-E843-A865-CBC58D9D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CD35C-4D85-D246-ABBD-C73BCBB3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B8FC0-54CE-654F-9345-3C644BAD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6605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DAA9D-9DC7-F945-BFC8-F3C4FB53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3B201-527E-E844-B691-132CFCF3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81807-8239-4347-8847-447972D2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25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34A5-9F81-894F-AF9D-9B63511D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285-1EF5-D348-86AE-62B334172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7AB08-8376-8A41-A451-FE5ECA77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B2B5A-BAE4-C94F-A6D0-EE7153CF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B8189-449D-5547-9BDF-CE2C25AC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39B7A-3B57-A547-AD84-81F2331A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3549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AA55-63A4-EB40-80AB-673E555E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C5933-86EE-0541-B111-D4102D74F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CDE8-6DAE-2B45-A23E-0763CB30E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3F3E3-4A6C-3647-A33D-A65BB113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06F58-D58B-C147-868B-C87E4964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DECA7-F4E8-A147-B182-6B605F7B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3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2933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909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B9DF-FC1C-7448-9E80-E363E161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37CE4-36B7-4246-A391-A231F12BE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DF93-50A6-B543-9402-62010652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33D38-3803-A540-B1FD-3F1D0A48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A9CD-F513-BB40-A1FF-F489F985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907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76B72-AF38-6541-AA9F-9299180BE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D9A32-3DB4-E448-BCE1-FD956C9EA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E41B-A191-EA48-981A-0B1C0AC7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04A30-D51A-704F-8173-1F0FD5D2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5AAA1-F67B-BF46-B3FC-76B79F09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46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156" y="947501"/>
            <a:ext cx="2314409" cy="159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19" y="674182"/>
            <a:ext cx="2934117" cy="5201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" y="6444052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27260" y="6444052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51375" y="6444052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21919" y="6444052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44032" y="3704884"/>
            <a:ext cx="10861521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577048"/>
            <a:ext cx="6315584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53020"/>
            <a:ext cx="6315584" cy="298451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314964"/>
            <a:ext cx="6315584" cy="292107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617938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81639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5" y="2761666"/>
            <a:ext cx="11247908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A5D2E96-09D4-684C-BDED-6024B7F4284C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74" y="3385500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" y="15"/>
            <a:ext cx="7927259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7260" y="15"/>
            <a:ext cx="1224117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51375" y="15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21919" y="15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40200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92" y="20485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9" y="1869033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6" y="85737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5367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A5D2E96-09D4-684C-BDED-6024B7F4284C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" y="973203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8" y="998127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7" y="973203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737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A5D2E96-09D4-684C-BDED-6024B7F4284C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" y="973203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8" y="998127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7" y="973203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946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" y="973203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8" y="998127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A5D2E96-09D4-684C-BDED-6024B7F4284C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" y="973203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152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0" y="1696293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92" y="20485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6" y="85737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24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147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92" y="20485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6" y="85737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1128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8892" y="206490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20" y="1977248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6" y="1219218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561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8892" y="206490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6" y="1219218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1609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92" y="20485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34" y="1032024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40" y="1032024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3" y="1032024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60" y="1032024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61" y="143492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8940" y="143492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1020" y="1433881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03073" y="143492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15160" y="143492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1020" y="1032024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20" y="1696293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7769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9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92" y="20485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41" y="1032024"/>
            <a:ext cx="1856047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9" y="1032024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5" y="1032024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24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9" y="1032024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20" y="1696293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8105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8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8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A5D2E96-09D4-684C-BDED-6024B7F4284C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92" y="20485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585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83" y="1845884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523" y="1845884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55" y="1845884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92" y="20485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83" y="2659272"/>
            <a:ext cx="3374767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5" y="2659272"/>
            <a:ext cx="3374767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9" y="2659272"/>
            <a:ext cx="3374767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53136" y="85737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8349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92" y="204855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6" y="857371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6429" y="1920560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56429" y="3181468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56429" y="4466741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4090150" y="1857062"/>
            <a:ext cx="7255468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4090150" y="3125663"/>
            <a:ext cx="7255468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4090150" y="4403228"/>
            <a:ext cx="7255468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8235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685800"/>
            <a:fld id="{3A5D2E96-09D4-684C-BDED-6024B7F4284C}" type="slidenum">
              <a:rPr lang="en-US" sz="1400" smtClean="0">
                <a:solidFill>
                  <a:srgbClr val="75787B"/>
                </a:solidFill>
              </a:rPr>
              <a:pPr defTabSz="685800"/>
              <a:t>‹#›</a:t>
            </a:fld>
            <a:endParaRPr lang="en-US" sz="1400">
              <a:solidFill>
                <a:srgbClr val="75787B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3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3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5" y="412243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8" y="4122431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8892" y="206490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6" y="1219218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1459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2406" y="6415363"/>
            <a:ext cx="904569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3A5D2E96-09D4-684C-BDED-6024B7F4284C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6" y="6527444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US" dirty="0">
              <a:solidFill>
                <a:srgbClr val="006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39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541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383880"/>
          </a:xfrm>
        </p:spPr>
        <p:txBody>
          <a:bodyPr>
            <a:noAutofit/>
          </a:bodyPr>
          <a:lstStyle>
            <a:lvl1pPr algn="r">
              <a:defRPr sz="1600" b="0" i="0">
                <a:latin typeface="Frutiger 45 Light"/>
                <a:cs typeface="Frutiger 45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" y="1475757"/>
            <a:ext cx="8880592" cy="5382244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6527" y="6356362"/>
            <a:ext cx="3442208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532A614D-305D-C541-B322-846177CECA35}" type="slidenum">
              <a:rPr lang="en-US" sz="1400" smtClean="0">
                <a:solidFill>
                  <a:srgbClr val="000000"/>
                </a:solidFill>
              </a:rPr>
              <a:pPr defTabSz="68580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9407408" y="1600211"/>
            <a:ext cx="2502368" cy="452596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500" b="0" i="0" baseline="0">
                <a:latin typeface="Arial"/>
                <a:cs typeface="Arial"/>
              </a:defRPr>
            </a:lvl1pPr>
            <a:lvl2pPr>
              <a:defRPr b="0" i="0">
                <a:latin typeface="Frutiger 45 Light"/>
                <a:cs typeface="Frutiger 45 Light"/>
              </a:defRPr>
            </a:lvl2pPr>
            <a:lvl3pPr>
              <a:defRPr b="0" i="0">
                <a:latin typeface="Frutiger 45 Light"/>
                <a:cs typeface="Frutiger 45 Light"/>
              </a:defRPr>
            </a:lvl3pPr>
            <a:lvl4pPr>
              <a:defRPr b="0" i="0">
                <a:latin typeface="Frutiger 45 Light"/>
                <a:cs typeface="Frutiger 45 Light"/>
              </a:defRPr>
            </a:lvl4pPr>
            <a:lvl5pPr>
              <a:defRPr b="0" i="0">
                <a:latin typeface="Frutiger 45 Light"/>
                <a:cs typeface="Frutiger 45 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-4669"/>
            <a:ext cx="12192000" cy="871765"/>
          </a:xfrm>
          <a:prstGeom prst="rect">
            <a:avLst/>
          </a:prstGeom>
          <a:solidFill>
            <a:srgbClr val="007D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685800"/>
            <a:endParaRPr lang="en-US" sz="320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Picture 5" descr="MetLife_wRegMark_0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350" y="59981"/>
            <a:ext cx="2025652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82565869401096422374V1Fmetlifelogo_whit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12192000" cy="86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82565869401096422374V1Fmetlifelogo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327" y="166653"/>
            <a:ext cx="1730228" cy="47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2"/>
          <p:cNvSpPr>
            <a:spLocks noGrp="1"/>
          </p:cNvSpPr>
          <p:nvPr>
            <p:ph idx="15"/>
          </p:nvPr>
        </p:nvSpPr>
        <p:spPr>
          <a:xfrm>
            <a:off x="244597" y="194365"/>
            <a:ext cx="3667355" cy="378816"/>
          </a:xfrm>
        </p:spPr>
        <p:txBody>
          <a:bodyPr>
            <a:noAutofit/>
          </a:bodyPr>
          <a:lstStyle>
            <a:lvl1pPr marL="0" indent="0" algn="l">
              <a:buFont typeface="Arial"/>
              <a:buNone/>
              <a:defRPr sz="1500" b="1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latin typeface="Frutiger 45 Light"/>
                <a:cs typeface="Frutiger 45 Light"/>
              </a:defRPr>
            </a:lvl2pPr>
            <a:lvl3pPr>
              <a:defRPr b="0" i="0">
                <a:latin typeface="Frutiger 45 Light"/>
                <a:cs typeface="Frutiger 45 Light"/>
              </a:defRPr>
            </a:lvl3pPr>
            <a:lvl4pPr>
              <a:defRPr b="0" i="0">
                <a:latin typeface="Frutiger 45 Light"/>
                <a:cs typeface="Frutiger 45 Light"/>
              </a:defRPr>
            </a:lvl4pPr>
            <a:lvl5pPr>
              <a:defRPr b="0" i="0">
                <a:latin typeface="Frutiger 45 Light"/>
                <a:cs typeface="Frutiger 45 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4"/>
          </p:nvPr>
        </p:nvSpPr>
        <p:spPr>
          <a:xfrm>
            <a:off x="3051471" y="189350"/>
            <a:ext cx="3732645" cy="383843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1200" b="0" i="1" baseline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>
              <a:defRPr b="0" i="0">
                <a:latin typeface="Frutiger 45 Light"/>
                <a:cs typeface="Frutiger 45 Light"/>
              </a:defRPr>
            </a:lvl2pPr>
            <a:lvl3pPr>
              <a:defRPr b="0" i="0">
                <a:latin typeface="Frutiger 45 Light"/>
                <a:cs typeface="Frutiger 45 Light"/>
              </a:defRPr>
            </a:lvl3pPr>
            <a:lvl4pPr>
              <a:defRPr b="0" i="0">
                <a:latin typeface="Frutiger 45 Light"/>
                <a:cs typeface="Frutiger 45 Light"/>
              </a:defRPr>
            </a:lvl4pPr>
            <a:lvl5pPr>
              <a:defRPr b="0" i="0">
                <a:latin typeface="Frutiger 45 Light"/>
                <a:cs typeface="Frutiger 45 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22706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267452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DF1761C-F60B-4D0A-8F8E-394F4E2C14A4}" type="slidenum">
              <a:rPr lang="en-US" sz="1400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304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3430-0584-DB4D-BDAF-AB7A44852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E2F32-676F-154D-B7FE-0E4DA14F2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30E4-EA2F-7B46-BE31-E73BBBD0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CE08E-5AB4-A149-9F5A-28D18D48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438D1-E58C-044E-8257-3736B63E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611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48AC-A18E-9047-A8FF-8E0CCEEA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4682A-52F3-3847-9D33-60067739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6D6C-A131-A54A-86DB-FF079C1A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41793-5C48-2841-BB61-1519940F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99A28-DA58-094E-85BF-74A99BB4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5366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22FA-C8C6-6540-B59A-E6922B8C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00F31-8888-5B49-BCC8-8D90F08AB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45D14-93FE-694E-AACB-CF06BB90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AFC0-60CA-9941-99EE-BE38DD31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295-670A-6C49-A0B8-DD4705B6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4710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E9C8-B432-C341-9D98-83178DE1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C6D5F-D0BB-264F-87AF-2EA857DEC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65C83-1318-3A45-A0E0-5EBDDCC04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46F22-464B-0049-B45C-E5677201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B397B-FC5C-344C-9D11-ACA3A39E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E767-B6D5-9E42-B65D-3AB86A29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928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3255-B427-6146-92BC-773AFF9D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BC41C-B32C-8244-BB5D-B0962F32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60B61-682B-CE4A-8C86-2F876D65B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97765-ADD0-824A-94CE-564C34871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CB031-4B89-2247-8998-3ADFBF850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ACF9EA-F43F-8745-8D9D-B6077A5E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DE75F-8B9B-8F40-B46E-1EF72293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F06E-367F-554F-8C17-EBE9F8EE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9078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AA36-06D5-CD43-B880-D6F2EA22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DF287-854C-3741-BD56-435598BA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C1478-11DF-134B-B7ED-FF499EDF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E8372-A8EA-B34A-8F04-C480202A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466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A1867-C6CA-E341-8305-43921A5F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7F42FE-5364-A149-9288-FA7EFB91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4FF60-1090-6B48-B49E-5EAFB764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00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08A5-86BC-C14A-84FD-1082616D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E9B1-C116-CC4D-8700-4631339F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156FF-8CC3-4446-9FC5-208142FE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EE11A-35BF-4F4F-9485-C7919117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FBA47-7B62-BB4E-A98D-1943C6A6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C958E-0328-DE4F-B897-E43D8008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9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36589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5AAAF5-2D30-42E8-B9E1-A7E9CDBA0143}"/>
              </a:ext>
            </a:extLst>
          </p:cNvPr>
          <p:cNvGrpSpPr/>
          <p:nvPr userDrawn="1"/>
        </p:nvGrpSpPr>
        <p:grpSpPr>
          <a:xfrm>
            <a:off x="10362008" y="0"/>
            <a:ext cx="1829993" cy="6217920"/>
            <a:chOff x="10362008" y="0"/>
            <a:chExt cx="1829993" cy="6217920"/>
          </a:xfrm>
        </p:grpSpPr>
        <p:sp>
          <p:nvSpPr>
            <p:cNvPr id="13" name="Rectangle 12"/>
            <p:cNvSpPr/>
            <p:nvPr/>
          </p:nvSpPr>
          <p:spPr>
            <a:xfrm>
              <a:off x="10362008" y="0"/>
              <a:ext cx="455731" cy="621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18582" y="0"/>
              <a:ext cx="1373419" cy="62179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1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9688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739F-1B85-FE4D-859B-DBD9ACDE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5C4E6-4763-F049-9282-D2245B52F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2AC53-A749-3D41-98DA-ED11A659B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39DD5-FB1A-434D-AFB2-86114F13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CA531-73E2-2D48-A8F9-E657AA6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A232D-B24C-F64F-A86C-993E21FE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52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99B4-8199-D84B-BCF9-854FDA95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2E70E-B619-694D-91C6-A59700CF8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E3230-5B22-7543-B711-6692CBD81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9BDB1-4550-F341-A354-9AFCA276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7B3F8-D53C-884F-8F0C-24C4C588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2054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8E98A-A92A-154F-A2FA-AF924B03B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A48E0-B960-F647-BC27-F395F70AA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1447C-5C79-7148-ADC1-D9DB39B1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00AA5-395D-B64B-9485-A51948A0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124AC-8576-2A4F-95CA-50EEE6DC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3398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406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3600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3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60035" y="0"/>
            <a:ext cx="455732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5768" y="0"/>
            <a:ext cx="1376233" cy="6217920"/>
          </a:xfrm>
          <a:prstGeom prst="rect">
            <a:avLst/>
          </a:prstGeom>
          <a:solidFill>
            <a:srgbClr val="072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7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10365900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2008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8581" y="0"/>
            <a:ext cx="1373419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tx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04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0365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3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/>
        </p:nvSpPr>
        <p:spPr>
          <a:xfrm>
            <a:off x="10818581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1979404" y="6215045"/>
            <a:ext cx="1677192" cy="6937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B66EEDC-C243-426E-A456-9DA641F1A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19" y="6370650"/>
            <a:ext cx="1351935" cy="3502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29E641-48AC-4080-A1B2-F0575E3A1A1E}"/>
              </a:ext>
            </a:extLst>
          </p:cNvPr>
          <p:cNvCxnSpPr>
            <a:cxnSpLocks/>
          </p:cNvCxnSpPr>
          <p:nvPr/>
        </p:nvCxnSpPr>
        <p:spPr>
          <a:xfrm>
            <a:off x="1985551" y="6322514"/>
            <a:ext cx="0" cy="446509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20" y="455613"/>
            <a:ext cx="11277489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/>
        </p:nvSpPr>
        <p:spPr>
          <a:xfrm>
            <a:off x="11457507" y="6418627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0D8946D-F449-5F4C-804E-200176634BDF}"/>
              </a:ext>
            </a:extLst>
          </p:cNvPr>
          <p:cNvSpPr txBox="1">
            <a:spLocks/>
          </p:cNvSpPr>
          <p:nvPr/>
        </p:nvSpPr>
        <p:spPr>
          <a:xfrm>
            <a:off x="8924074" y="6418627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EE6175-3C10-4349-90EA-276AA47F3390}"/>
              </a:ext>
            </a:extLst>
          </p:cNvPr>
          <p:cNvSpPr txBox="1">
            <a:spLocks/>
          </p:cNvSpPr>
          <p:nvPr/>
        </p:nvSpPr>
        <p:spPr>
          <a:xfrm>
            <a:off x="6027720" y="6418627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DD6940-8E95-4AAE-82B3-456141AAD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1979404" y="6215045"/>
            <a:ext cx="1677192" cy="6937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3735B43-CDDC-4F2F-8694-BC59C5D41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19" y="6370650"/>
            <a:ext cx="1351935" cy="3502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CCA26-1BCE-4F8F-B75E-2A8746A52F93}"/>
              </a:ext>
            </a:extLst>
          </p:cNvPr>
          <p:cNvCxnSpPr>
            <a:cxnSpLocks/>
          </p:cNvCxnSpPr>
          <p:nvPr/>
        </p:nvCxnSpPr>
        <p:spPr>
          <a:xfrm>
            <a:off x="1985551" y="6322514"/>
            <a:ext cx="0" cy="446509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1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20" y="1371601"/>
            <a:ext cx="9452849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88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2085463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1"/>
            <a:ext cx="9444909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0" indent="-200020">
              <a:spcBef>
                <a:spcPts val="600"/>
              </a:spcBef>
              <a:buFont typeface="Arial"/>
              <a:buChar char="•"/>
              <a:defRPr sz="1800"/>
            </a:lvl3pPr>
            <a:lvl4pPr marL="398453" indent="-200020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869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1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1"/>
            <a:ext cx="5396365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52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1"/>
            <a:ext cx="5396365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0" indent="-200020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53" indent="-200020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1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241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21" y="1371601"/>
            <a:ext cx="3885929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49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1"/>
            <a:ext cx="3887212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0" indent="-200020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53" indent="-200020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86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488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7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21" y="457200"/>
            <a:ext cx="8409481" cy="731520"/>
          </a:xfrm>
        </p:spPr>
        <p:txBody>
          <a:bodyPr anchor="t"/>
          <a:lstStyle>
            <a:lvl1pPr>
              <a:defRPr sz="28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7" y="1371601"/>
            <a:ext cx="8411531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1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7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21" y="457200"/>
            <a:ext cx="8409481" cy="731520"/>
          </a:xfrm>
        </p:spPr>
        <p:txBody>
          <a:bodyPr anchor="t"/>
          <a:lstStyle>
            <a:lvl1pPr>
              <a:defRPr sz="28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21" y="1371601"/>
            <a:ext cx="8414671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0" indent="-200020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53" indent="-200020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396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3" y="3078727"/>
            <a:ext cx="11247907" cy="700548"/>
          </a:xfrm>
        </p:spPr>
        <p:txBody>
          <a:bodyPr anchor="ctr"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35A689B4-828F-4AF7-8991-9B23F627710C}"/>
              </a:ext>
            </a:extLst>
          </p:cNvPr>
          <p:cNvSpPr txBox="1">
            <a:spLocks/>
          </p:cNvSpPr>
          <p:nvPr/>
        </p:nvSpPr>
        <p:spPr>
          <a:xfrm>
            <a:off x="11457507" y="6418627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E21CD3E-5F2D-47FF-9348-AEF60D0E5867}"/>
              </a:ext>
            </a:extLst>
          </p:cNvPr>
          <p:cNvSpPr txBox="1">
            <a:spLocks/>
          </p:cNvSpPr>
          <p:nvPr/>
        </p:nvSpPr>
        <p:spPr>
          <a:xfrm>
            <a:off x="8924074" y="6418627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A72FEA-B122-4DE3-BF97-D12B53B93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1979404" y="6215045"/>
            <a:ext cx="1677192" cy="69375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491E206-BC1A-42CB-964F-8D11FB4C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19" y="6370650"/>
            <a:ext cx="1351935" cy="3502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511269-7B02-4032-8A04-6787B2A1C6C2}"/>
              </a:ext>
            </a:extLst>
          </p:cNvPr>
          <p:cNvCxnSpPr>
            <a:cxnSpLocks/>
          </p:cNvCxnSpPr>
          <p:nvPr/>
        </p:nvCxnSpPr>
        <p:spPr>
          <a:xfrm>
            <a:off x="1985551" y="6322514"/>
            <a:ext cx="0" cy="446509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18358836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Slid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3" y="3078727"/>
            <a:ext cx="11247907" cy="700548"/>
          </a:xfrm>
        </p:spPr>
        <p:txBody>
          <a:bodyPr anchor="ctr"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36FAEF5-B8A2-4962-9C69-C59D128A03E2}"/>
              </a:ext>
            </a:extLst>
          </p:cNvPr>
          <p:cNvSpPr txBox="1">
            <a:spLocks/>
          </p:cNvSpPr>
          <p:nvPr/>
        </p:nvSpPr>
        <p:spPr>
          <a:xfrm>
            <a:off x="11457507" y="6418627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758E299-0C7E-44D8-AB48-E40E258586A3}"/>
              </a:ext>
            </a:extLst>
          </p:cNvPr>
          <p:cNvSpPr txBox="1">
            <a:spLocks/>
          </p:cNvSpPr>
          <p:nvPr/>
        </p:nvSpPr>
        <p:spPr>
          <a:xfrm>
            <a:off x="8924074" y="6418627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36B825-46FA-4203-9FA9-6FA8BF289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1979404" y="6215045"/>
            <a:ext cx="1677192" cy="69375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5D1C957-8CB9-4ED6-9448-87378435A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19" y="6370650"/>
            <a:ext cx="1351935" cy="3502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CC802-7EC9-4557-BB73-3E7167D59CDE}"/>
              </a:ext>
            </a:extLst>
          </p:cNvPr>
          <p:cNvCxnSpPr>
            <a:cxnSpLocks/>
          </p:cNvCxnSpPr>
          <p:nvPr/>
        </p:nvCxnSpPr>
        <p:spPr>
          <a:xfrm>
            <a:off x="1985551" y="6322514"/>
            <a:ext cx="0" cy="446509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68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3" y="3078727"/>
            <a:ext cx="11247907" cy="700548"/>
          </a:xfrm>
        </p:spPr>
        <p:txBody>
          <a:bodyPr anchor="ctr"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AA0709DC-EB97-475E-83CF-52159EAEAC94}"/>
              </a:ext>
            </a:extLst>
          </p:cNvPr>
          <p:cNvSpPr txBox="1">
            <a:spLocks/>
          </p:cNvSpPr>
          <p:nvPr/>
        </p:nvSpPr>
        <p:spPr>
          <a:xfrm>
            <a:off x="11457507" y="6418627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E884444-E767-4E9E-98BD-887F28FF8046}"/>
              </a:ext>
            </a:extLst>
          </p:cNvPr>
          <p:cNvSpPr txBox="1">
            <a:spLocks/>
          </p:cNvSpPr>
          <p:nvPr/>
        </p:nvSpPr>
        <p:spPr>
          <a:xfrm>
            <a:off x="8924074" y="6418627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47D67-CE26-4C77-BA7E-BF08588035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1979404" y="6215045"/>
            <a:ext cx="1677192" cy="69375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DEAB2D1-B122-431F-9F08-96D663CB4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19" y="6370650"/>
            <a:ext cx="1351935" cy="35023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1F5B54-3DB0-43A3-886C-8C9AFBCEE90F}"/>
              </a:ext>
            </a:extLst>
          </p:cNvPr>
          <p:cNvCxnSpPr>
            <a:cxnSpLocks/>
          </p:cNvCxnSpPr>
          <p:nvPr/>
        </p:nvCxnSpPr>
        <p:spPr>
          <a:xfrm>
            <a:off x="1985551" y="6322514"/>
            <a:ext cx="0" cy="446509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1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763814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4470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68566" tIns="34282" rIns="68566" bIns="34282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68566" tIns="34282" rIns="68566" bIns="3428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66" tIns="34282" rIns="68566" bIns="34282"/>
          <a:lstStyle/>
          <a:p>
            <a:fld id="{3F80ED09-AC8B-0C45-832D-D2CBCD6D155E}" type="datetimeFigureOut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66" tIns="34282" rIns="68566" bIns="3428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68566" tIns="34282" rIns="68566" bIns="34282"/>
          <a:lstStyle/>
          <a:p>
            <a:fld id="{A25228E2-F85A-9E45-B326-9FB29901B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9536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140" y="947491"/>
            <a:ext cx="2314410" cy="1593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444028"/>
            <a:ext cx="7927258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/>
        </p:nvSpPr>
        <p:spPr>
          <a:xfrm>
            <a:off x="7927258" y="6444028"/>
            <a:ext cx="122411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9151374" y="6444028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11621915" y="6444028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644022" y="3704884"/>
            <a:ext cx="10861522" cy="77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8" y="4577048"/>
            <a:ext cx="6315584" cy="325152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8" y="4953003"/>
            <a:ext cx="6315584" cy="298451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314947"/>
            <a:ext cx="6315584" cy="292107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9FF351F-98B1-4157-82C7-4D1D6C2F09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49" y="411416"/>
            <a:ext cx="3619219" cy="10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8434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1" y="2761644"/>
            <a:ext cx="11247907" cy="603863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3385488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"/>
            <a:ext cx="7927258" cy="42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7927258" y="5"/>
            <a:ext cx="1224118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51374" y="5"/>
            <a:ext cx="2470544" cy="42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11621915" y="5"/>
            <a:ext cx="570085" cy="42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932426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4" y="1869025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4500"/>
              </a:lnSpc>
              <a:defRPr sz="22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6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1756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1" y="2761644"/>
            <a:ext cx="11247907" cy="603863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3385488"/>
            <a:ext cx="11251852" cy="373719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007EB3-049D-4A79-9F83-B6347F21D860}"/>
              </a:ext>
            </a:extLst>
          </p:cNvPr>
          <p:cNvSpPr/>
          <p:nvPr/>
        </p:nvSpPr>
        <p:spPr>
          <a:xfrm>
            <a:off x="277640" y="6415346"/>
            <a:ext cx="1482715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8C543E-47EE-4AB2-A15A-107700E59F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47" y="6356597"/>
            <a:ext cx="1532809" cy="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3501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2" y="998118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80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63753578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2" y="998118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6985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2" y="998118"/>
            <a:ext cx="7862324" cy="3401253"/>
          </a:xfrm>
        </p:spPr>
        <p:txBody>
          <a:bodyPr anchor="t">
            <a:noAutofit/>
          </a:bodyPr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973194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3911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7" y="1696288"/>
            <a:ext cx="11442294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6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2927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2" y="204836"/>
            <a:ext cx="11470980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1" y="707269"/>
            <a:ext cx="11478097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7649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8883" y="206479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7" y="1977238"/>
            <a:ext cx="11442294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2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973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8883" y="206479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2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8229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5" y="1032011"/>
            <a:ext cx="182590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5" y="1032011"/>
            <a:ext cx="1830178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3" y="1032011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5" y="1032011"/>
            <a:ext cx="1830178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52" y="1434907"/>
            <a:ext cx="1830178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2578925" y="1434907"/>
            <a:ext cx="1830178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>
            <a:off x="4791004" y="1433859"/>
            <a:ext cx="1830178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/>
        </p:nvSpPr>
        <p:spPr>
          <a:xfrm>
            <a:off x="7003067" y="1434907"/>
            <a:ext cx="1830178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/>
          <p:cNvSpPr/>
          <p:nvPr/>
        </p:nvSpPr>
        <p:spPr>
          <a:xfrm>
            <a:off x="9215145" y="1434907"/>
            <a:ext cx="1830178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1004" y="1032011"/>
            <a:ext cx="1830178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7" y="1696288"/>
            <a:ext cx="11442294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8796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11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7" y="1032011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11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7" y="1032011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11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7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7" y="1696288"/>
            <a:ext cx="11442294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200"/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200"/>
            </a:lvl3pPr>
            <a:lvl4pPr>
              <a:lnSpc>
                <a:spcPct val="140000"/>
              </a:lnSpc>
              <a:defRPr sz="2200"/>
            </a:lvl4pPr>
            <a:lvl5pPr>
              <a:lnSpc>
                <a:spcPct val="1400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191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7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7"/>
            <a:ext cx="5181600" cy="435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7429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9" y="1845871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507" y="1845871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51" y="1845871"/>
            <a:ext cx="3374012" cy="643331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659255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1" y="2659255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659255"/>
            <a:ext cx="3374765" cy="3272367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defRPr sz="1800"/>
            </a:lvl1pPr>
            <a:lvl2pPr>
              <a:lnSpc>
                <a:spcPts val="2200"/>
              </a:lnSpc>
              <a:defRPr sz="1800"/>
            </a:lvl2pPr>
            <a:lvl3pPr>
              <a:lnSpc>
                <a:spcPts val="2200"/>
              </a:lnSpc>
              <a:defRPr sz="1800"/>
            </a:lvl3pPr>
            <a:lvl4pPr>
              <a:lnSpc>
                <a:spcPts val="2200"/>
              </a:lnSpc>
              <a:defRPr sz="1800"/>
            </a:lvl4pPr>
            <a:lvl5pPr>
              <a:lnSpc>
                <a:spcPts val="2200"/>
              </a:lnSpc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353132" y="857366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7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0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1094655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3" y="204836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57366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6418" y="1920550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56418" y="3181452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56418" y="4466717"/>
            <a:ext cx="3590081" cy="575215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7"/>
          </p:nvPr>
        </p:nvSpPr>
        <p:spPr>
          <a:xfrm>
            <a:off x="4090141" y="1857050"/>
            <a:ext cx="7255468" cy="862965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8"/>
          </p:nvPr>
        </p:nvSpPr>
        <p:spPr>
          <a:xfrm>
            <a:off x="4090141" y="3125663"/>
            <a:ext cx="7255468" cy="879612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9"/>
          </p:nvPr>
        </p:nvSpPr>
        <p:spPr>
          <a:xfrm>
            <a:off x="4090141" y="4403211"/>
            <a:ext cx="7255468" cy="1045091"/>
          </a:xfrm>
        </p:spPr>
        <p:txBody>
          <a:bodyPr tIns="0" bIns="0" anchor="t" anchorCtr="0"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06076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2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2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2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6" y="4122422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500" b="1"/>
            </a:lvl1pPr>
            <a:lvl2pPr marL="4763" indent="0" algn="ctr">
              <a:lnSpc>
                <a:spcPct val="100000"/>
              </a:lnSpc>
              <a:buNone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8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8883" y="206479"/>
            <a:ext cx="9259257" cy="1012723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1219202"/>
            <a:ext cx="9265003" cy="311037"/>
          </a:xfrm>
        </p:spPr>
        <p:txBody>
          <a:bodyPr lIns="91440" tIns="0" rIns="91440" bIns="0" anchor="b" anchorCtr="0">
            <a:noAutofit/>
          </a:bodyPr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8622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760354" y="6527427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0917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3" y="3316114"/>
            <a:ext cx="11247907" cy="70054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6" y="4028861"/>
            <a:ext cx="11251852" cy="479067"/>
          </a:xfrm>
        </p:spPr>
        <p:txBody>
          <a:bodyPr lIns="91440" tIns="0" rIns="91440" bIns="0" anchor="t" anchorCtr="0">
            <a:noAutofit/>
          </a:bodyPr>
          <a:lstStyle>
            <a:lvl1pPr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2" y="6415346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8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D8EA8-9CDF-498D-B9DE-685E1F739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898" y="603253"/>
            <a:ext cx="1500411" cy="2574551"/>
          </a:xfrm>
        </p:spPr>
        <p:txBody>
          <a:bodyPr wrap="none" lIns="0" tIns="0" rIns="0" bIns="0">
            <a:noAutofit/>
          </a:bodyPr>
          <a:lstStyle>
            <a:lvl1pPr>
              <a:lnSpc>
                <a:spcPct val="70000"/>
              </a:lnSpc>
              <a:defRPr sz="239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99024B-1A0B-4857-AD77-7EDDD1678540}"/>
              </a:ext>
            </a:extLst>
          </p:cNvPr>
          <p:cNvSpPr/>
          <p:nvPr/>
        </p:nvSpPr>
        <p:spPr>
          <a:xfrm>
            <a:off x="277640" y="6415346"/>
            <a:ext cx="1482715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CBDE3-8C3F-461B-AAF4-1158F8175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47" y="6356597"/>
            <a:ext cx="1532809" cy="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091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17" y="3510151"/>
            <a:ext cx="10861521" cy="774216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632014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7927258" y="632014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9151373" y="632014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11621916" y="632014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494064"/>
            <a:ext cx="6315584" cy="433536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95335"/>
            <a:ext cx="6315584" cy="397933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477925"/>
            <a:ext cx="6315584" cy="389475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69" y="955726"/>
            <a:ext cx="2675467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726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7"/>
            <a:ext cx="11247907" cy="70054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5" y="3474381"/>
            <a:ext cx="11251852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7927258" y="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9151375" y="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11621917" y="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3140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3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2933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151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767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88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3628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056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28267292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70637817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92415635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0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89574856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0016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2" y="1032008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1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2" y="1032008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2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48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2578921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4790994" y="1433851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7003067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9215142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0994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55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08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08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293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8048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6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5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7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0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385550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2" y="1032008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1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2" y="1032008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2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48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2578921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4790994" y="1433851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7003067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9215142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0994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975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922909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56418" y="3344463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56418" y="4798501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886935" y="1838241"/>
            <a:ext cx="7255468" cy="1150620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3886935" y="3270084"/>
            <a:ext cx="7255468" cy="1172816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3886935" y="4713833"/>
            <a:ext cx="7255468" cy="1393455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272856309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17229268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725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93539" y="444501"/>
            <a:ext cx="10604923" cy="9738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93541" y="1715813"/>
            <a:ext cx="10604921" cy="4256808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87189" y="6525137"/>
            <a:ext cx="901808" cy="7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defRPr sz="1200" spc="-12">
                <a:latin typeface="+mn-lt"/>
                <a:ea typeface="+mn-ea"/>
                <a:cs typeface="+mn-cs"/>
                <a:sym typeface="Averta for TBWA Regular"/>
              </a:defRPr>
            </a:lvl1pPr>
          </a:lstStyle>
          <a:p>
            <a:r>
              <a:rPr sz="600" dirty="0"/>
              <a:t>©201</a:t>
            </a:r>
            <a:r>
              <a:rPr lang="en-US" sz="600" dirty="0"/>
              <a:t>9</a:t>
            </a:r>
            <a:r>
              <a:rPr sz="600" dirty="0"/>
              <a:t> TBWA\</a:t>
            </a:r>
            <a:r>
              <a:rPr lang="en-US" sz="600" dirty="0"/>
              <a:t>RAAD</a:t>
            </a:r>
            <a:endParaRPr sz="600" dirty="0"/>
          </a:p>
        </p:txBody>
      </p:sp>
      <p:sp>
        <p:nvSpPr>
          <p:cNvPr id="35" name="Shape 35"/>
          <p:cNvSpPr/>
          <p:nvPr/>
        </p:nvSpPr>
        <p:spPr>
          <a:xfrm>
            <a:off x="2440906" y="6525136"/>
            <a:ext cx="2824369" cy="73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defRPr sz="1200" spc="-12">
                <a:latin typeface="+mn-lt"/>
                <a:ea typeface="+mn-ea"/>
                <a:cs typeface="+mn-cs"/>
                <a:sym typeface="Averta for TBWA Regular"/>
              </a:defRPr>
            </a:lvl1pPr>
          </a:lstStyle>
          <a:p>
            <a:r>
              <a:rPr sz="600"/>
              <a:t>Proprietary &amp; Confidential — Internal Agency Communications</a:t>
            </a:r>
          </a:p>
        </p:txBody>
      </p:sp>
      <p:sp>
        <p:nvSpPr>
          <p:cNvPr id="36" name="Shape 36"/>
          <p:cNvSpPr/>
          <p:nvPr/>
        </p:nvSpPr>
        <p:spPr>
          <a:xfrm>
            <a:off x="793538" y="6212022"/>
            <a:ext cx="1585979" cy="1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ct val="80000"/>
              </a:lnSpc>
              <a:defRPr sz="1400" spc="-14"/>
            </a:lvl1pPr>
          </a:lstStyle>
          <a:p>
            <a:r>
              <a:rPr lang="en-US" sz="700" dirty="0"/>
              <a:t>MetLife Voluntary Benefits Review – </a:t>
            </a:r>
          </a:p>
          <a:p>
            <a:r>
              <a:rPr lang="en-US" sz="700" dirty="0"/>
              <a:t>Ian Carvalho &amp; Ashleigh Morgan</a:t>
            </a:r>
          </a:p>
        </p:txBody>
      </p:sp>
      <p:sp>
        <p:nvSpPr>
          <p:cNvPr id="37" name="Shape 37"/>
          <p:cNvSpPr/>
          <p:nvPr/>
        </p:nvSpPr>
        <p:spPr>
          <a:xfrm>
            <a:off x="787189" y="6398440"/>
            <a:ext cx="1505720" cy="86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defRPr sz="1400" spc="-14"/>
            </a:lvl1pPr>
          </a:lstStyle>
          <a:p>
            <a:r>
              <a:rPr lang="en-US" sz="700" dirty="0"/>
              <a:t>March </a:t>
            </a:r>
            <a:r>
              <a:rPr sz="700" dirty="0"/>
              <a:t>201</a:t>
            </a:r>
            <a:r>
              <a:rPr lang="en-US" sz="700" dirty="0"/>
              <a:t>9</a:t>
            </a:r>
            <a:endParaRPr sz="700" dirty="0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6026264" y="6489044"/>
            <a:ext cx="133123" cy="1460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224752"/>
      </p:ext>
    </p:extLst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17" y="3510151"/>
            <a:ext cx="10861521" cy="774216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632014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7927258" y="632014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9151373" y="632014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11621916" y="632014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494064"/>
            <a:ext cx="6315584" cy="433536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95335"/>
            <a:ext cx="6315584" cy="397933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477925"/>
            <a:ext cx="6315584" cy="389475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69" y="955726"/>
            <a:ext cx="2675467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396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7"/>
            <a:ext cx="11247907" cy="70054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5" y="3474381"/>
            <a:ext cx="11251852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927258" y="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9151375" y="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1621917" y="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</p:spTree>
    <p:extLst>
      <p:ext uri="{BB962C8B-B14F-4D97-AF65-F5344CB8AC3E}">
        <p14:creationId xmlns:p14="http://schemas.microsoft.com/office/powerpoint/2010/main" val="333298664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3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2933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461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726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0821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79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08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08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3348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94820485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41309672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84131318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0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407631077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8326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71122" y="1032008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578921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024012" y="1032008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215142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848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578921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790994" y="1433851"/>
            <a:ext cx="1830177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003067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9215142" y="1434899"/>
            <a:ext cx="1830177" cy="609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790994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2482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92056" y="1020719"/>
            <a:ext cx="1859461" cy="414180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59834" y="1032008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423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284951" y="1032008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25987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8227695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102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9582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6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5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7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0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37342003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922909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56418" y="3344463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56418" y="4798501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886935" y="1838241"/>
            <a:ext cx="7255468" cy="1150620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3886935" y="3270084"/>
            <a:ext cx="7255468" cy="1172816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3886935" y="4713833"/>
            <a:ext cx="7255468" cy="1393455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</p:spTree>
    <p:extLst>
      <p:ext uri="{BB962C8B-B14F-4D97-AF65-F5344CB8AC3E}">
        <p14:creationId xmlns:p14="http://schemas.microsoft.com/office/powerpoint/2010/main" val="4176624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67545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29147715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683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60036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128D92-AA66-A049-A528-5B202C14A7D1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Gulf EB Strategy  |  11 Oct 2018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B09D78D-265C-6040-B686-E6DCD4807E7C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7254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36589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2008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149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/>
        </p:nvSpPr>
        <p:spPr>
          <a:xfrm>
            <a:off x="10360036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69F17-56A0-BB4D-AC17-65EDADA7B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658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olid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9454437" cy="2987675"/>
          </a:xfrm>
        </p:spPr>
        <p:txBody>
          <a:bodyPr anchor="ctr"/>
          <a:lstStyle>
            <a:lvl1pPr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9454437" cy="2987675"/>
          </a:xfrm>
        </p:spPr>
        <p:txBody>
          <a:bodyPr anchor="ctr"/>
          <a:lstStyle>
            <a:lvl1pPr>
              <a:defRPr sz="4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85367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6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5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7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0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17132577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11277489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0D8946D-F449-5F4C-804E-200176634BDF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Gulf EB Strategy  |  11 Oct 2018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EE6175-3C10-4349-90EA-276AA47F3390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680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21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4491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68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8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66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D4629-B2F8-DD40-968A-B63187263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posin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4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9313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9775" y="1504121"/>
            <a:ext cx="2911266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9314" y="1504121"/>
            <a:ext cx="2908549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</p:spTree>
    <p:extLst>
      <p:ext uri="{BB962C8B-B14F-4D97-AF65-F5344CB8AC3E}">
        <p14:creationId xmlns:p14="http://schemas.microsoft.com/office/powerpoint/2010/main" val="25747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593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73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7212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3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6886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922909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56418" y="3344463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56418" y="4798501"/>
            <a:ext cx="3590081" cy="766952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886935" y="1838241"/>
            <a:ext cx="7255468" cy="1150620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3886935" y="3270084"/>
            <a:ext cx="7255468" cy="1172816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3886935" y="4713833"/>
            <a:ext cx="7255468" cy="1393455"/>
          </a:xfrm>
        </p:spPr>
        <p:txBody>
          <a:bodyPr tIns="0" bIns="0" anchor="t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458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4344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53751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87074" y="0"/>
            <a:ext cx="610492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526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7" y="1371600"/>
            <a:ext cx="8411531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43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8414671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82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2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784566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1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30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121888" tIns="0" rIns="121888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4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8"/>
            <a:ext cx="9265003" cy="396629"/>
          </a:xfrm>
        </p:spPr>
        <p:txBody>
          <a:bodyPr lIns="0" tIns="0" rIns="0" bIns="0" anchor="b" anchorCtr="0">
            <a:noAutofit/>
          </a:bodyPr>
          <a:lstStyle>
            <a:lvl1pPr>
              <a:defRPr sz="23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933676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680E-E002-4494-9640-AB8BE0818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AD7B7-7249-4B97-BA00-E95810367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5D71-27BD-4F6E-AF67-AE81CB72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988E-5136-49F6-B8EE-7193D602560F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38F0-9582-4A03-B657-97F6AE96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9A461-069D-4A03-9CC3-2F8AD628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4622-18A9-4DE8-9BD1-6CD4E678A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2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60036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Rever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0D243D2-BC3C-A440-8E6C-A5ED6CDC7D64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128D92-AA66-A049-A528-5B202C14A7D1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Gulf EB Strategy  |  4 Oct 2018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B09D78D-265C-6040-B686-E6DCD4807E7C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A6CA77-4A88-D242-9E7A-7B496543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AC0D03F-F761-764B-8C25-975C1CFF96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DE42373-4557-BB4F-9297-F9E4DB7183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2" y="5345291"/>
            <a:ext cx="5195145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107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0365899" cy="621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rgbClr val="FFFFFF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rgbClr val="FFFFFF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2008" y="0"/>
            <a:ext cx="455731" cy="621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18582" y="0"/>
            <a:ext cx="1373419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5732" y="3987483"/>
            <a:ext cx="6796120" cy="1215588"/>
          </a:xfrm>
        </p:spPr>
        <p:txBody>
          <a:bodyPr anchor="b"/>
          <a:lstStyle>
            <a:lvl1pPr algn="l">
              <a:lnSpc>
                <a:spcPct val="80000"/>
              </a:lnSpc>
              <a:defRPr sz="4800" b="1" i="0" cap="none" baseline="0">
                <a:solidFill>
                  <a:schemeClr val="accent1"/>
                </a:solidFill>
                <a:latin typeface="+mj-lt"/>
                <a:cs typeface="Georgia Bold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5731" y="5345291"/>
            <a:ext cx="6796963" cy="335328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300"/>
              </a:spcBef>
              <a:buNone/>
              <a:defRPr sz="1400" b="0" i="0" cap="none" spc="0" baseline="0">
                <a:solidFill>
                  <a:schemeClr val="accent1"/>
                </a:solidFill>
                <a:latin typeface="+mn-lt"/>
                <a:cs typeface="Arial" charset="0"/>
              </a:defRPr>
            </a:lvl1pPr>
            <a:lvl2pPr marL="45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20460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/>
        </p:nvSpPr>
        <p:spPr>
          <a:xfrm>
            <a:off x="10360036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69F17-56A0-BB4D-AC17-65EDADA7B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0036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D7CB4-AC62-9F48-A705-796142F13742}"/>
              </a:ext>
            </a:extLst>
          </p:cNvPr>
          <p:cNvSpPr/>
          <p:nvPr/>
        </p:nvSpPr>
        <p:spPr>
          <a:xfrm>
            <a:off x="10360036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499CCF-DB5D-1147-8D19-56CAAB4805CA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69F17-56A0-BB4D-AC17-65EDADA7B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658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olid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9454437" cy="2987675"/>
          </a:xfrm>
        </p:spPr>
        <p:txBody>
          <a:bodyPr anchor="ctr"/>
          <a:lstStyle>
            <a:lvl1pPr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9454437" cy="2987675"/>
          </a:xfrm>
        </p:spPr>
        <p:txBody>
          <a:bodyPr anchor="ctr"/>
          <a:lstStyle>
            <a:lvl1pPr>
              <a:defRPr sz="4800" b="1" i="0">
                <a:solidFill>
                  <a:schemeClr val="accent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4925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11277489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0D8946D-F449-5F4C-804E-200176634BDF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Gulf EB Strategy  |  4 Oct 2018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EE6175-3C10-4349-90EA-276AA47F3390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24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32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4491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61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38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 | Imag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5396365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5396365" cy="4838700"/>
          </a:xfrm>
        </p:spPr>
        <p:txBody>
          <a:bodyPr/>
          <a:lstStyle>
            <a:lvl1pPr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77564" y="0"/>
            <a:ext cx="6114435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5935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D4629-B2F8-DD40-968A-B631872631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03658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2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/>
        </p:nvSpPr>
        <p:spPr>
          <a:xfrm>
            <a:off x="10818582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posing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4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9313" y="0"/>
            <a:ext cx="6092687" cy="621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89775" y="1504121"/>
            <a:ext cx="2911266" cy="3657600"/>
          </a:xfrm>
          <a:solidFill>
            <a:schemeClr val="tx2"/>
          </a:solidFill>
        </p:spPr>
        <p:txBody>
          <a:bodyPr lIns="182880" rIns="182880" anchor="ctr"/>
          <a:lstStyle>
            <a:lvl1pPr algn="r">
              <a:lnSpc>
                <a:spcPct val="90000"/>
              </a:lnSpc>
              <a:defRPr sz="2000" b="1" i="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Opposing ideas </a:t>
            </a:r>
            <a:br>
              <a:rPr lang="en-US" dirty="0"/>
            </a:br>
            <a:r>
              <a:rPr lang="en-US" dirty="0"/>
              <a:t>with statements supported by graphics/images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9314" y="1504121"/>
            <a:ext cx="2908549" cy="3657600"/>
          </a:xfrm>
          <a:solidFill>
            <a:schemeClr val="accent4"/>
          </a:solidFill>
        </p:spPr>
        <p:txBody>
          <a:bodyPr lIns="182880" rIns="182880" anchor="ctr"/>
          <a:lstStyle>
            <a:lvl1pPr algn="l">
              <a:lnSpc>
                <a:spcPct val="90000"/>
              </a:lnSpc>
              <a:defRPr sz="2000" b="1" i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2pPr>
            <a:lvl3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3pPr>
            <a:lvl4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4pPr>
            <a:lvl5pPr>
              <a:defRPr b="1" i="0">
                <a:latin typeface="MetLife Circular" charset="0"/>
                <a:ea typeface="MetLife Circular" charset="0"/>
                <a:cs typeface="MetLife Circular" charset="0"/>
              </a:defRPr>
            </a:lvl5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Opposing ideas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with statements supported by graphics/images</a:t>
            </a:r>
          </a:p>
        </p:txBody>
      </p:sp>
    </p:spTree>
    <p:extLst>
      <p:ext uri="{BB962C8B-B14F-4D97-AF65-F5344CB8AC3E}">
        <p14:creationId xmlns:p14="http://schemas.microsoft.com/office/powerpoint/2010/main" val="30031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5930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33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Col | 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3887212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27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|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4344" cy="621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5375157" cy="5428352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 with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87074" y="0"/>
            <a:ext cx="6104926" cy="621792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9600" b="0" i="0">
                <a:solidFill>
                  <a:schemeClr val="bg1">
                    <a:lumMod val="85000"/>
                  </a:schemeClr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6105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7" y="1371600"/>
            <a:ext cx="8411531" cy="48387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27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4 Col Right |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28238" y="0"/>
            <a:ext cx="306376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8409482" cy="731520"/>
          </a:xfrm>
        </p:spPr>
        <p:txBody>
          <a:bodyPr anchor="t"/>
          <a:lstStyle>
            <a:lvl1pPr>
              <a:defRPr sz="2800" b="1" i="0">
                <a:solidFill>
                  <a:schemeClr val="tx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8414671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>
                <a:latin typeface="+mn-lt"/>
              </a:defRPr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>
                <a:latin typeface="+mn-lt"/>
              </a:defRPr>
            </a:lvl3pPr>
            <a:lvl4pPr marL="398463" indent="-200025">
              <a:buFont typeface="Lucida Grande"/>
              <a:buChar char="-"/>
              <a:defRPr sz="1600">
                <a:latin typeface="+mn-lt"/>
              </a:defRPr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741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5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260354"/>
            <a:ext cx="12191999" cy="5976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9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600" r="9369" b="25266"/>
          <a:stretch>
            <a:fillRect/>
          </a:stretch>
        </p:blipFill>
        <p:spPr bwMode="auto">
          <a:xfrm>
            <a:off x="719667" y="730251"/>
            <a:ext cx="29337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600" r="9369" b="25266"/>
          <a:stretch>
            <a:fillRect/>
          </a:stretch>
        </p:blipFill>
        <p:spPr bwMode="auto">
          <a:xfrm>
            <a:off x="719667" y="730251"/>
            <a:ext cx="2933700" cy="6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320367"/>
            <a:ext cx="7926917" cy="560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6918" y="6320367"/>
            <a:ext cx="1223433" cy="56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50351" y="6320367"/>
            <a:ext cx="2472267" cy="560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22618" y="6320367"/>
            <a:ext cx="569383" cy="56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2" name="metlife_eng_tagline_cmyk.jpg" descr="/Users/ldorion/Desktop/PPT/Assets/metlife_eng_tagline_cmyk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84" y="956734"/>
            <a:ext cx="2675467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17" y="3510151"/>
            <a:ext cx="10861521" cy="77421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44017" y="4494064"/>
            <a:ext cx="6315584" cy="433536"/>
          </a:xfrm>
        </p:spPr>
        <p:txBody>
          <a:bodyPr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/>
          </p:nvPr>
        </p:nvSpPr>
        <p:spPr>
          <a:xfrm>
            <a:off x="644017" y="4995335"/>
            <a:ext cx="6315584" cy="397933"/>
          </a:xfrm>
        </p:spPr>
        <p:txBody>
          <a:bodyPr tIns="0" bIns="0"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/>
          </p:nvPr>
        </p:nvSpPr>
        <p:spPr>
          <a:xfrm>
            <a:off x="644016" y="5477925"/>
            <a:ext cx="6315584" cy="389475"/>
          </a:xfrm>
        </p:spPr>
        <p:txBody>
          <a:bodyPr tIns="0" bIns="0"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00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19" y="455613"/>
            <a:ext cx="11277489" cy="5943600"/>
          </a:xfrm>
        </p:spPr>
        <p:txBody>
          <a:bodyPr anchor="ctr"/>
          <a:lstStyle>
            <a:lvl1pPr algn="l">
              <a:lnSpc>
                <a:spcPct val="80000"/>
              </a:lnSpc>
              <a:defRPr sz="48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3BE98BB-9677-8E43-BD1A-7B7F4818F9BE}"/>
              </a:ext>
            </a:extLst>
          </p:cNvPr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D0D8946D-F449-5F4C-804E-200176634BDF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1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7EE6175-3C10-4349-90EA-276AA47F3390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Presentation Title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36FBB9-070C-164B-B11C-3D098B0AA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926917" cy="560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6918" y="0"/>
            <a:ext cx="1223433" cy="56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50351" y="0"/>
            <a:ext cx="2472267" cy="560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2618" y="0"/>
            <a:ext cx="569383" cy="5609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7"/>
            <a:ext cx="11247907" cy="70054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0065" y="3474381"/>
            <a:ext cx="11251852" cy="479067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864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9833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2933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498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950" y="998116"/>
            <a:ext cx="7862324" cy="3401253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42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950" y="998116"/>
            <a:ext cx="7862324" cy="3401253"/>
          </a:xfrm>
        </p:spPr>
        <p:txBody>
          <a:bodyPr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9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92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973667"/>
            <a:ext cx="850900" cy="34247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998116"/>
            <a:ext cx="7862324" cy="3401253"/>
          </a:xfrm>
        </p:spPr>
        <p:txBody>
          <a:bodyPr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8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7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9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20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9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209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7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409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0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876" y="206478"/>
            <a:ext cx="9259257" cy="113690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9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732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,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6478"/>
            <a:ext cx="9259257" cy="113690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7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8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52850" cy="4838700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70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185" y="1435100"/>
            <a:ext cx="1830916" cy="61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8100" y="1435100"/>
            <a:ext cx="1830917" cy="61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0018" y="1432985"/>
            <a:ext cx="1830916" cy="61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4051" y="1435100"/>
            <a:ext cx="1828800" cy="61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15967" y="1435100"/>
            <a:ext cx="1828800" cy="61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71122" y="1032008"/>
            <a:ext cx="1825903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78921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7024012" y="1032008"/>
            <a:ext cx="1809232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9215142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4790994" y="1032008"/>
            <a:ext cx="1830177" cy="402891"/>
          </a:xfrm>
        </p:spPr>
        <p:txBody>
          <a:bodyPr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8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1415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Navig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92601" y="1020233"/>
            <a:ext cx="1858433" cy="414867"/>
          </a:xfrm>
          <a:prstGeom prst="rect">
            <a:avLst/>
          </a:prstGeom>
          <a:solidFill>
            <a:schemeClr val="accent1"/>
          </a:solidFill>
          <a:ln w="25400" cap="rnd" cmpd="sng">
            <a:solidFill>
              <a:schemeClr val="accent1"/>
            </a:solidFill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59834" y="1032008"/>
            <a:ext cx="1856045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32423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4284951" y="1032008"/>
            <a:ext cx="1859461" cy="402891"/>
          </a:xfrm>
        </p:spPr>
        <p:txBody>
          <a:bodyPr tIns="36576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259876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227695" y="1032008"/>
            <a:ext cx="1859461" cy="402891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0" tIns="36576" rIns="0" bIns="0" anchor="ctr" anchorCtr="1">
            <a:noAutofit/>
          </a:bodyPr>
          <a:lstStyle>
            <a:lvl1pPr algn="ctr">
              <a:lnSpc>
                <a:spcPts val="933"/>
              </a:lnSpc>
              <a:spcBef>
                <a:spcPts val="0"/>
              </a:spcBef>
              <a:defRPr sz="1467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4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430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2875" y="1452245"/>
            <a:ext cx="5181600" cy="4351339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8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268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6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193495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07637" y="1845870"/>
            <a:ext cx="3591648" cy="829604"/>
          </a:xfrm>
        </p:spPr>
        <p:txBody>
          <a:bodyPr tIns="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667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62678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4310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006884" y="2845514"/>
            <a:ext cx="3592449" cy="3272367"/>
          </a:xfrm>
        </p:spPr>
        <p:txBody>
          <a:bodyPr>
            <a:noAutofit/>
          </a:bodyPr>
          <a:lstStyle>
            <a:lvl1pPr>
              <a:lnSpc>
                <a:spcPts val="2933"/>
              </a:lnSpc>
              <a:defRPr sz="2400"/>
            </a:lvl1pPr>
            <a:lvl2pPr>
              <a:lnSpc>
                <a:spcPts val="2933"/>
              </a:lnSpc>
              <a:defRPr sz="2400"/>
            </a:lvl2pPr>
            <a:lvl3pPr>
              <a:lnSpc>
                <a:spcPts val="2933"/>
              </a:lnSpc>
              <a:defRPr sz="2400"/>
            </a:lvl3pPr>
            <a:lvl4pPr>
              <a:lnSpc>
                <a:spcPts val="2933"/>
              </a:lnSpc>
              <a:defRPr sz="2400"/>
            </a:lvl4pPr>
            <a:lvl5pPr>
              <a:lnSpc>
                <a:spcPts val="2933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3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657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922909"/>
            <a:ext cx="3590081" cy="76695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356418" y="3344463"/>
            <a:ext cx="3590081" cy="76695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356418" y="4798501"/>
            <a:ext cx="3590081" cy="76695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886935" y="1838241"/>
            <a:ext cx="7255468" cy="1150620"/>
          </a:xfrm>
        </p:spPr>
        <p:txBody>
          <a:bodyPr tIns="0" bIns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8"/>
          </p:nvPr>
        </p:nvSpPr>
        <p:spPr>
          <a:xfrm>
            <a:off x="3886935" y="3270084"/>
            <a:ext cx="7255468" cy="1172816"/>
          </a:xfrm>
        </p:spPr>
        <p:txBody>
          <a:bodyPr tIns="0" bIns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3886935" y="4713833"/>
            <a:ext cx="7255468" cy="1393455"/>
          </a:xfrm>
        </p:spPr>
        <p:txBody>
          <a:bodyPr tIns="0" bIns="0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7" y="872067"/>
            <a:ext cx="9265003" cy="396629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8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23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s 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8466667" y="101601"/>
            <a:ext cx="3725333" cy="207433"/>
          </a:xfrm>
          <a:prstGeom prst="rect">
            <a:avLst/>
          </a:prstGeom>
        </p:spPr>
        <p:txBody>
          <a:bodyPr t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rgbClr val="75787B">
                    <a:lumMod val="60000"/>
                    <a:lumOff val="40000"/>
                  </a:srgb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5457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241121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186784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9132445" y="4122420"/>
            <a:ext cx="2755819" cy="147950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000" b="1"/>
            </a:lvl1pPr>
            <a:lvl2pPr marL="6351" indent="0" algn="ctr">
              <a:lnSpc>
                <a:spcPct val="100000"/>
              </a:lnSpc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8876" y="206478"/>
            <a:ext cx="9259257" cy="113690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 sz="800">
                <a:solidFill>
                  <a:srgbClr val="0061A0"/>
                </a:solidFill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16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6160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4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1" y="6252634"/>
            <a:ext cx="15578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338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611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20" y="1371601"/>
            <a:ext cx="9452849" cy="4838700"/>
          </a:xfrm>
        </p:spPr>
        <p:txBody>
          <a:bodyPr/>
          <a:lstStyle>
            <a:lvl1pPr>
              <a:defRPr sz="2267">
                <a:solidFill>
                  <a:schemeClr val="bg2"/>
                </a:solidFill>
              </a:defRPr>
            </a:lvl1pPr>
            <a:lvl2pPr>
              <a:defRPr sz="2267">
                <a:solidFill>
                  <a:schemeClr val="bg2"/>
                </a:solidFill>
              </a:defRPr>
            </a:lvl2pPr>
            <a:lvl3pPr>
              <a:defRPr sz="2267">
                <a:solidFill>
                  <a:schemeClr val="bg2"/>
                </a:solidFill>
              </a:defRPr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30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0365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Arial" charset="0"/>
              <a:cs typeface="Arial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55733" y="1935163"/>
            <a:ext cx="8277793" cy="2987675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+mj-lt"/>
                <a:ea typeface="Georgia Bold" charset="0"/>
                <a:cs typeface="Georgia Bold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491139-12A7-9F41-8CE7-769D7C7A2BF2}"/>
              </a:ext>
            </a:extLst>
          </p:cNvPr>
          <p:cNvSpPr/>
          <p:nvPr/>
        </p:nvSpPr>
        <p:spPr>
          <a:xfrm>
            <a:off x="10362008" y="0"/>
            <a:ext cx="45573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C7A479-FD3A-2145-B820-2CC43370800E}"/>
              </a:ext>
            </a:extLst>
          </p:cNvPr>
          <p:cNvSpPr/>
          <p:nvPr/>
        </p:nvSpPr>
        <p:spPr>
          <a:xfrm>
            <a:off x="10818581" y="0"/>
            <a:ext cx="13734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243B6-6B24-414C-B87D-99E50D92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8" b="-5722"/>
          <a:stretch/>
        </p:blipFill>
        <p:spPr>
          <a:xfrm>
            <a:off x="274037" y="6215045"/>
            <a:ext cx="1677192" cy="6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A711-DCE9-B94F-BB0A-4D33B73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7E90B-5CD4-A040-AFD8-BB8BBF491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8442F-D830-7247-BA5F-19F71E20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967-047A-744A-8877-3C88FA8E5CF9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ACF67-EA84-7C42-87EC-731E4FD9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C0926-8675-7E43-8DCF-DD4DFCC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791C-21D8-5F45-AD99-637892E99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4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Header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319" y="457200"/>
            <a:ext cx="9457359" cy="73152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319" y="1371600"/>
            <a:ext cx="9444910" cy="4838700"/>
          </a:xfrm>
        </p:spPr>
        <p:txBody>
          <a:bodyPr/>
          <a:lstStyle>
            <a:lvl1pPr>
              <a:spcBef>
                <a:spcPts val="1800"/>
              </a:spcBef>
              <a:defRPr sz="2000" b="1" i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2000"/>
            </a:lvl2pPr>
            <a:lvl3pPr marL="200025" indent="-200025">
              <a:spcBef>
                <a:spcPts val="600"/>
              </a:spcBef>
              <a:buFont typeface="Arial"/>
              <a:buChar char="•"/>
              <a:defRPr sz="1800"/>
            </a:lvl3pPr>
            <a:lvl4pPr marL="398463" indent="-200025">
              <a:buFont typeface="Lucida Grande"/>
              <a:buChar char="-"/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First Level 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91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17" y="3510151"/>
            <a:ext cx="10861521" cy="774216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t="25599" r="9369" b="25265"/>
          <a:stretch/>
        </p:blipFill>
        <p:spPr>
          <a:xfrm>
            <a:off x="720214" y="729567"/>
            <a:ext cx="2934117" cy="69351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632014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7927258" y="632014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9151373" y="632014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11621916" y="632014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4017" y="4494064"/>
            <a:ext cx="6315584" cy="433536"/>
          </a:xfrm>
        </p:spPr>
        <p:txBody>
          <a:bodyPr tIns="0" bIns="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1" i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44017" y="4995335"/>
            <a:ext cx="6315584" cy="397933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Department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644016" y="5477925"/>
            <a:ext cx="6315584" cy="389475"/>
          </a:xfrm>
        </p:spPr>
        <p:txBody>
          <a:bodyPr tIns="0" bIns="0" anchor="ctr" anchorCtr="0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metlife_eng_tagline_cmyk.jpg" descr="/Users/ldorion/Desktop/PPT/Assets/metlife_eng_tagline_cmyk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69" y="955726"/>
            <a:ext cx="2675467" cy="4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29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12" y="2761637"/>
            <a:ext cx="11247907" cy="70054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0065" y="3474381"/>
            <a:ext cx="11251852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7927259" cy="560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7927258" y="1"/>
            <a:ext cx="1224117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9151375" y="1"/>
            <a:ext cx="2470544" cy="560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11621917" y="1"/>
            <a:ext cx="570083" cy="5604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391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 dirty="0"/>
              <a:t>Agenda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59833" y="1869018"/>
            <a:ext cx="9258300" cy="4226983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2933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1.</a:t>
            </a:r>
          </a:p>
          <a:p>
            <a:pPr lvl="0"/>
            <a:r>
              <a:rPr lang="en-US" dirty="0"/>
              <a:t>2.</a:t>
            </a:r>
          </a:p>
          <a:p>
            <a:pPr lvl="0"/>
            <a:r>
              <a:rPr lang="en-US" dirty="0"/>
              <a:t>3.</a:t>
            </a:r>
          </a:p>
          <a:p>
            <a:pPr lvl="0"/>
            <a:r>
              <a:rPr lang="en-US" dirty="0"/>
              <a:t>4.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383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12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55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r Divider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3950" y="998116"/>
            <a:ext cx="7862324" cy="3401253"/>
          </a:xfrm>
        </p:spPr>
        <p:txBody>
          <a:bodyPr anchor="t">
            <a:noAutofit/>
          </a:bodyPr>
          <a:lstStyle>
            <a:lvl1pPr algn="l">
              <a:defRPr sz="3733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Use as a Divider slide, or place a quote or fact here. Use on it’s own or to introduce a new section of the presentation. (Georgia 28 </a:t>
            </a:r>
            <a:r>
              <a:rPr lang="en-US" dirty="0" err="1"/>
              <a:t>pt</a:t>
            </a:r>
            <a:r>
              <a:rPr lang="en-US" dirty="0"/>
              <a:t> Bold)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973191"/>
            <a:ext cx="850900" cy="34261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7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27153093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olor Ba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18" y="1696284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3735827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8877" y="204829"/>
            <a:ext cx="9259257" cy="65795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3132" y="872067"/>
            <a:ext cx="9265003" cy="396629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4198537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s -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6418" y="1977230"/>
            <a:ext cx="11442293" cy="4281001"/>
          </a:xfrm>
        </p:spPr>
        <p:txBody>
          <a:bodyPr>
            <a:noAutofit/>
          </a:bodyPr>
          <a:lstStyle>
            <a:lvl1pPr>
              <a:lnSpc>
                <a:spcPct val="140000"/>
              </a:lnSpc>
              <a:defRPr sz="2933"/>
            </a:lvl1pPr>
            <a:lvl2pPr>
              <a:lnSpc>
                <a:spcPct val="140000"/>
              </a:lnSpc>
              <a:defRPr sz="2933"/>
            </a:lvl2pPr>
            <a:lvl3pPr>
              <a:lnSpc>
                <a:spcPct val="140000"/>
              </a:lnSpc>
              <a:defRPr sz="2933"/>
            </a:lvl3pPr>
            <a:lvl4pPr>
              <a:lnSpc>
                <a:spcPct val="140000"/>
              </a:lnSpc>
              <a:defRPr sz="2933"/>
            </a:lvl4pPr>
            <a:lvl5pPr>
              <a:lnSpc>
                <a:spcPct val="140000"/>
              </a:lnSpc>
              <a:defRPr sz="29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465987" y="100694"/>
            <a:ext cx="3726013" cy="208269"/>
          </a:xfrm>
          <a:prstGeom prst="rect">
            <a:avLst/>
          </a:prstGeom>
        </p:spPr>
        <p:txBody>
          <a:bodyPr vert="horz" lIns="121920" tIns="0" rIns="12192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Confidential </a:t>
            </a:r>
            <a:r>
              <a:rPr lang="mr-IN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–</a:t>
            </a:r>
            <a:r>
              <a:rPr lang="en-US" sz="1133" dirty="0">
                <a:solidFill>
                  <a:schemeClr val="accent6">
                    <a:lumMod val="60000"/>
                    <a:lumOff val="40000"/>
                  </a:schemeClr>
                </a:solidFill>
                <a:ea typeface="Arial" charset="0"/>
                <a:cs typeface="Arial" charset="0"/>
              </a:rPr>
              <a:t> for MetLife internal use only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876" y="206478"/>
            <a:ext cx="9259257" cy="1136901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7488" y="1359744"/>
            <a:ext cx="9265003" cy="479067"/>
          </a:xfrm>
        </p:spPr>
        <p:txBody>
          <a:bodyPr lIns="91440" tIns="0" rIns="91440" bIns="0" anchor="b" anchorCtr="0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57968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slideLayout" Target="../slideLayouts/slideLayout20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21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20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24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23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197.xml"/><Relationship Id="rId19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2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26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5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0" Type="http://schemas.openxmlformats.org/officeDocument/2006/relationships/slideLayout" Target="../slideLayouts/slideLayout231.xml"/><Relationship Id="rId29" Type="http://schemas.openxmlformats.org/officeDocument/2006/relationships/theme" Target="../theme/theme11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2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slideLayout" Target="../slideLayouts/slideLayout233.xml"/><Relationship Id="rId27" Type="http://schemas.openxmlformats.org/officeDocument/2006/relationships/slideLayout" Target="../slideLayouts/slideLayout2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23" Type="http://schemas.openxmlformats.org/officeDocument/2006/relationships/image" Target="../media/image15.jpeg"/><Relationship Id="rId10" Type="http://schemas.openxmlformats.org/officeDocument/2006/relationships/slideLayout" Target="../slideLayouts/slideLayout249.xml"/><Relationship Id="rId19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Relationship Id="rId2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4.xml"/><Relationship Id="rId1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74.xml"/><Relationship Id="rId21" Type="http://schemas.openxmlformats.org/officeDocument/2006/relationships/theme" Target="../theme/theme1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1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3.xml"/><Relationship Id="rId16" Type="http://schemas.openxmlformats.org/officeDocument/2006/relationships/slideLayout" Target="../slideLayouts/slideLayout287.xml"/><Relationship Id="rId20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1.xml"/><Relationship Id="rId19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slideLayout" Target="../slideLayouts/slideLayout285.xml"/><Relationship Id="rId22" Type="http://schemas.openxmlformats.org/officeDocument/2006/relationships/image" Target="../media/image33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18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06.xml"/><Relationship Id="rId21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17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05.xml"/><Relationship Id="rId16" Type="http://schemas.openxmlformats.org/officeDocument/2006/relationships/slideLayout" Target="../slideLayouts/slideLayout319.xml"/><Relationship Id="rId20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1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3.xml"/><Relationship Id="rId19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slideLayout" Target="../slideLayouts/slideLayout317.xml"/><Relationship Id="rId2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18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27.xml"/><Relationship Id="rId21" Type="http://schemas.openxmlformats.org/officeDocument/2006/relationships/theme" Target="../theme/theme1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34.xml"/><Relationship Id="rId19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Relationship Id="rId22" Type="http://schemas.openxmlformats.org/officeDocument/2006/relationships/image" Target="../media/image15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18" Type="http://schemas.openxmlformats.org/officeDocument/2006/relationships/slideLayout" Target="../slideLayouts/slideLayout362.xml"/><Relationship Id="rId3" Type="http://schemas.openxmlformats.org/officeDocument/2006/relationships/slideLayout" Target="../slideLayouts/slideLayout347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20" Type="http://schemas.openxmlformats.org/officeDocument/2006/relationships/theme" Target="../theme/theme18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54.xml"/><Relationship Id="rId19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Relationship Id="rId22" Type="http://schemas.openxmlformats.org/officeDocument/2006/relationships/image" Target="file://localhost/Users/ldorion/Desktop/PPT/Assets/metlife_eng_logo_cmyk-c.jpg" TargetMode="Externa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slideLayout" Target="../slideLayouts/slideLayout376.xml"/><Relationship Id="rId18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slideLayout" Target="../slideLayouts/slideLayout375.xml"/><Relationship Id="rId17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65.xml"/><Relationship Id="rId16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5" Type="http://schemas.openxmlformats.org/officeDocument/2006/relationships/slideLayout" Target="../slideLayouts/slideLayout378.xml"/><Relationship Id="rId10" Type="http://schemas.openxmlformats.org/officeDocument/2006/relationships/slideLayout" Target="../slideLayouts/slideLayout373.xml"/><Relationship Id="rId19" Type="http://schemas.openxmlformats.org/officeDocument/2006/relationships/theme" Target="../theme/theme19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Relationship Id="rId14" Type="http://schemas.openxmlformats.org/officeDocument/2006/relationships/slideLayout" Target="../slideLayouts/slideLayout3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file://localhost/Users/ldorion/Desktop/PPT/Assets/metlife_eng_logo_cmyk-c.jpg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3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4.xml"/><Relationship Id="rId18" Type="http://schemas.openxmlformats.org/officeDocument/2006/relationships/slideLayout" Target="../slideLayouts/slideLayout399.xml"/><Relationship Id="rId26" Type="http://schemas.openxmlformats.org/officeDocument/2006/relationships/image" Target="../media/image43.png"/><Relationship Id="rId3" Type="http://schemas.openxmlformats.org/officeDocument/2006/relationships/slideLayout" Target="../slideLayouts/slideLayout384.xml"/><Relationship Id="rId21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17" Type="http://schemas.openxmlformats.org/officeDocument/2006/relationships/slideLayout" Target="../slideLayouts/slideLayout398.xml"/><Relationship Id="rId25" Type="http://schemas.openxmlformats.org/officeDocument/2006/relationships/theme" Target="../theme/theme20.xml"/><Relationship Id="rId2" Type="http://schemas.openxmlformats.org/officeDocument/2006/relationships/slideLayout" Target="../slideLayouts/slideLayout383.xml"/><Relationship Id="rId16" Type="http://schemas.openxmlformats.org/officeDocument/2006/relationships/slideLayout" Target="../slideLayouts/slideLayout397.xml"/><Relationship Id="rId20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24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86.xml"/><Relationship Id="rId15" Type="http://schemas.openxmlformats.org/officeDocument/2006/relationships/slideLayout" Target="../slideLayouts/slideLayout396.xml"/><Relationship Id="rId23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391.xml"/><Relationship Id="rId19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slideLayout" Target="../slideLayouts/slideLayout395.xml"/><Relationship Id="rId22" Type="http://schemas.openxmlformats.org/officeDocument/2006/relationships/slideLayout" Target="../slideLayouts/slideLayout40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image" Target="file://localhost/Users/ldorion/Desktop/PPT/Assets/metlife_eng_logo_cmyk-c.jpg" TargetMode="Externa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image" Target="../media/image15.jpeg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0" y="457200"/>
            <a:ext cx="1127895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0" y="1371601"/>
            <a:ext cx="11278950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321F721-4826-4E4E-A2A8-70906FC8472E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8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0" y="457200"/>
            <a:ext cx="1127895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0" y="1371601"/>
            <a:ext cx="11278950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321F721-4826-4E4E-A2A8-70906FC8472E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18" y="1854329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  <p:sldLayoutId id="2147483903" r:id="rId22"/>
    <p:sldLayoutId id="2147483904" r:id="rId23"/>
    <p:sldLayoutId id="2147483905" r:id="rId24"/>
    <p:sldLayoutId id="2147483906" r:id="rId25"/>
    <p:sldLayoutId id="2147483907" r:id="rId26"/>
    <p:sldLayoutId id="2147483908" r:id="rId27"/>
    <p:sldLayoutId id="2147483909" r:id="rId2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1000"/>
        </a:spcBef>
        <a:buFont typeface="Arial"/>
        <a:buNone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174621" indent="-168270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228594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indent="-176209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747695" indent="-227008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8">
          <p15:clr>
            <a:srgbClr val="F26B43"/>
          </p15:clr>
        </p15:guide>
        <p15:guide id="2" pos="168">
          <p15:clr>
            <a:srgbClr val="F26B43"/>
          </p15:clr>
        </p15:guide>
        <p15:guide id="3" orient="horz" pos="2916">
          <p15:clr>
            <a:srgbClr val="F26B43"/>
          </p15:clr>
        </p15:guide>
        <p15:guide id="4" orient="horz" pos="780">
          <p15:clr>
            <a:srgbClr val="F26B43"/>
          </p15:clr>
        </p15:guide>
        <p15:guide id="6" pos="5544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31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25" y="1854336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2" y="6415346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889" y="6459799"/>
            <a:ext cx="1314046" cy="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EA415-92DA-8D4B-9FA9-E639F45E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42926-4E91-FD46-8729-3AC1CF66B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769BB-2595-8642-8B51-B7264E486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3802-2B6C-864C-A32A-41D25EB5E962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74D9A-7297-4040-9476-5AB243B13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EE068-9AE5-6944-9700-75B76E6CD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0D9F-F969-1649-83ED-214B93E0C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31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38" y="1854344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899" y="6459799"/>
            <a:ext cx="1314047" cy="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64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7A23D-3020-344F-912F-EF0C51A0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22D9-5C4F-DF4B-AB66-9B4DAA7DE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76E14-6F92-324C-874D-8E8894050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0236-D7EE-8F40-BF50-19D2D57F568A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A303-2CCE-3241-9AD3-E1EE31174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F61B-93EE-004F-9226-00219C22E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CFFE-078D-5E49-84CE-D773E8BDC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1" y="457200"/>
            <a:ext cx="11278951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1" y="1371601"/>
            <a:ext cx="11278951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1457507" y="6418627"/>
            <a:ext cx="734493" cy="228600"/>
          </a:xfrm>
          <a:prstGeom prst="rect">
            <a:avLst/>
          </a:prstGeom>
        </p:spPr>
        <p:txBody>
          <a:bodyPr lIns="91440" rIns="91440"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88825" y="6356197"/>
            <a:ext cx="1490935" cy="379143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BFEA55-E6CB-FA4D-A342-CAA145C6F31A}"/>
              </a:ext>
            </a:extLst>
          </p:cNvPr>
          <p:cNvSpPr txBox="1">
            <a:spLocks/>
          </p:cNvSpPr>
          <p:nvPr/>
        </p:nvSpPr>
        <p:spPr>
          <a:xfrm>
            <a:off x="6027720" y="6418627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AA9B32-AA2F-4ED9-BF62-D71D1216EC23}"/>
              </a:ext>
            </a:extLst>
          </p:cNvPr>
          <p:cNvCxnSpPr>
            <a:cxnSpLocks/>
          </p:cNvCxnSpPr>
          <p:nvPr/>
        </p:nvCxnSpPr>
        <p:spPr>
          <a:xfrm>
            <a:off x="1985551" y="6322514"/>
            <a:ext cx="0" cy="446509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15" y="6351125"/>
            <a:ext cx="658424" cy="38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4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  <p:sldLayoutId id="2147483996" r:id="rId18"/>
    <p:sldLayoutId id="2147483997" r:id="rId19"/>
    <p:sldLayoutId id="2147483998" r:id="rId20"/>
    <p:sldLayoutId id="214748399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i="0" kern="1200" spc="-20" baseline="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377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09" algn="l"/>
        </a:tabLst>
        <a:defRPr sz="20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0" indent="-200020" algn="l" defTabSz="914377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09" algn="l"/>
        </a:tabLst>
        <a:defRPr sz="18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53" indent="-200020" algn="l" defTabSz="914377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09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284" indent="-200020" algn="l" defTabSz="914377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09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31" indent="-182558" algn="l" defTabSz="914377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09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31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25" y="1854336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2" y="6415346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889" y="6459799"/>
            <a:ext cx="1314046" cy="2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  <p:sldLayoutId id="2147484018" r:id="rId18"/>
    <p:sldLayoutId id="2147484019" r:id="rId19"/>
    <p:sldLayoutId id="2147484020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18" y="1854329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6" y="6258392"/>
            <a:ext cx="1557155" cy="6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2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  <p:sldLayoutId id="2147484038" r:id="rId17"/>
    <p:sldLayoutId id="2147484039" r:id="rId18"/>
    <p:sldLayoutId id="2147484040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1000"/>
        </a:spcBef>
        <a:buFont typeface="Arial"/>
        <a:buNone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174621" indent="-168270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228594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indent="-176209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747695" indent="-227008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18" y="1854329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To edit go to: Insert &gt; Header and Footer   </a:t>
            </a:r>
          </a:p>
        </p:txBody>
      </p:sp>
    </p:spTree>
    <p:extLst>
      <p:ext uri="{BB962C8B-B14F-4D97-AF65-F5344CB8AC3E}">
        <p14:creationId xmlns:p14="http://schemas.microsoft.com/office/powerpoint/2010/main" val="315764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1000"/>
        </a:spcBef>
        <a:buFont typeface="Arial"/>
        <a:buNone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174621" indent="-168270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228594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indent="-176209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747695" indent="-227008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18" y="1854329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5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2" r:link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6" y="6258392"/>
            <a:ext cx="1557155" cy="6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5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4085" r:id="rId2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1000"/>
        </a:spcBef>
        <a:buFont typeface="Arial"/>
        <a:buNone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174621" indent="-168270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228594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indent="-176209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747695" indent="-227008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0" y="457200"/>
            <a:ext cx="1127895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0" y="1371601"/>
            <a:ext cx="11278950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02" r="-13629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321F721-4826-4E4E-A2A8-70906FC8472E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Gulf EB Strategy  |  11 Oct 2018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BFEA55-E6CB-FA4D-A342-CAA145C6F31A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3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  <p:sldLayoutId id="2147484078" r:id="rId18"/>
    <p:sldLayoutId id="2147484079" r:id="rId19"/>
    <p:sldLayoutId id="2147484080" r:id="rId20"/>
    <p:sldLayoutId id="2147484081" r:id="rId21"/>
    <p:sldLayoutId id="2147484082" r:id="rId22"/>
    <p:sldLayoutId id="2147484083" r:id="rId23"/>
    <p:sldLayoutId id="2147484084" r:id="rId2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spc="-20" baseline="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0" y="457200"/>
            <a:ext cx="1127895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0" y="1371601"/>
            <a:ext cx="11278950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BFEA55-E6CB-FA4D-A342-CAA145C6F31A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endParaRPr lang="en-US" sz="8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spc="-20" baseline="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900" spc="-20" baseline="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59834" y="205317"/>
            <a:ext cx="8525933" cy="75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854201"/>
            <a:ext cx="10786533" cy="428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5600" y="6527800"/>
            <a:ext cx="4114800" cy="14393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61A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4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</p:sldLayoutIdLst>
  <p:hf hdr="0" ftr="0" dt="0"/>
  <p:txStyles>
    <p:titleStyle>
      <a:lvl1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609585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6pPr>
      <a:lvl7pPr marL="1219170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7pPr>
      <a:lvl8pPr marL="1828754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8pPr>
      <a:lvl9pPr marL="2438339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9pPr>
    </p:titleStyle>
    <p:bodyStyle>
      <a:lvl1pPr algn="l" defTabSz="914377" rtl="0" eaLnBrk="1" fontAlgn="base" hangingPunct="1">
        <a:lnSpc>
          <a:spcPct val="140000"/>
        </a:lnSpc>
        <a:spcBef>
          <a:spcPts val="1000"/>
        </a:spcBef>
        <a:spcAft>
          <a:spcPct val="0"/>
        </a:spcAft>
        <a:buFont typeface="Arial" pitchFamily="34" charset="0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173562" indent="-167213" algn="l" defTabSz="914377" rtl="0" eaLnBrk="1" fontAlgn="base" hangingPunct="1">
        <a:lnSpc>
          <a:spcPct val="14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402157" indent="-228594" algn="l" defTabSz="914377" rtl="0" eaLnBrk="1" fontAlgn="base" hangingPunct="1">
        <a:lnSpc>
          <a:spcPct val="140000"/>
        </a:lnSpc>
        <a:spcBef>
          <a:spcPts val="500"/>
        </a:spcBef>
        <a:spcAft>
          <a:spcPct val="0"/>
        </a:spcAft>
        <a:buFont typeface=".AppleSystemUIFont"/>
        <a:buChar char="−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indent="-175680" algn="l" defTabSz="914377" rtl="0" eaLnBrk="1" fontAlgn="base" hangingPunct="1">
        <a:lnSpc>
          <a:spcPct val="14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747165" indent="-226478" algn="l" defTabSz="914377" rtl="0" eaLnBrk="1" fontAlgn="base" hangingPunct="1">
        <a:lnSpc>
          <a:spcPct val="140000"/>
        </a:lnSpc>
        <a:spcBef>
          <a:spcPts val="500"/>
        </a:spcBef>
        <a:spcAft>
          <a:spcPct val="0"/>
        </a:spcAft>
        <a:buFont typeface=".AppleSystemUIFont"/>
        <a:buChar char="−"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18" y="1854329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3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4888" y="6527425"/>
            <a:ext cx="4114800" cy="1444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US"/>
              <a:t>To edit go to: Insert &gt; Header and Footer   </a:t>
            </a:r>
            <a:endParaRPr lang="en-US" dirty="0"/>
          </a:p>
        </p:txBody>
      </p:sp>
      <p:pic>
        <p:nvPicPr>
          <p:cNvPr id="5" name="metlife_eng_logo_cmyk-c.jpg" descr="/Users/ldorion/Desktop/PPT/Assets/metlife_eng_logo_cmyk-c.jpg"/>
          <p:cNvPicPr>
            <a:picLocks noChangeAspect="1"/>
          </p:cNvPicPr>
          <p:nvPr/>
        </p:nvPicPr>
        <p:blipFill>
          <a:blip r:embed="rId20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6" y="6258392"/>
            <a:ext cx="1557155" cy="6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4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140000"/>
        </a:lnSpc>
        <a:spcBef>
          <a:spcPts val="1000"/>
        </a:spcBef>
        <a:buFont typeface="Arial"/>
        <a:buNone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174621" indent="-168270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403215" indent="-228594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indent="-176209" algn="l" defTabSz="914377" rtl="0" eaLnBrk="1" latinLnBrk="0" hangingPunct="1">
        <a:lnSpc>
          <a:spcPct val="140000"/>
        </a:lnSpc>
        <a:spcBef>
          <a:spcPts val="500"/>
        </a:spcBef>
        <a:buFont typeface="Arial"/>
        <a:buChar char="•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747695" indent="-227008" algn="l" defTabSz="914377" rtl="0" eaLnBrk="1" latinLnBrk="0" hangingPunct="1">
        <a:lnSpc>
          <a:spcPct val="140000"/>
        </a:lnSpc>
        <a:spcBef>
          <a:spcPts val="500"/>
        </a:spcBef>
        <a:buFont typeface=".AppleSystemUIFont" charset="-120"/>
        <a:buChar char="−"/>
        <a:tabLst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8876" y="204829"/>
            <a:ext cx="11472672" cy="75895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58876" y="1067916"/>
            <a:ext cx="11472672" cy="51206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66070" y="6458050"/>
            <a:ext cx="72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843ECF-461F-4819-A4F0-ADD4A890588D}" type="slidenum">
              <a:rPr lang="en-US" sz="1600" smtClean="0">
                <a:solidFill>
                  <a:srgbClr val="898989"/>
                </a:solidFill>
                <a:latin typeface="+mn-lt"/>
              </a:rPr>
              <a:pPr algn="r"/>
              <a:t>‹#›</a:t>
            </a:fld>
            <a:endParaRPr lang="en-US" sz="16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8465987" y="100695"/>
            <a:ext cx="3726013" cy="208269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rgbClr val="006AB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r"/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Confidential </a:t>
            </a:r>
            <a:r>
              <a:rPr lang="mr-IN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–</a:t>
            </a:r>
            <a:r>
              <a:rPr lang="en-US" sz="800" dirty="0">
                <a:solidFill>
                  <a:prstClr val="white">
                    <a:lumMod val="65000"/>
                  </a:prstClr>
                </a:solidFill>
                <a:ea typeface="Arial" charset="0"/>
                <a:cs typeface="Arial" charset="0"/>
              </a:rPr>
              <a:t> for internal use only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71304" y="6318973"/>
            <a:ext cx="1381849" cy="402977"/>
            <a:chOff x="1655154" y="6299399"/>
            <a:chExt cx="1255103" cy="488020"/>
          </a:xfrm>
        </p:grpSpPr>
        <p:sp>
          <p:nvSpPr>
            <p:cNvPr id="14" name="Rectangle 13"/>
            <p:cNvSpPr/>
            <p:nvPr/>
          </p:nvSpPr>
          <p:spPr>
            <a:xfrm>
              <a:off x="1655154" y="6299399"/>
              <a:ext cx="1255103" cy="488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4" t="25599" r="9369" b="25265"/>
            <a:stretch/>
          </p:blipFill>
          <p:spPr>
            <a:xfrm>
              <a:off x="1788914" y="6426695"/>
              <a:ext cx="987582" cy="233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59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51" indent="-182875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" indent="-182875" algn="l" defTabSz="914377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02" indent="-182875" algn="l" defTabSz="914377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77" indent="-182875" algn="l" defTabSz="914377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v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59834" y="205317"/>
            <a:ext cx="8525933" cy="75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854201"/>
            <a:ext cx="10786533" cy="428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625600" y="6527800"/>
            <a:ext cx="4114800" cy="14393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61A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To edit go to: Insert &gt; Header and Footer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</p:sldLayoutIdLst>
  <p:hf hdr="0" ftr="0" dt="0"/>
  <p:txStyles>
    <p:titleStyle>
      <a:lvl1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  <a:lvl2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609585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6pPr>
      <a:lvl7pPr marL="1219170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7pPr>
      <a:lvl8pPr marL="1828754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8pPr>
      <a:lvl9pPr marL="2438339" algn="l" defTabSz="9143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 b="1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9pPr>
    </p:titleStyle>
    <p:bodyStyle>
      <a:lvl1pPr algn="l" defTabSz="914377" rtl="0" eaLnBrk="1" fontAlgn="base" hangingPunct="1">
        <a:lnSpc>
          <a:spcPct val="140000"/>
        </a:lnSpc>
        <a:spcBef>
          <a:spcPts val="1000"/>
        </a:spcBef>
        <a:spcAft>
          <a:spcPct val="0"/>
        </a:spcAft>
        <a:buFont typeface="Arial" pitchFamily="34" charset="0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173562" indent="-167213" algn="l" defTabSz="914377" rtl="0" eaLnBrk="1" fontAlgn="base" hangingPunct="1">
        <a:lnSpc>
          <a:spcPct val="14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2pPr>
      <a:lvl3pPr marL="402157" indent="-228594" algn="l" defTabSz="914377" rtl="0" eaLnBrk="1" fontAlgn="base" hangingPunct="1">
        <a:lnSpc>
          <a:spcPct val="140000"/>
        </a:lnSpc>
        <a:spcBef>
          <a:spcPts val="500"/>
        </a:spcBef>
        <a:spcAft>
          <a:spcPct val="0"/>
        </a:spcAft>
        <a:buFont typeface=".AppleSystemUIFont"/>
        <a:buChar char="−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571486" indent="-175680" algn="l" defTabSz="914377" rtl="0" eaLnBrk="1" fontAlgn="base" hangingPunct="1">
        <a:lnSpc>
          <a:spcPct val="14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747165" indent="-226478" algn="l" defTabSz="914377" rtl="0" eaLnBrk="1" fontAlgn="base" hangingPunct="1">
        <a:lnSpc>
          <a:spcPct val="140000"/>
        </a:lnSpc>
        <a:spcBef>
          <a:spcPts val="500"/>
        </a:spcBef>
        <a:spcAft>
          <a:spcPct val="0"/>
        </a:spcAft>
        <a:buFont typeface=".AppleSystemUIFont"/>
        <a:buChar char="−"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876" y="204831"/>
            <a:ext cx="8526144" cy="76037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25" y="1854335"/>
            <a:ext cx="10785985" cy="42810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03" y="6415345"/>
            <a:ext cx="90456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2E96-09D4-684C-BDED-6024B7F428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16" y="6364576"/>
            <a:ext cx="1370409" cy="31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750"/>
        </a:spcBef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130969" indent="-126206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02419" indent="-17145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28625" indent="-132160" algn="l" defTabSz="685800" rtl="0" eaLnBrk="1" latinLnBrk="0" hangingPunct="1">
        <a:lnSpc>
          <a:spcPct val="140000"/>
        </a:lnSpc>
        <a:spcBef>
          <a:spcPts val="375"/>
        </a:spcBef>
        <a:buFont typeface="Arial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560785" indent="-170260" algn="l" defTabSz="685800" rtl="0" eaLnBrk="1" latinLnBrk="0" hangingPunct="1">
        <a:lnSpc>
          <a:spcPct val="140000"/>
        </a:lnSpc>
        <a:spcBef>
          <a:spcPts val="375"/>
        </a:spcBef>
        <a:buFont typeface=".AppleSystemUIFont" charset="-120"/>
        <a:buChar char="−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7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1361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20" y="457200"/>
            <a:ext cx="11278950" cy="457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0" y="1371601"/>
            <a:ext cx="11278950" cy="4832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11457507" y="6418626"/>
            <a:ext cx="73449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fld id="{38743595-4496-5147-A886-7D133864DF76}" type="slidenum">
              <a:rPr lang="en-US" sz="800" b="0" i="0" smtClean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800" b="0" i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" t="-15502" r="-13612" b="-18252"/>
          <a:stretch/>
        </p:blipFill>
        <p:spPr>
          <a:xfrm>
            <a:off x="457319" y="6356196"/>
            <a:ext cx="1490934" cy="379142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321F721-4826-4E4E-A2A8-70906FC8472E}"/>
              </a:ext>
            </a:extLst>
          </p:cNvPr>
          <p:cNvSpPr txBox="1">
            <a:spLocks/>
          </p:cNvSpPr>
          <p:nvPr/>
        </p:nvSpPr>
        <p:spPr>
          <a:xfrm>
            <a:off x="8924073" y="6418626"/>
            <a:ext cx="2533433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>
                <a:solidFill>
                  <a:schemeClr val="bg2"/>
                </a:solidFill>
                <a:latin typeface="Arial" charset="0"/>
                <a:cs typeface="Arial" charset="0"/>
              </a:rPr>
              <a:t>Confidential Proprietary Information</a:t>
            </a:r>
            <a:endParaRPr lang="en-US" sz="800" b="0" i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7BBFEA55-E6CB-FA4D-A342-CAA145C6F31A}"/>
              </a:ext>
            </a:extLst>
          </p:cNvPr>
          <p:cNvSpPr txBox="1">
            <a:spLocks/>
          </p:cNvSpPr>
          <p:nvPr/>
        </p:nvSpPr>
        <p:spPr>
          <a:xfrm>
            <a:off x="6027720" y="6418626"/>
            <a:ext cx="2896352" cy="2286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1201738" algn="l"/>
              </a:tabLst>
              <a:defRPr sz="800" b="0" i="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1pPr>
            <a:lvl2pPr marL="200025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2pPr>
            <a:lvl3pPr marL="398463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3pPr>
            <a:lvl4pPr marL="622300" indent="-2000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4pPr>
            <a:lvl5pPr marL="806450" indent="-1825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−"/>
              <a:tabLst>
                <a:tab pos="1201738" algn="l"/>
              </a:tabLst>
              <a:defRPr sz="1600" b="0" i="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="0" i="0">
                <a:solidFill>
                  <a:schemeClr val="tx1"/>
                </a:solidFill>
                <a:latin typeface="Arial" charset="0"/>
                <a:cs typeface="Arial" charset="0"/>
              </a:rPr>
              <a:t>UAE engagement strategy / Pursuit of Life update</a:t>
            </a:r>
            <a:endParaRPr lang="en-US" sz="800" b="0" i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9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Tx/>
        <a:buFontTx/>
        <a:buNone/>
        <a:tabLst>
          <a:tab pos="1201738" algn="l"/>
        </a:tabLst>
        <a:defRPr sz="20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200025" indent="-200025" algn="l" defTabSz="914400" rtl="0" eaLnBrk="1" latinLnBrk="0" hangingPunct="1">
        <a:spcBef>
          <a:spcPts val="6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8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8463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2300" indent="-200025" algn="l" defTabSz="914400" rtl="0" eaLnBrk="1" latinLnBrk="0" hangingPunct="1">
        <a:spcBef>
          <a:spcPts val="300"/>
        </a:spcBef>
        <a:spcAft>
          <a:spcPts val="0"/>
        </a:spcAft>
        <a:buClrTx/>
        <a:buFont typeface="Arial" pitchFamily="34" charset="0"/>
        <a:buChar char="•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6450" indent="-182563" algn="l" defTabSz="914400" rtl="0" eaLnBrk="1" latinLnBrk="0" hangingPunct="1">
        <a:spcBef>
          <a:spcPts val="300"/>
        </a:spcBef>
        <a:spcAft>
          <a:spcPts val="0"/>
        </a:spcAft>
        <a:buClrTx/>
        <a:buFont typeface="Lucida Grande"/>
        <a:buChar char="-"/>
        <a:tabLst>
          <a:tab pos="1201738" algn="l"/>
        </a:tabLst>
        <a:defRPr sz="1600" b="0" i="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orient="horz" pos="3912">
          <p15:clr>
            <a:srgbClr val="F26B43"/>
          </p15:clr>
        </p15:guide>
        <p15:guide id="4" pos="7391">
          <p15:clr>
            <a:srgbClr val="F26B43"/>
          </p15:clr>
        </p15:guide>
        <p15:guide id="5" pos="287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791">
          <p15:clr>
            <a:srgbClr val="F26B43"/>
          </p15:clr>
        </p15:guide>
        <p15:guide id="8" pos="887">
          <p15:clr>
            <a:srgbClr val="F26B43"/>
          </p15:clr>
        </p15:guide>
        <p15:guide id="9" pos="1391">
          <p15:clr>
            <a:srgbClr val="F26B43"/>
          </p15:clr>
        </p15:guide>
        <p15:guide id="10" pos="1487">
          <p15:clr>
            <a:srgbClr val="F26B43"/>
          </p15:clr>
        </p15:guide>
        <p15:guide id="11" pos="1991">
          <p15:clr>
            <a:srgbClr val="F26B43"/>
          </p15:clr>
        </p15:guide>
        <p15:guide id="12" pos="2087">
          <p15:clr>
            <a:srgbClr val="F26B43"/>
          </p15:clr>
        </p15:guide>
        <p15:guide id="13" pos="2591">
          <p15:clr>
            <a:srgbClr val="F26B43"/>
          </p15:clr>
        </p15:guide>
        <p15:guide id="14" pos="2687">
          <p15:clr>
            <a:srgbClr val="F26B43"/>
          </p15:clr>
        </p15:guide>
        <p15:guide id="15" pos="3191">
          <p15:clr>
            <a:srgbClr val="F26B43"/>
          </p15:clr>
        </p15:guide>
        <p15:guide id="16" pos="3263">
          <p15:clr>
            <a:srgbClr val="F26B43"/>
          </p15:clr>
        </p15:guide>
        <p15:guide id="17" pos="3791">
          <p15:clr>
            <a:srgbClr val="F26B43"/>
          </p15:clr>
        </p15:guide>
        <p15:guide id="18" pos="3863">
          <p15:clr>
            <a:srgbClr val="F26B43"/>
          </p15:clr>
        </p15:guide>
        <p15:guide id="19" pos="4391">
          <p15:clr>
            <a:srgbClr val="F26B43"/>
          </p15:clr>
        </p15:guide>
        <p15:guide id="20" pos="4487">
          <p15:clr>
            <a:srgbClr val="F26B43"/>
          </p15:clr>
        </p15:guide>
        <p15:guide id="21" pos="4991">
          <p15:clr>
            <a:srgbClr val="F26B43"/>
          </p15:clr>
        </p15:guide>
        <p15:guide id="22" pos="5087">
          <p15:clr>
            <a:srgbClr val="F26B43"/>
          </p15:clr>
        </p15:guide>
        <p15:guide id="23" pos="5591">
          <p15:clr>
            <a:srgbClr val="F26B43"/>
          </p15:clr>
        </p15:guide>
        <p15:guide id="24" pos="5663">
          <p15:clr>
            <a:srgbClr val="F26B43"/>
          </p15:clr>
        </p15:guide>
        <p15:guide id="25" pos="6191">
          <p15:clr>
            <a:srgbClr val="F26B43"/>
          </p15:clr>
        </p15:guide>
        <p15:guide id="26" pos="6263">
          <p15:clr>
            <a:srgbClr val="F26B43"/>
          </p15:clr>
        </p15:guide>
        <p15:guide id="27" pos="6791">
          <p15:clr>
            <a:srgbClr val="F26B43"/>
          </p15:clr>
        </p15:guide>
        <p15:guide id="28" pos="6863">
          <p15:clr>
            <a:srgbClr val="F26B43"/>
          </p15:clr>
        </p15:guide>
        <p15:guide id="29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61785-6061-42A6-84FC-8319B7E35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56"/>
          <a:stretch/>
        </p:blipFill>
        <p:spPr>
          <a:xfrm>
            <a:off x="-24680" y="-27384"/>
            <a:ext cx="10441160" cy="62373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B45BAB-4880-4E15-9208-5772F33BFFE1}"/>
              </a:ext>
            </a:extLst>
          </p:cNvPr>
          <p:cNvSpPr/>
          <p:nvPr/>
        </p:nvSpPr>
        <p:spPr>
          <a:xfrm>
            <a:off x="-24680" y="-27384"/>
            <a:ext cx="10441160" cy="626469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  <a:cs typeface="Open Sans Bol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B1D99-B7DB-449A-8BF7-BACF5D4CA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32" y="3824096"/>
            <a:ext cx="6796120" cy="1215588"/>
          </a:xfrm>
        </p:spPr>
        <p:txBody>
          <a:bodyPr/>
          <a:lstStyle/>
          <a:p>
            <a:r>
              <a:rPr lang="en-GB" dirty="0"/>
              <a:t>Investor Advantage: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65FD8-F85D-4B86-9591-FE9B4B6A4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31" y="5181904"/>
            <a:ext cx="6796963" cy="335328"/>
          </a:xfrm>
        </p:spPr>
        <p:txBody>
          <a:bodyPr/>
          <a:lstStyle/>
          <a:p>
            <a:r>
              <a:rPr lang="en-GB" dirty="0"/>
              <a:t>An investment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AAA-65CC-4CF2-AA7E-BE553BA6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M&amp;E Charge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E61C4-41E0-4600-A441-2FB3247F6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191C0-7C6B-4786-A863-2CE6CCA18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29" y="2112150"/>
            <a:ext cx="7827942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B547-6398-4BBB-BFEE-42311C2A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CF10F-A934-4F6E-B1AA-1CB3AFCF7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6B99A-298F-4E15-9BAF-BF0C5CA37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6351" lvl="1" indent="0" algn="just">
              <a:spcBef>
                <a:spcPct val="50000"/>
              </a:spcBef>
              <a:buClr>
                <a:srgbClr val="006AB6"/>
              </a:buClr>
              <a:buNone/>
            </a:pPr>
            <a:r>
              <a:rPr lang="en-US" altLang="en-US" sz="1800" b="1" dirty="0"/>
              <a:t>Full Surrender | Free Partial Surrender | Charged Partial Surrender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BD4C4F66-A450-4C7E-B47A-7E05782CE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32" y="1988840"/>
            <a:ext cx="3366604" cy="324035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lvl="1" eaLnBrk="1" hangingPunct="1">
              <a:spcBef>
                <a:spcPct val="50000"/>
              </a:spcBef>
              <a:buClr>
                <a:srgbClr val="006AB6"/>
              </a:buClr>
            </a:pPr>
            <a:r>
              <a:rPr lang="en-US" altLang="en-US" sz="1800" b="1" dirty="0"/>
              <a:t>Surrender Charges</a:t>
            </a:r>
            <a:endParaRPr lang="en-US" altLang="en-US" sz="1400" b="1" dirty="0"/>
          </a:p>
          <a:p>
            <a:pPr marL="742950" lvl="1" indent="-285750" eaLnBrk="1" hangingPunct="1">
              <a:spcBef>
                <a:spcPct val="50000"/>
              </a:spcBef>
              <a:buClr>
                <a:srgbClr val="006AB6"/>
              </a:buClr>
              <a:buFont typeface="Arial" panose="020B0604020202020204" pitchFamily="34" charset="0"/>
              <a:buChar char="•"/>
            </a:pPr>
            <a:r>
              <a:rPr lang="en-US" altLang="en-US" sz="1400" dirty="0"/>
              <a:t>Are a factor of Basic Planned Premium</a:t>
            </a:r>
          </a:p>
          <a:p>
            <a:pPr marL="742950" lvl="1" indent="-285750" eaLnBrk="1" hangingPunct="1">
              <a:spcBef>
                <a:spcPct val="50000"/>
              </a:spcBef>
              <a:buClr>
                <a:srgbClr val="006AB6"/>
              </a:buClr>
              <a:buFont typeface="Arial" panose="020B0604020202020204" pitchFamily="34" charset="0"/>
              <a:buChar char="•"/>
            </a:pPr>
            <a:r>
              <a:rPr lang="en-US" altLang="en-US" sz="1400" dirty="0"/>
              <a:t>Are not linked to the Account Value </a:t>
            </a:r>
          </a:p>
          <a:p>
            <a:pPr marL="742950" lvl="1" indent="-285750" eaLnBrk="1" hangingPunct="1">
              <a:spcBef>
                <a:spcPct val="50000"/>
              </a:spcBef>
              <a:buClr>
                <a:srgbClr val="006AB6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Depend on the premium payment term and the policy month of surrender</a:t>
            </a:r>
            <a:endParaRPr lang="en-US" altLang="en-US" sz="1400" dirty="0">
              <a:solidFill>
                <a:schemeClr val="tx2"/>
              </a:solidFill>
            </a:endParaRPr>
          </a:p>
          <a:p>
            <a:pPr marL="742950" lvl="1" indent="-285750" eaLnBrk="1" hangingPunct="1">
              <a:spcBef>
                <a:spcPct val="50000"/>
              </a:spcBef>
              <a:buClr>
                <a:srgbClr val="006AB6"/>
              </a:buClr>
              <a:buFont typeface="Arial" panose="020B0604020202020204" pitchFamily="34" charset="0"/>
              <a:buChar char="•"/>
            </a:pPr>
            <a:r>
              <a:rPr lang="en-US" altLang="en-US" sz="1400" dirty="0"/>
              <a:t>Client not penalized for the growth of the Account Value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AD76AF-FB24-4563-A04E-395B1569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556792"/>
            <a:ext cx="8088331" cy="4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67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EFAB2-92D5-4517-B90D-779040831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EFC67-35F5-42B6-8950-A9C147053FEB}"/>
              </a:ext>
            </a:extLst>
          </p:cNvPr>
          <p:cNvSpPr txBox="1">
            <a:spLocks/>
          </p:cNvSpPr>
          <p:nvPr/>
        </p:nvSpPr>
        <p:spPr bwMode="auto">
          <a:xfrm>
            <a:off x="2026444" y="522288"/>
            <a:ext cx="813911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6AB6"/>
                </a:solidFill>
              </a:rPr>
              <a:t>Full Surrender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EB7D2-C0E6-4A81-A446-E2695290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544" y="1635125"/>
            <a:ext cx="7793037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just">
              <a:buClr>
                <a:srgbClr val="006AB6"/>
              </a:buClr>
              <a:buFontTx/>
              <a:buNone/>
            </a:pPr>
            <a:r>
              <a:rPr lang="en-US" altLang="en-US" sz="1600" b="1" dirty="0">
                <a:solidFill>
                  <a:srgbClr val="0070C0"/>
                </a:solidFill>
              </a:rPr>
              <a:t>At time of Full Surrender  Client Gets : Net Cash Surrender Value</a:t>
            </a:r>
          </a:p>
          <a:p>
            <a:pPr>
              <a:buClr>
                <a:srgbClr val="006AB6"/>
              </a:buClr>
              <a:buFontTx/>
              <a:buNone/>
            </a:pPr>
            <a:endParaRPr lang="en-US" altLang="en-US" sz="1600" b="1" dirty="0">
              <a:solidFill>
                <a:srgbClr val="FF9900"/>
              </a:solidFill>
            </a:endParaRPr>
          </a:p>
          <a:p>
            <a:pPr>
              <a:buClr>
                <a:srgbClr val="006AB6"/>
              </a:buClr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What is:</a:t>
            </a:r>
          </a:p>
          <a:p>
            <a:pPr lvl="1" algn="just">
              <a:spcBef>
                <a:spcPct val="50000"/>
              </a:spcBef>
              <a:buClr>
                <a:srgbClr val="006AB6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/>
              <a:t>Net Cash Surrender Value: </a:t>
            </a:r>
            <a:r>
              <a:rPr lang="en-US" altLang="en-US" sz="1600" dirty="0"/>
              <a:t>Cash Surrender Value less any indebtedness</a:t>
            </a:r>
          </a:p>
          <a:p>
            <a:pPr lvl="1" algn="just">
              <a:spcBef>
                <a:spcPct val="50000"/>
              </a:spcBef>
              <a:buClr>
                <a:srgbClr val="006AB6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/>
              <a:t>Cash Surrender Value:</a:t>
            </a:r>
            <a:r>
              <a:rPr lang="en-US" altLang="en-US" sz="1600" dirty="0"/>
              <a:t> Account Value less applicable Surrender Fee and expense recoupment charge</a:t>
            </a:r>
          </a:p>
          <a:p>
            <a:pPr lvl="1" algn="just">
              <a:spcBef>
                <a:spcPct val="50000"/>
              </a:spcBef>
              <a:buClr>
                <a:srgbClr val="006AB6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/>
              <a:t>Surrender Fee: </a:t>
            </a:r>
          </a:p>
          <a:p>
            <a:pPr lvl="4" algn="just">
              <a:spcBef>
                <a:spcPct val="50000"/>
              </a:spcBef>
              <a:buClr>
                <a:srgbClr val="006AB6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a percentage of the Basic Planned Premium </a:t>
            </a:r>
          </a:p>
          <a:p>
            <a:pPr lvl="4" algn="just">
              <a:spcBef>
                <a:spcPct val="50000"/>
              </a:spcBef>
              <a:buClr>
                <a:srgbClr val="006AB6"/>
              </a:buClr>
              <a:buFont typeface="Wingdings" panose="05000000000000000000" pitchFamily="2" charset="2"/>
              <a:buChar char="§"/>
            </a:pPr>
            <a:r>
              <a:rPr lang="en-US" altLang="en-US" sz="1600" dirty="0"/>
              <a:t>depends on the premium payment term and the policy month of surrender.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1A3F2C-41F8-418B-9E76-E8FC04C78F72}"/>
              </a:ext>
            </a:extLst>
          </p:cNvPr>
          <p:cNvGrpSpPr>
            <a:grpSpLocks/>
          </p:cNvGrpSpPr>
          <p:nvPr/>
        </p:nvGrpSpPr>
        <p:grpSpPr bwMode="auto">
          <a:xfrm>
            <a:off x="3032919" y="5529263"/>
            <a:ext cx="3443287" cy="806450"/>
            <a:chOff x="3022656" y="1965406"/>
            <a:chExt cx="4562983" cy="1011238"/>
          </a:xfrm>
        </p:grpSpPr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id="{3A28E246-2B21-4443-BCE3-61FA06E04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656" y="1965406"/>
              <a:ext cx="1836737" cy="10112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AB6"/>
                </a:gs>
                <a:gs pos="100000">
                  <a:srgbClr val="1C3958"/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Account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Value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2E4F0-1F9E-44A7-958F-A4C9A847E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209" y="2090815"/>
              <a:ext cx="841491" cy="760419"/>
            </a:xfrm>
            <a:prstGeom prst="ellipse">
              <a:avLst/>
            </a:prstGeom>
            <a:gradFill rotWithShape="1">
              <a:gsLst>
                <a:gs pos="0">
                  <a:srgbClr val="FFBD6F"/>
                </a:gs>
                <a:gs pos="23000">
                  <a:srgbClr val="FFBD6F"/>
                </a:gs>
                <a:gs pos="55000">
                  <a:srgbClr val="FF8711"/>
                </a:gs>
                <a:gs pos="100000">
                  <a:srgbClr val="FF6600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-</a:t>
              </a: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C81D4212-C0EC-470A-B522-A4CA8C93F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8902" y="1965406"/>
              <a:ext cx="1836737" cy="10112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AB6"/>
                </a:gs>
                <a:gs pos="100000">
                  <a:srgbClr val="1C3958"/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Applicable  Surrender  Charge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FFEF28C-906B-411C-94EC-797B1099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1444" y="5621338"/>
            <a:ext cx="636587" cy="606425"/>
          </a:xfrm>
          <a:prstGeom prst="ellipse">
            <a:avLst/>
          </a:prstGeom>
          <a:gradFill rotWithShape="1">
            <a:gsLst>
              <a:gs pos="0">
                <a:srgbClr val="FFBD6F"/>
              </a:gs>
              <a:gs pos="23000">
                <a:srgbClr val="FFBD6F"/>
              </a:gs>
              <a:gs pos="55000">
                <a:srgbClr val="FF8711"/>
              </a:gs>
              <a:gs pos="100000">
                <a:srgbClr val="FF6600"/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-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62345EDA-E90B-4178-97D5-7FD7A73B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3119" y="5521325"/>
            <a:ext cx="1385887" cy="806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AB6"/>
              </a:gs>
              <a:gs pos="100000">
                <a:srgbClr val="1C3958"/>
              </a:gs>
            </a:gsLst>
            <a:lin ang="2700000" scaled="1"/>
          </a:gra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 anchorCtr="1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Indebtedness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if any</a:t>
            </a:r>
          </a:p>
        </p:txBody>
      </p:sp>
    </p:spTree>
    <p:extLst>
      <p:ext uri="{BB962C8B-B14F-4D97-AF65-F5344CB8AC3E}">
        <p14:creationId xmlns:p14="http://schemas.microsoft.com/office/powerpoint/2010/main" val="33644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D8175F-C7A2-4D66-A5CD-F874205FD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06015-3BA4-4416-8B07-138F812C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516856"/>
            <a:ext cx="8432800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3BBEF5-7918-4365-BCE7-D1D79F16A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478631"/>
            <a:ext cx="81391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6AB6"/>
                </a:solidFill>
              </a:rPr>
              <a:t>Example of full surrender</a:t>
            </a:r>
            <a:endParaRPr lang="en-US" altLang="en-US" sz="1800">
              <a:solidFill>
                <a:srgbClr val="006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404CD4-4340-4D76-96F1-4CCD88F90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B2ADC-14F6-453D-BC8A-CA7C83DC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406" y="1410494"/>
            <a:ext cx="820261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US" altLang="en-US" sz="1400">
                <a:solidFill>
                  <a:schemeClr val="tx1"/>
                </a:solidFill>
              </a:rPr>
              <a:t>A maximum of four free partial withdrawal is allowed in each policy year.</a:t>
            </a:r>
            <a:br>
              <a:rPr lang="en-US" altLang="en-US" sz="1400">
                <a:solidFill>
                  <a:schemeClr val="tx1"/>
                </a:solidFill>
              </a:rPr>
            </a:br>
            <a:endParaRPr lang="en-US" altLang="en-US" sz="1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US" altLang="en-US" sz="1400">
                <a:solidFill>
                  <a:schemeClr val="tx1"/>
                </a:solidFill>
              </a:rPr>
              <a:t>The maximum amount of a free partial withdrawal depends on the premium payment term of the policy and whether the withdrawal is taken before or after the premium payment term.</a:t>
            </a:r>
            <a:r>
              <a:rPr lang="en-US" altLang="en-US" sz="140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endParaRPr lang="en-US" altLang="en-US" sz="14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endParaRPr lang="en-US" altLang="en-US" sz="14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</a:rPr>
              <a:t>Before the end of premium payment term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FontTx/>
              <a:buNone/>
            </a:pPr>
            <a:endParaRPr lang="en-US" altLang="en-US" sz="1400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US" altLang="en-US" sz="1400">
                <a:solidFill>
                  <a:schemeClr val="tx1"/>
                </a:solidFill>
              </a:rPr>
              <a:t>The remaining Account Value after the withdrawal should be at least equal to the total premiums paid till the point of withdrawal</a:t>
            </a:r>
            <a:endParaRPr lang="en-US" altLang="en-US" sz="1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endParaRPr lang="en-US" altLang="en-US" sz="1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endParaRPr lang="en-US" altLang="en-US" sz="1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</a:rPr>
              <a:t>After the end of premium payment term</a:t>
            </a:r>
            <a:endParaRPr lang="en-US" altLang="en-US" sz="14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0D70F95-8C2A-4A49-9DBC-BB01E0A75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406" y="6314282"/>
            <a:ext cx="8029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*SC is the Surrender Charge applicable at the point of withdrawal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7637A-C643-4BDC-8BBB-27F26FC2C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981" y="297657"/>
            <a:ext cx="81391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6AB6"/>
                </a:solidFill>
              </a:rPr>
              <a:t>Free partial surrender</a:t>
            </a:r>
            <a:endParaRPr lang="en-US" altLang="en-US" sz="1800">
              <a:solidFill>
                <a:srgbClr val="006AB6"/>
              </a:solidFill>
            </a:endParaRP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C6D35F46-9A0F-4707-996E-7444F841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69" y="4275932"/>
            <a:ext cx="8139111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6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96C02-9A5B-4196-A38F-49BFE92C9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6EBF2-DCE3-4911-A8BA-64FB90F8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524000"/>
            <a:ext cx="8375650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0006CB-E39B-4BF7-B431-9B3325752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369888"/>
            <a:ext cx="81391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6AB6"/>
                </a:solidFill>
              </a:rPr>
              <a:t>Example of free partial surrender</a:t>
            </a:r>
            <a:endParaRPr lang="en-US" altLang="en-US" sz="1800">
              <a:solidFill>
                <a:srgbClr val="006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2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4102D7-E281-4719-8A67-86BC54F5D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0AEE9-12A2-4799-8D13-8D6A005E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351632"/>
            <a:ext cx="81391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6AB6"/>
                </a:solidFill>
              </a:rPr>
              <a:t>Partial Surrender</a:t>
            </a:r>
            <a:endParaRPr lang="en-US" altLang="en-US" sz="1800">
              <a:solidFill>
                <a:srgbClr val="006AB6"/>
              </a:solidFill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CC5D3E17-7C4B-4556-94D9-91B1636C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1543844"/>
            <a:ext cx="8542338" cy="2519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6C37F-0F95-4D4D-9783-BB6BBC1D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1" y="5796757"/>
            <a:ext cx="85931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Notes: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US" altLang="en-US" sz="1200" b="1">
                <a:solidFill>
                  <a:schemeClr val="tx1"/>
                </a:solidFill>
              </a:rPr>
              <a:t>The client may specify how much of the surrendered amount is to come from the various investment sub‑accounts.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</a:pPr>
            <a:r>
              <a:rPr lang="en-US" altLang="en-US" sz="1200" b="1">
                <a:solidFill>
                  <a:schemeClr val="tx1"/>
                </a:solidFill>
              </a:rPr>
              <a:t>If no specific request is made, the partial surrender will be deducted pro‑rata from each of the sub‑accounts.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70C0"/>
              </a:buClr>
              <a:buFontTx/>
              <a:buNone/>
            </a:pPr>
            <a:endParaRPr lang="en-US" altLang="en-US" sz="1200">
              <a:solidFill>
                <a:schemeClr val="tx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B7524B-A1B1-4F4F-9F34-11ED54A4B66E}"/>
              </a:ext>
            </a:extLst>
          </p:cNvPr>
          <p:cNvGrpSpPr>
            <a:grpSpLocks/>
          </p:cNvGrpSpPr>
          <p:nvPr/>
        </p:nvGrpSpPr>
        <p:grpSpPr bwMode="auto">
          <a:xfrm>
            <a:off x="2406651" y="4347369"/>
            <a:ext cx="6916735" cy="1181100"/>
            <a:chOff x="363538" y="4714160"/>
            <a:chExt cx="6915587" cy="1180158"/>
          </a:xfrm>
        </p:grpSpPr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B3184CB-9EBD-4D25-9873-E22E048A2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4925774"/>
              <a:ext cx="1386026" cy="8064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AB6"/>
                </a:gs>
                <a:gs pos="100000">
                  <a:srgbClr val="1C3958"/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Partial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Surrender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4F262FB-EDFD-4F10-B22A-B01A817C4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889" y="5028234"/>
              <a:ext cx="634894" cy="605941"/>
            </a:xfrm>
            <a:prstGeom prst="ellipse">
              <a:avLst/>
            </a:prstGeom>
            <a:gradFill rotWithShape="1">
              <a:gsLst>
                <a:gs pos="0">
                  <a:srgbClr val="FFBD6F"/>
                </a:gs>
                <a:gs pos="23000">
                  <a:srgbClr val="FFBD6F"/>
                </a:gs>
                <a:gs pos="55000">
                  <a:srgbClr val="FF8711"/>
                </a:gs>
                <a:gs pos="100000">
                  <a:srgbClr val="FF6600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=</a:t>
              </a:r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586BD11B-9EF0-439D-97F7-98F95912D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807" y="4714160"/>
              <a:ext cx="2085624" cy="50549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AB6"/>
                </a:gs>
                <a:gs pos="100000">
                  <a:srgbClr val="1C3958"/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Partial Surrender amount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292CDB-3457-43B4-AAAF-4CFEDBDA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676" y="4990165"/>
              <a:ext cx="636481" cy="605941"/>
            </a:xfrm>
            <a:prstGeom prst="ellipse">
              <a:avLst/>
            </a:prstGeom>
            <a:gradFill rotWithShape="1">
              <a:gsLst>
                <a:gs pos="0">
                  <a:srgbClr val="FFBD6F"/>
                </a:gs>
                <a:gs pos="23000">
                  <a:srgbClr val="FFBD6F"/>
                </a:gs>
                <a:gs pos="55000">
                  <a:srgbClr val="FF8711"/>
                </a:gs>
                <a:gs pos="100000">
                  <a:srgbClr val="FF6600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X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CB0EB8ED-3E28-4C86-B3A4-BBC388C32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3237" y="4889477"/>
              <a:ext cx="1385888" cy="8064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AB6"/>
                </a:gs>
                <a:gs pos="100000">
                  <a:srgbClr val="1C3958"/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Full Surrender Charge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64ACB5-48E8-489F-8454-32C74D5C9D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81808" y="5292702"/>
              <a:ext cx="2245622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809D7F03-39DC-4EA3-8B1A-15C6920BD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807" y="5388824"/>
              <a:ext cx="2085624" cy="50549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AB6"/>
                </a:gs>
                <a:gs pos="100000">
                  <a:srgbClr val="1C3958"/>
                </a:gs>
              </a:gsLst>
              <a:lin ang="2700000" scaled="1"/>
            </a:gra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Full Surrender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15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9E6A1-FD57-498B-BA97-23E5E6544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51556-BE13-478C-AB54-FFE3DFD8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764704"/>
            <a:ext cx="6624736" cy="57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08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BEE91-5E42-447B-8D1D-C01E0C55C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4FFF168-BD0F-4035-8C82-FE441EC32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852936"/>
            <a:ext cx="9001000" cy="17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0000" bIns="9000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rgbClr val="006AB6"/>
                </a:solidFill>
              </a:rPr>
              <a:t>Thank You</a:t>
            </a:r>
          </a:p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7200" dirty="0">
              <a:solidFill>
                <a:srgbClr val="006A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6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D72ED-D69D-4CDE-8F10-DB3415B7C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4651" b="10778"/>
          <a:stretch/>
        </p:blipFill>
        <p:spPr bwMode="auto">
          <a:xfrm>
            <a:off x="6096000" y="-27385"/>
            <a:ext cx="6096001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7CB349-865C-4DA3-A3FB-C79BCDEF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19" y="332656"/>
            <a:ext cx="4846593" cy="55513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With Investor Advantage you get </a:t>
            </a:r>
            <a:r>
              <a:rPr lang="en-US" altLang="en-US" sz="2800" dirty="0">
                <a:solidFill>
                  <a:schemeClr val="tx1"/>
                </a:solidFill>
              </a:rPr>
              <a:t>an investment opportunity that will help you maximize on your today’s ability to save for the future you are dreaming of.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8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C352D-4101-495B-88D3-F3B78BDED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4DD1A7-6B0B-49D7-A501-837706BF5BC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1344" y="116633"/>
            <a:ext cx="8139113" cy="6570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</a:defRPr>
            </a:lvl9pPr>
          </a:lstStyle>
          <a:p>
            <a:pPr defTabSz="914377">
              <a:lnSpc>
                <a:spcPct val="90000"/>
              </a:lnSpc>
            </a:pPr>
            <a:r>
              <a:rPr lang="en-US" altLang="en-US" sz="3733" b="1" dirty="0">
                <a:solidFill>
                  <a:schemeClr val="tx1"/>
                </a:solidFill>
                <a:latin typeface="Georgia" charset="0"/>
              </a:rPr>
              <a:t>How The Plan Works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807AB-04C7-4E67-8A4D-1B5D8A3F1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764704"/>
            <a:ext cx="10369152" cy="59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US" sz="1600" b="1" dirty="0"/>
              <a:t>Envision the Financial Dream you would like to achieve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US" sz="1600" b="1" dirty="0"/>
              <a:t>Customize your </a:t>
            </a:r>
            <a:r>
              <a:rPr lang="en-US" sz="1600" b="1" dirty="0">
                <a:solidFill>
                  <a:srgbClr val="0070C0"/>
                </a:solidFill>
              </a:rPr>
              <a:t>Investor Advantage </a:t>
            </a:r>
            <a:r>
              <a:rPr lang="en-US" sz="1600" b="1" dirty="0"/>
              <a:t>Plan to suit your financial aspirations by selecting the: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endParaRPr lang="en-US" sz="1600" b="1" dirty="0"/>
          </a:p>
          <a:p>
            <a:pPr marL="342900" indent="-342900" eaLnBrk="1" hangingPunct="1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  <a:defRPr/>
            </a:pPr>
            <a:r>
              <a:rPr lang="en-US" sz="1600" b="1" dirty="0"/>
              <a:t>At Maturity, access your accumulated funds and make your dreams a reality! </a:t>
            </a:r>
          </a:p>
          <a:p>
            <a:pPr marL="800100" lvl="2" indent="-342900" eaLnBrk="1" hangingPunct="1">
              <a:lnSpc>
                <a:spcPct val="150000"/>
              </a:lnSpc>
              <a:buClr>
                <a:srgbClr val="0070C0"/>
              </a:buClr>
              <a:buSzPct val="50000"/>
              <a:buFont typeface="+mj-lt"/>
              <a:buAutoNum type="arabicPeriod"/>
              <a:defRPr/>
            </a:pPr>
            <a:endParaRPr lang="en-US" sz="16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3C3F5C-12ED-450F-9607-40EC9300A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22426"/>
              </p:ext>
            </p:extLst>
          </p:nvPr>
        </p:nvGraphicFramePr>
        <p:xfrm>
          <a:off x="1919536" y="2002324"/>
          <a:ext cx="7776864" cy="3010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762396841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865032450"/>
                    </a:ext>
                  </a:extLst>
                </a:gridCol>
              </a:tblGrid>
              <a:tr h="600392">
                <a:tc>
                  <a:txBody>
                    <a:bodyPr/>
                    <a:lstStyle/>
                    <a:p>
                      <a:r>
                        <a:rPr lang="en-US" sz="1800" dirty="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2542053"/>
                  </a:ext>
                </a:extLst>
              </a:tr>
              <a:tr h="600392">
                <a:tc>
                  <a:txBody>
                    <a:bodyPr/>
                    <a:lstStyle/>
                    <a:p>
                      <a:r>
                        <a:rPr lang="en-US" sz="1400" dirty="0"/>
                        <a:t>Contribution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12,24,36 or 48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5053114"/>
                  </a:ext>
                </a:extLst>
              </a:tr>
              <a:tr h="600392">
                <a:tc>
                  <a:txBody>
                    <a:bodyPr/>
                    <a:lstStyle/>
                    <a:p>
                      <a:r>
                        <a:rPr lang="en-US" sz="1400" dirty="0"/>
                        <a:t>Payment 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or Annual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194953"/>
                  </a:ext>
                </a:extLst>
              </a:tr>
              <a:tr h="600392">
                <a:tc>
                  <a:txBody>
                    <a:bodyPr/>
                    <a:lstStyle/>
                    <a:p>
                      <a:r>
                        <a:rPr lang="en-US" sz="1400" dirty="0"/>
                        <a:t>Currency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USA, GBP or 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74886"/>
                  </a:ext>
                </a:extLst>
              </a:tr>
              <a:tr h="609282">
                <a:tc>
                  <a:txBody>
                    <a:bodyPr/>
                    <a:lstStyle/>
                    <a:p>
                      <a:r>
                        <a:rPr lang="en-US" sz="1400" dirty="0"/>
                        <a:t>Investment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Conservative, Balanced or Aggressive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6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89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6C6B1-3C10-4B14-BA6A-6B4D9FF9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19" y="1380247"/>
            <a:ext cx="7179742" cy="4281001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ct val="200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Variable Universal Life product written to mature at age 95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ct val="200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GB" altLang="en-US" sz="1600" dirty="0"/>
              <a:t>Can be sold to Both Resident and Non-Residents 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ct val="200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Premiums are payable for a fixed term </a:t>
            </a:r>
            <a:r>
              <a:rPr lang="en-US" altLang="en-US" sz="1400" dirty="0"/>
              <a:t>(1 year, 2 years, 3 years and 4 years)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ct val="200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Plan with a strong investment focus where the death benefit  is 101% of the Account Value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ct val="200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Free partial withdrawals allowed (subject to limitations)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ct val="200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Lump sum benefits payable on maturity, loss of life, or surrender </a:t>
            </a:r>
            <a:r>
              <a:rPr lang="en-US" altLang="en-US" sz="1400" dirty="0"/>
              <a:t>(based on the Account Value of the policy)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spcAft>
                <a:spcPct val="200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Annualized First year commission </a:t>
            </a:r>
            <a:r>
              <a:rPr lang="en-US" altLang="en-US" sz="1400" dirty="0"/>
              <a:t>(function of the premium paying term)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4E489-6669-4069-8053-D0871F7B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at a glance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AF000-1452-4ACC-8142-46EBC5151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986D9-ED06-4BF8-A6E4-BD0A961E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1"/>
          <a:stretch>
            <a:fillRect/>
          </a:stretch>
        </p:blipFill>
        <p:spPr bwMode="auto">
          <a:xfrm>
            <a:off x="8064233" y="995461"/>
            <a:ext cx="4127767" cy="550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4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3C3E-8E99-41B9-8821-37DEA05A8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319" y="764704"/>
            <a:ext cx="5375157" cy="542835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ct val="20000"/>
              </a:spcAft>
            </a:pPr>
            <a:r>
              <a:rPr lang="en-GB" altLang="en-US" sz="2400" dirty="0"/>
              <a:t>Choice between 3 fundamental investment strategies: Conservative, Balanced and Aggressive</a:t>
            </a:r>
            <a:br>
              <a:rPr lang="en-GB" altLang="en-US" sz="2400" dirty="0"/>
            </a:br>
            <a:r>
              <a:rPr lang="en-GB" altLang="en-US" sz="2400" dirty="0"/>
              <a:t>Up to 180+ direct funds to select from</a:t>
            </a:r>
            <a:br>
              <a:rPr lang="en-GB" altLang="en-US" sz="2400" dirty="0"/>
            </a:br>
            <a:r>
              <a:rPr lang="en-GB" altLang="en-US" sz="2400" dirty="0"/>
              <a:t>Free Premium Redirection</a:t>
            </a:r>
            <a:br>
              <a:rPr lang="en-GB" altLang="en-US" sz="2400" dirty="0"/>
            </a:br>
            <a:r>
              <a:rPr lang="en-GB" altLang="en-US" sz="2400" dirty="0"/>
              <a:t>Free Un-Limited Switches</a:t>
            </a:r>
            <a:br>
              <a:rPr lang="en-GB" altLang="en-US" sz="2400" dirty="0"/>
            </a:br>
            <a:endParaRPr lang="en-US" sz="24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DF6276-3582-468C-881C-5694333314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BBFC3-ADAF-44B9-98D6-04B04C5BE9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87125" y="6415088"/>
            <a:ext cx="904875" cy="365125"/>
          </a:xfrm>
          <a:prstGeom prst="rect">
            <a:avLst/>
          </a:prstGeom>
        </p:spPr>
        <p:txBody>
          <a:bodyPr/>
          <a:lstStyle/>
          <a:p>
            <a:fld id="{3A5D2E96-09D4-684C-BDED-6024B7F428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2F119-46A9-46FA-B61B-CBF08F358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4"/>
          <a:stretch/>
        </p:blipFill>
        <p:spPr bwMode="auto">
          <a:xfrm>
            <a:off x="6087075" y="0"/>
            <a:ext cx="6104926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ED0A18-D908-407E-B79F-FA39D934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4624"/>
            <a:ext cx="5713139" cy="835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t">
            <a:noAutofit/>
          </a:bodyPr>
          <a:lstStyle>
            <a:defPPr>
              <a:defRPr lang="en-US"/>
            </a:defPPr>
            <a:lvl1pPr defTabSz="91437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 b="1">
                <a:latin typeface="Georgia" charset="0"/>
                <a:ea typeface="ＭＳ Ｐゴシック" pitchFamily="34" charset="-128"/>
                <a:cs typeface="+mj-cs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  <a:ea typeface="ＭＳ Ｐゴシック" pitchFamily="34" charset="-128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  <a:ea typeface="ＭＳ Ｐゴシック" pitchFamily="34" charset="-128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  <a:ea typeface="ＭＳ Ｐゴシック" pitchFamily="34" charset="-128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AB6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Investment Choices</a:t>
            </a:r>
          </a:p>
        </p:txBody>
      </p:sp>
    </p:spTree>
    <p:extLst>
      <p:ext uri="{BB962C8B-B14F-4D97-AF65-F5344CB8AC3E}">
        <p14:creationId xmlns:p14="http://schemas.microsoft.com/office/powerpoint/2010/main" val="1750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ble">
            <a:extLst>
              <a:ext uri="{FF2B5EF4-FFF2-40B4-BE49-F238E27FC236}">
                <a16:creationId xmlns:a16="http://schemas.microsoft.com/office/drawing/2014/main" id="{318DAD38-CA37-428E-98A4-EB94431D5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81" y="1198711"/>
            <a:ext cx="6573054" cy="2699071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2884F345-C757-45C1-9AB6-ECE4670E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30" y="4052242"/>
            <a:ext cx="6610830" cy="20410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34456-560D-4200-AE2A-E2663E97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Benefits</a:t>
            </a:r>
          </a:p>
        </p:txBody>
      </p:sp>
    </p:spTree>
    <p:extLst>
      <p:ext uri="{BB962C8B-B14F-4D97-AF65-F5344CB8AC3E}">
        <p14:creationId xmlns:p14="http://schemas.microsoft.com/office/powerpoint/2010/main" val="159961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C55F-380F-46CD-977A-31BEA824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benefits- continued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A29C6-6358-447E-96F5-3EAB106C5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table">
            <a:extLst>
              <a:ext uri="{FF2B5EF4-FFF2-40B4-BE49-F238E27FC236}">
                <a16:creationId xmlns:a16="http://schemas.microsoft.com/office/drawing/2014/main" id="{F31C76EA-EF67-414F-AD1E-29F568590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335332"/>
            <a:ext cx="6298753" cy="42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6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64E47-6AEE-4DBB-AD61-E784FB8A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055" y="2450306"/>
            <a:ext cx="1814512" cy="3119438"/>
          </a:xfrm>
          <a:prstGeom prst="rect">
            <a:avLst/>
          </a:prstGeom>
          <a:gradFill rotWithShape="0">
            <a:gsLst>
              <a:gs pos="0">
                <a:srgbClr val="006AB6">
                  <a:alpha val="89000"/>
                </a:srgbClr>
              </a:gs>
              <a:gs pos="99000">
                <a:srgbClr val="003154">
                  <a:alpha val="56000"/>
                </a:srgbClr>
              </a:gs>
            </a:gsLst>
            <a:lin ang="0" scaled="1"/>
          </a:gradFill>
          <a:ln>
            <a:noFill/>
          </a:ln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200" b="1" dirty="0">
              <a:solidFill>
                <a:schemeClr val="bg1"/>
              </a:solidFill>
              <a:ea typeface="MS PGothic" pitchFamily="34" charset="-128"/>
            </a:endParaRPr>
          </a:p>
          <a:p>
            <a:pPr marL="115888" indent="-115888" eaLnBrk="1" hangingPunct="1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Based on the premium payment term  &amp; policy year &amp; is applied on Basic Planned Premium.</a:t>
            </a:r>
          </a:p>
          <a:p>
            <a:pPr marL="115888" indent="-115888" eaLnBrk="1" hangingPunct="1">
              <a:buFont typeface="Arial" pitchFamily="34" charset="0"/>
              <a:buChar char="•"/>
              <a:defRPr/>
            </a:pPr>
            <a:endParaRPr lang="en-US" sz="1200" b="1" dirty="0">
              <a:solidFill>
                <a:schemeClr val="bg1"/>
              </a:solidFill>
              <a:ea typeface="MS PGothic" pitchFamily="34" charset="-128"/>
            </a:endParaRPr>
          </a:p>
          <a:p>
            <a:pPr marL="115888" indent="-115888" eaLnBrk="1" hangingPunct="1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It’s a monthly charge taken from account value. </a:t>
            </a:r>
            <a:b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</a:b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(annual charge divided by 12 )</a:t>
            </a:r>
            <a:endParaRPr lang="en-US" sz="1200" dirty="0">
              <a:solidFill>
                <a:schemeClr val="bg1"/>
              </a:solidFill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US" sz="1200" dirty="0">
                <a:ea typeface="MS PGothic" pitchFamily="34" charset="-128"/>
              </a:rPr>
              <a:t>.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256CE6-555A-4421-9FCB-1AEEBAE75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055" y="1169194"/>
            <a:ext cx="1814512" cy="552450"/>
          </a:xfrm>
          <a:prstGeom prst="rect">
            <a:avLst/>
          </a:prstGeom>
          <a:gradFill rotWithShape="1">
            <a:gsLst>
              <a:gs pos="0">
                <a:srgbClr val="3D3C33">
                  <a:alpha val="89000"/>
                </a:srgbClr>
              </a:gs>
              <a:gs pos="100000">
                <a:srgbClr val="84816E">
                  <a:alpha val="56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rial Narrow" panose="020B0606020202030204" pitchFamily="34" charset="0"/>
              </a:rPr>
              <a:t>Premium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rial Narrow" panose="020B0606020202030204" pitchFamily="34" charset="0"/>
              </a:rPr>
              <a:t>Charge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2E358-9413-4693-8719-4466A76C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542" y="1169194"/>
            <a:ext cx="1812925" cy="552450"/>
          </a:xfrm>
          <a:prstGeom prst="rect">
            <a:avLst/>
          </a:prstGeom>
          <a:gradFill rotWithShape="1">
            <a:gsLst>
              <a:gs pos="0">
                <a:srgbClr val="3D3C33">
                  <a:alpha val="89000"/>
                </a:srgbClr>
              </a:gs>
              <a:gs pos="100000">
                <a:srgbClr val="84816E">
                  <a:alpha val="56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rial Narrow" panose="020B0606020202030204" pitchFamily="34" charset="0"/>
              </a:rPr>
              <a:t>M &amp; E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rial Narrow" panose="020B0606020202030204" pitchFamily="34" charset="0"/>
              </a:rPr>
              <a:t>Charge</a:t>
            </a:r>
          </a:p>
        </p:txBody>
      </p:sp>
      <p:sp>
        <p:nvSpPr>
          <p:cNvPr id="9" name="Right Arrow 5">
            <a:extLst>
              <a:ext uri="{FF2B5EF4-FFF2-40B4-BE49-F238E27FC236}">
                <a16:creationId xmlns:a16="http://schemas.microsoft.com/office/drawing/2014/main" id="{6939DF09-3992-498F-B52A-8C03DC8A67C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39430" y="1799431"/>
            <a:ext cx="596900" cy="7048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3F3D3E-5311-4E6E-A63F-9E4991F8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543" y="2450306"/>
            <a:ext cx="1812925" cy="3119438"/>
          </a:xfrm>
          <a:prstGeom prst="rect">
            <a:avLst/>
          </a:prstGeom>
          <a:gradFill rotWithShape="0">
            <a:gsLst>
              <a:gs pos="0">
                <a:srgbClr val="006AB6">
                  <a:alpha val="89000"/>
                </a:srgbClr>
              </a:gs>
              <a:gs pos="99000">
                <a:srgbClr val="003154">
                  <a:alpha val="56000"/>
                </a:srgbClr>
              </a:gs>
            </a:gsLst>
            <a:lin ang="0" scaled="1"/>
          </a:gradFill>
          <a:ln>
            <a:noFill/>
          </a:ln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1" dirty="0">
              <a:solidFill>
                <a:schemeClr val="bg1"/>
              </a:solidFill>
              <a:ea typeface="MS PGothic" pitchFamily="34" charset="-128"/>
            </a:endParaRPr>
          </a:p>
          <a:p>
            <a:pPr marL="231775" indent="-231775" eaLnBrk="1" hangingPunct="1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M&amp;E Charge is a percentage of the Account Value, where the %</a:t>
            </a:r>
          </a:p>
          <a:p>
            <a:pPr marL="231775" indent="-231775" eaLnBrk="1" hangingPunct="1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depends on the policy year and account value</a:t>
            </a:r>
            <a:endParaRPr lang="en-US" sz="1200" dirty="0">
              <a:ea typeface="MS PGothic" pitchFamily="34" charset="-128"/>
            </a:endParaRPr>
          </a:p>
          <a:p>
            <a:pPr marL="231775" indent="-231775" eaLnBrk="1" hangingPunct="1">
              <a:buFont typeface="Arial" pitchFamily="34" charset="0"/>
              <a:buChar char="•"/>
              <a:defRPr/>
            </a:pPr>
            <a:endParaRPr lang="en-US" sz="1200" b="1" dirty="0">
              <a:solidFill>
                <a:schemeClr val="accent3"/>
              </a:solidFill>
            </a:endParaRPr>
          </a:p>
          <a:p>
            <a:pPr marL="231775" indent="-231775" eaLnBrk="1" hangingPunct="1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Deducted from the Account Value at the start of each policy month (annual charge divided by 12 )</a:t>
            </a:r>
          </a:p>
          <a:p>
            <a:pPr eaLnBrk="1" hangingPunct="1">
              <a:defRPr/>
            </a:pP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1" name="Right Arrow 5">
            <a:extLst>
              <a:ext uri="{FF2B5EF4-FFF2-40B4-BE49-F238E27FC236}">
                <a16:creationId xmlns:a16="http://schemas.microsoft.com/office/drawing/2014/main" id="{A35BA608-C2A8-4482-AC8B-BC6B6905E7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55555" y="1799431"/>
            <a:ext cx="596900" cy="7048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74C528-4E01-4B24-9311-4B9798D1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767" y="2450306"/>
            <a:ext cx="1812925" cy="3119438"/>
          </a:xfrm>
          <a:prstGeom prst="rect">
            <a:avLst/>
          </a:prstGeom>
          <a:gradFill rotWithShape="0">
            <a:gsLst>
              <a:gs pos="0">
                <a:srgbClr val="006AB6">
                  <a:alpha val="89000"/>
                </a:srgbClr>
              </a:gs>
              <a:gs pos="100000">
                <a:srgbClr val="003154">
                  <a:alpha val="56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The premium load on the Excess Premiums is 3%, applied to each Excess Premium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received during the first 10 policy years only</a:t>
            </a:r>
            <a:r>
              <a:rPr lang="en-US" sz="1200" dirty="0">
                <a:ea typeface="MS PGothic" pitchFamily="34" charset="-128"/>
              </a:rPr>
              <a:t>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US" sz="1200" b="1" dirty="0">
              <a:solidFill>
                <a:schemeClr val="accent3"/>
              </a:solidFill>
            </a:endParaRP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bg1"/>
                </a:solidFill>
                <a:ea typeface="MS PGothic" pitchFamily="34" charset="-128"/>
              </a:rPr>
              <a:t>There is no Premium Load for Basic Planned Premium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Right Arrow 5">
            <a:extLst>
              <a:ext uri="{FF2B5EF4-FFF2-40B4-BE49-F238E27FC236}">
                <a16:creationId xmlns:a16="http://schemas.microsoft.com/office/drawing/2014/main" id="{B172B67C-C8D4-4882-A5D5-71E1F0B6CFC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09780" y="1799431"/>
            <a:ext cx="596900" cy="7048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0C80F7-554B-436F-8814-1C51FF665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617" y="1169194"/>
            <a:ext cx="1841500" cy="552450"/>
          </a:xfrm>
          <a:prstGeom prst="rect">
            <a:avLst/>
          </a:prstGeom>
          <a:gradFill rotWithShape="1">
            <a:gsLst>
              <a:gs pos="0">
                <a:srgbClr val="3D3C33">
                  <a:alpha val="89000"/>
                </a:srgbClr>
              </a:gs>
              <a:gs pos="100000">
                <a:srgbClr val="84816E">
                  <a:alpha val="56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Arial Narrow" panose="020B0606020202030204" pitchFamily="34" charset="0"/>
              </a:rPr>
              <a:t>Premium Load (Excess Premium)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E1AD0F-1413-4747-AFDB-4BE6AB01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055" y="5772944"/>
            <a:ext cx="1814512" cy="642937"/>
          </a:xfrm>
          <a:prstGeom prst="rect">
            <a:avLst/>
          </a:prstGeom>
          <a:gradFill rotWithShape="0">
            <a:gsLst>
              <a:gs pos="100000">
                <a:srgbClr val="92D050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7938" algn="ctr" eaLnBrk="1" hangingPunct="1">
              <a:buClr>
                <a:schemeClr val="accent3"/>
              </a:buClr>
              <a:defRPr/>
            </a:pPr>
            <a:endParaRPr lang="en-US" sz="1400" b="1" dirty="0">
              <a:solidFill>
                <a:schemeClr val="accent3"/>
              </a:solidFill>
            </a:endParaRPr>
          </a:p>
          <a:p>
            <a:pPr marL="7938" algn="ctr" eaLnBrk="1" hangingPunct="1">
              <a:buClr>
                <a:schemeClr val="accent3"/>
              </a:buClr>
              <a:defRPr/>
            </a:pPr>
            <a:r>
              <a:rPr lang="en-US" sz="1400" b="1" dirty="0">
                <a:solidFill>
                  <a:schemeClr val="accent3"/>
                </a:solidFill>
              </a:rPr>
              <a:t>No Policy Fee</a:t>
            </a:r>
          </a:p>
          <a:p>
            <a:pPr marL="7938" algn="ctr" eaLnBrk="1" hangingPunct="1">
              <a:buClr>
                <a:schemeClr val="accent3"/>
              </a:buClr>
              <a:defRPr/>
            </a:pP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B3E1BC-D763-4DD1-89EB-59AAE003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117" y="5780881"/>
            <a:ext cx="1814513" cy="641350"/>
          </a:xfrm>
          <a:prstGeom prst="rect">
            <a:avLst/>
          </a:prstGeom>
          <a:gradFill rotWithShape="0">
            <a:gsLst>
              <a:gs pos="100000">
                <a:srgbClr val="92D050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7938" algn="ctr" eaLnBrk="1" hangingPunct="1">
              <a:buClr>
                <a:schemeClr val="accent3"/>
              </a:buClr>
              <a:defRPr/>
            </a:pPr>
            <a:endParaRPr lang="en-US" sz="1400" b="1" dirty="0">
              <a:solidFill>
                <a:schemeClr val="accent3"/>
              </a:solidFill>
            </a:endParaRPr>
          </a:p>
          <a:p>
            <a:pPr marL="7938" algn="ctr" eaLnBrk="1" hangingPunct="1">
              <a:buClr>
                <a:schemeClr val="accent3"/>
              </a:buClr>
              <a:defRPr/>
            </a:pPr>
            <a:r>
              <a:rPr lang="en-US" sz="1400" b="1" dirty="0">
                <a:solidFill>
                  <a:schemeClr val="accent3"/>
                </a:solidFill>
              </a:rPr>
              <a:t>No Bid/Offer Spread</a:t>
            </a:r>
          </a:p>
          <a:p>
            <a:pPr marL="7938" algn="ctr" eaLnBrk="1" hangingPunct="1">
              <a:buClr>
                <a:schemeClr val="accent3"/>
              </a:buClr>
              <a:defRPr/>
            </a:pP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540CFF-56E6-497F-A47D-58A51642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767" y="5801519"/>
            <a:ext cx="1814513" cy="642937"/>
          </a:xfrm>
          <a:prstGeom prst="rect">
            <a:avLst/>
          </a:prstGeom>
          <a:gradFill rotWithShape="0">
            <a:gsLst>
              <a:gs pos="100000">
                <a:srgbClr val="92D050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txBody>
          <a:bodyPr tIns="182880" bIns="18288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7938" algn="ctr" eaLnBrk="1" hangingPunct="1">
              <a:buClr>
                <a:schemeClr val="accent3"/>
              </a:buClr>
              <a:defRPr/>
            </a:pPr>
            <a:r>
              <a:rPr lang="en-US" sz="1400" b="1" dirty="0">
                <a:solidFill>
                  <a:schemeClr val="accent3"/>
                </a:solidFill>
              </a:rPr>
              <a:t>No Premium Modal Load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70D68-9F29-48FA-83DF-25C3A289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charges</a:t>
            </a:r>
          </a:p>
        </p:txBody>
      </p:sp>
    </p:spTree>
    <p:extLst>
      <p:ext uri="{BB962C8B-B14F-4D97-AF65-F5344CB8AC3E}">
        <p14:creationId xmlns:p14="http://schemas.microsoft.com/office/powerpoint/2010/main" val="244219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43ED-0085-46DA-8484-1BB5AA7A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Premium Charge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3E57A-EA2D-460C-8248-57496A4BF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5D2E96-09D4-684C-BDED-6024B7F428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7B1FB7AB-FB2B-4480-BFDB-E42FBD2E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1196752"/>
            <a:ext cx="7967665" cy="36671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5F1D92-3E95-4DAE-9DE7-061EBCF0F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76781"/>
            <a:ext cx="9144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</a:rPr>
              <a:t>Annual Premium Charge (% Basic Planned Premium)</a:t>
            </a: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55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6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8.png"/></Relationships>
</file>

<file path=ppt/theme/theme1.xml><?xml version="1.0" encoding="utf-8"?>
<a:theme xmlns:a="http://schemas.openxmlformats.org/drawingml/2006/main" name="Powerpoint Theme (1)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heme" id="{61133558-2D25-43D5-A469-5911154DC3CE}" vid="{7843E824-E8CB-48F4-9BEB-B8379D92B534}"/>
    </a:ext>
  </a:extLst>
</a:theme>
</file>

<file path=ppt/theme/theme10.xml><?xml version="1.0" encoding="utf-8"?>
<a:theme xmlns:a="http://schemas.openxmlformats.org/drawingml/2006/main" name="9_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M@M Planning Templat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2_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Life_Template_Widescreen_16x9_GenericFonts_050718" id="{755D0FEB-4CA7-4C3F-B07F-588F8265DA8D}" vid="{8BC20AB2-82DC-4AFE-8128-3FAD3EF10287}"/>
    </a:ext>
  </a:extLst>
</a:theme>
</file>

<file path=ppt/theme/theme17.xml><?xml version="1.0" encoding="utf-8"?>
<a:theme xmlns:a="http://schemas.openxmlformats.org/drawingml/2006/main" name="13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etLife_Corp_Template_16x9_Master_113016" id="{83F3E9C0-BE5F-4C3C-A243-BD40887143C5}" vid="{B01B47C7-C43A-40AE-ADDF-396A66B7FFBC}"/>
    </a:ext>
  </a:extLst>
</a:theme>
</file>

<file path=ppt/theme/theme20.xml><?xml version="1.0" encoding="utf-8"?>
<a:theme xmlns:a="http://schemas.openxmlformats.org/drawingml/2006/main" name="16_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Life_Template_Widescreen_16x9_GenericFonts_050718" id="{755D0FEB-4CA7-4C3F-B07F-588F8265DA8D}" vid="{8BC20AB2-82DC-4AFE-8128-3FAD3EF10287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Life_Template_Widescreen_16x9_GenericFonts_050718" id="{755D0FEB-4CA7-4C3F-B07F-588F8265DA8D}" vid="{8BC20AB2-82DC-4AFE-8128-3FAD3EF10287}"/>
    </a:ext>
  </a:extLst>
</a:theme>
</file>

<file path=ppt/theme/theme4.xml><?xml version="1.0" encoding="utf-8"?>
<a:theme xmlns:a="http://schemas.openxmlformats.org/drawingml/2006/main" name="3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final metlife">
      <a:dk1>
        <a:srgbClr val="000000"/>
      </a:dk1>
      <a:lt1>
        <a:srgbClr val="FFFFFF"/>
      </a:lt1>
      <a:dk2>
        <a:srgbClr val="00ACA0"/>
      </a:dk2>
      <a:lt2>
        <a:srgbClr val="5F259F"/>
      </a:lt2>
      <a:accent1>
        <a:srgbClr val="0090DA"/>
      </a:accent1>
      <a:accent2>
        <a:srgbClr val="0061A0"/>
      </a:accent2>
      <a:accent3>
        <a:srgbClr val="A4CE4E"/>
      </a:accent3>
      <a:accent4>
        <a:srgbClr val="75787B"/>
      </a:accent4>
      <a:accent5>
        <a:srgbClr val="A7A8AA"/>
      </a:accent5>
      <a:accent6>
        <a:srgbClr val="DB0A5B"/>
      </a:accent6>
      <a:hlink>
        <a:srgbClr val="D9D9D6"/>
      </a:hlink>
      <a:folHlink>
        <a:srgbClr val="F2F2F2"/>
      </a:folHlink>
    </a:clrScheme>
    <a:fontScheme name="metlif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t="-16" b="-16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Theme">
  <a:themeElements>
    <a:clrScheme name="Custom 6">
      <a:dk1>
        <a:srgbClr val="000000"/>
      </a:dk1>
      <a:lt1>
        <a:srgbClr val="FFFFFF"/>
      </a:lt1>
      <a:dk2>
        <a:srgbClr val="DB0A5B"/>
      </a:dk2>
      <a:lt2>
        <a:srgbClr val="6025A9"/>
      </a:lt2>
      <a:accent1>
        <a:srgbClr val="A3CE4E"/>
      </a:accent1>
      <a:accent2>
        <a:srgbClr val="0090DA"/>
      </a:accent2>
      <a:accent3>
        <a:srgbClr val="0061A0"/>
      </a:accent3>
      <a:accent4>
        <a:srgbClr val="FFC600"/>
      </a:accent4>
      <a:accent5>
        <a:srgbClr val="00A3AD"/>
      </a:accent5>
      <a:accent6>
        <a:srgbClr val="75787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0" rIns="91440" bIns="0" rtlCol="0">
        <a:noAutofit/>
      </a:bodyPr>
      <a:lstStyle>
        <a:defPPr>
          <a:defRPr sz="2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efault Theme">
  <a:themeElements>
    <a:clrScheme name="Met Life Main">
      <a:dk1>
        <a:srgbClr val="000000"/>
      </a:dk1>
      <a:lt1>
        <a:srgbClr val="FFFFFF"/>
      </a:lt1>
      <a:dk2>
        <a:srgbClr val="00A3AD"/>
      </a:dk2>
      <a:lt2>
        <a:srgbClr val="75787B"/>
      </a:lt2>
      <a:accent1>
        <a:srgbClr val="0061A0"/>
      </a:accent1>
      <a:accent2>
        <a:srgbClr val="0090DA"/>
      </a:accent2>
      <a:accent3>
        <a:srgbClr val="A3CE4E"/>
      </a:accent3>
      <a:accent4>
        <a:srgbClr val="FFC600"/>
      </a:accent4>
      <a:accent5>
        <a:srgbClr val="6024A9"/>
      </a:accent5>
      <a:accent6>
        <a:srgbClr val="DB0A5B"/>
      </a:accent6>
      <a:hlink>
        <a:srgbClr val="0000FF"/>
      </a:hlink>
      <a:folHlink>
        <a:srgbClr val="CDCBCB"/>
      </a:folHlink>
    </a:clrScheme>
    <a:fontScheme name="MetLife Generic">
      <a:majorFont>
        <a:latin typeface="Georgia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smtClean="0">
            <a:solidFill>
              <a:schemeClr val="bg1"/>
            </a:solidFill>
            <a:cs typeface="Open Sans Bold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defTabSz="456758" fontAlgn="base">
          <a:spcBef>
            <a:spcPts val="1200"/>
          </a:spcBef>
          <a:defRPr dirty="0" err="1" smtClean="0">
            <a:solidFill>
              <a:schemeClr val="bg2"/>
            </a:solidFill>
            <a:ea typeface="MetLife Circular Light" charset="0"/>
            <a:cs typeface="MetLife Circular Light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Theme (1)</Template>
  <TotalTime>10059</TotalTime>
  <Words>702</Words>
  <Application>Microsoft Office PowerPoint</Application>
  <PresentationFormat>Widescreen</PresentationFormat>
  <Paragraphs>133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52" baseType="lpstr">
      <vt:lpstr>.AppleSystemUIFont</vt:lpstr>
      <vt:lpstr>Arial</vt:lpstr>
      <vt:lpstr>Arial Narrow</vt:lpstr>
      <vt:lpstr>Calibri</vt:lpstr>
      <vt:lpstr>Calibri Light</vt:lpstr>
      <vt:lpstr>Courier New</vt:lpstr>
      <vt:lpstr>Frutiger 45 Light</vt:lpstr>
      <vt:lpstr>Georgia</vt:lpstr>
      <vt:lpstr>Georgia Bold</vt:lpstr>
      <vt:lpstr>Lucida Grande</vt:lpstr>
      <vt:lpstr>MetLife Circular</vt:lpstr>
      <vt:lpstr>Utopia Std</vt:lpstr>
      <vt:lpstr>Wingdings</vt:lpstr>
      <vt:lpstr>Powerpoint Theme (1)</vt:lpstr>
      <vt:lpstr>1_Default Theme</vt:lpstr>
      <vt:lpstr>2_Default Theme</vt:lpstr>
      <vt:lpstr>3_Default Theme</vt:lpstr>
      <vt:lpstr>4_Default Theme</vt:lpstr>
      <vt:lpstr>Custom Design</vt:lpstr>
      <vt:lpstr>5_Default Theme</vt:lpstr>
      <vt:lpstr>6_Default Theme</vt:lpstr>
      <vt:lpstr>8_Default Theme</vt:lpstr>
      <vt:lpstr>9_Default Theme</vt:lpstr>
      <vt:lpstr>M@M Planning Template</vt:lpstr>
      <vt:lpstr>10_Default Theme</vt:lpstr>
      <vt:lpstr>Office Theme</vt:lpstr>
      <vt:lpstr>11_Default Theme</vt:lpstr>
      <vt:lpstr>1_Office Theme</vt:lpstr>
      <vt:lpstr>12_Default Theme</vt:lpstr>
      <vt:lpstr>13_Default Theme</vt:lpstr>
      <vt:lpstr>14_Default Theme</vt:lpstr>
      <vt:lpstr>15_Default Theme</vt:lpstr>
      <vt:lpstr>16_Default Theme</vt:lpstr>
      <vt:lpstr>think-cell Slide</vt:lpstr>
      <vt:lpstr>Investor Advantage:</vt:lpstr>
      <vt:lpstr>With Investor Advantage you get an investment opportunity that will help you maximize on your today’s ability to save for the future you are dreaming of. </vt:lpstr>
      <vt:lpstr>PowerPoint Presentation</vt:lpstr>
      <vt:lpstr>Plan at a glance</vt:lpstr>
      <vt:lpstr>Choice between 3 fundamental investment strategies: Conservative, Balanced and Aggressive Up to 180+ direct funds to select from Free Premium Redirection Free Un-Limited Switches </vt:lpstr>
      <vt:lpstr>Plan Benefits</vt:lpstr>
      <vt:lpstr>Plan benefits- continued</vt:lpstr>
      <vt:lpstr>Plan charges</vt:lpstr>
      <vt:lpstr>Premium Charge</vt:lpstr>
      <vt:lpstr>M&amp;E Charge</vt:lpstr>
      <vt:lpstr>Liquidity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MetLife – Emirates NDB Culture Plan</dc:title>
  <dc:creator>Gonca</dc:creator>
  <cp:lastModifiedBy>Sameer, Abdul</cp:lastModifiedBy>
  <cp:revision>87</cp:revision>
  <dcterms:created xsi:type="dcterms:W3CDTF">2019-07-04T07:34:48Z</dcterms:created>
  <dcterms:modified xsi:type="dcterms:W3CDTF">2021-05-23T05:35:22Z</dcterms:modified>
</cp:coreProperties>
</file>