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1"/>
    <p:sldMasterId id="2147483743" r:id="rId2"/>
    <p:sldMasterId id="2147483762" r:id="rId3"/>
  </p:sldMasterIdLst>
  <p:notesMasterIdLst>
    <p:notesMasterId r:id="rId12"/>
  </p:notesMasterIdLst>
  <p:handoutMasterIdLst>
    <p:handoutMasterId r:id="rId13"/>
  </p:handoutMasterIdLst>
  <p:sldIdLst>
    <p:sldId id="320" r:id="rId4"/>
    <p:sldId id="321" r:id="rId5"/>
    <p:sldId id="329" r:id="rId6"/>
    <p:sldId id="325" r:id="rId7"/>
    <p:sldId id="336" r:id="rId8"/>
    <p:sldId id="337" r:id="rId9"/>
    <p:sldId id="330" r:id="rId10"/>
    <p:sldId id="312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09">
          <p15:clr>
            <a:srgbClr val="A4A3A4"/>
          </p15:clr>
        </p15:guide>
        <p15:guide id="4" pos="3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th, Viral" initials="SV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60019"/>
    <a:srgbClr val="C62722"/>
    <a:srgbClr val="FF2722"/>
    <a:srgbClr val="FF322B"/>
    <a:srgbClr val="FF3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8" autoAdjust="0"/>
    <p:restoredTop sz="94745"/>
  </p:normalViewPr>
  <p:slideViewPr>
    <p:cSldViewPr snapToGrid="0" snapToObjects="1">
      <p:cViewPr varScale="1">
        <p:scale>
          <a:sx n="84" d="100"/>
          <a:sy n="84" d="100"/>
        </p:scale>
        <p:origin x="1188" y="90"/>
      </p:cViewPr>
      <p:guideLst>
        <p:guide orient="horz" pos="741"/>
        <p:guide pos="3840"/>
        <p:guide orient="horz" pos="609"/>
        <p:guide pos="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4754-911F-AC41-A824-91DA1B8FA50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FCDCD-E9B1-454F-9FB4-9225198F3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4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9559-3A8F-9C4B-A8FD-B97B398BF76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B689-3E0F-4241-AE49-BB02816D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8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5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12" y="2632613"/>
            <a:ext cx="8146141" cy="58066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160" y="547175"/>
            <a:ext cx="2200588" cy="5201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160" y="547175"/>
            <a:ext cx="2200588" cy="520139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4740105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945443" y="4740105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863530" y="4740105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716437" y="4740105"/>
            <a:ext cx="427562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013" y="3370548"/>
            <a:ext cx="4736688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3013" y="3746501"/>
            <a:ext cx="4736688" cy="298450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83012" y="4108444"/>
            <a:ext cx="4736688" cy="292106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02" y="716794"/>
            <a:ext cx="2006600" cy="365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48292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6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78341" y="774006"/>
            <a:ext cx="1369427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34190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268009" y="774006"/>
            <a:ext cx="1356924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911356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5135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934190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593245" y="1075388"/>
            <a:ext cx="137263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5252300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11356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593245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219042" y="765539"/>
            <a:ext cx="1394596" cy="310635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6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774006"/>
            <a:ext cx="1392034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743177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3713" y="774006"/>
            <a:ext cx="1394596" cy="302168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94907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71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156" y="1089184"/>
            <a:ext cx="3886200" cy="3263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656" y="1089184"/>
            <a:ext cx="3886200" cy="3263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57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45121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005728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72008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145732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005162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5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442182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267313" y="25083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267313" y="3598876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915201" y="1378680"/>
            <a:ext cx="5441601" cy="862965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2915201" y="2452563"/>
            <a:ext cx="5441601" cy="879612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2915201" y="3535374"/>
            <a:ext cx="5441601" cy="1045091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5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1593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0841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40088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849334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0027" cy="466344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72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41799" y="2990612"/>
            <a:ext cx="5097090" cy="911691"/>
          </a:xfrm>
        </p:spPr>
        <p:txBody>
          <a:bodyPr anchor="b"/>
          <a:lstStyle>
            <a:lvl1pPr algn="l">
              <a:lnSpc>
                <a:spcPct val="80000"/>
              </a:lnSpc>
              <a:defRPr sz="36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1799" y="4008968"/>
            <a:ext cx="3896359" cy="251496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225"/>
              </a:spcBef>
              <a:buNone/>
              <a:defRPr sz="105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3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770027" y="0"/>
            <a:ext cx="341798" cy="4663440"/>
          </a:xfrm>
          <a:prstGeom prst="rect">
            <a:avLst/>
          </a:prstGeom>
          <a:solidFill>
            <a:srgbClr val="072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113936" y="0"/>
            <a:ext cx="1030064" cy="466344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9" y="2071227"/>
            <a:ext cx="8435930" cy="525411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7548" y="2605786"/>
            <a:ext cx="8438889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5945443" y="0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63531" y="0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8716438" y="0"/>
            <a:ext cx="427562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7774425" cy="4663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41799" y="2990612"/>
            <a:ext cx="5097090" cy="911691"/>
          </a:xfrm>
        </p:spPr>
        <p:txBody>
          <a:bodyPr anchor="b"/>
          <a:lstStyle>
            <a:lvl1pPr algn="l">
              <a:lnSpc>
                <a:spcPct val="80000"/>
              </a:lnSpc>
              <a:defRPr sz="36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1799" y="4008968"/>
            <a:ext cx="5097722" cy="251496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225"/>
              </a:spcBef>
              <a:buNone/>
              <a:defRPr sz="105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3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771506" y="0"/>
            <a:ext cx="341798" cy="466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113936" y="0"/>
            <a:ext cx="1030064" cy="4663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41799" y="2990612"/>
            <a:ext cx="5097090" cy="911691"/>
          </a:xfrm>
        </p:spPr>
        <p:txBody>
          <a:bodyPr anchor="b"/>
          <a:lstStyle>
            <a:lvl1pPr algn="l">
              <a:lnSpc>
                <a:spcPct val="80000"/>
              </a:lnSpc>
              <a:defRPr sz="3600" b="1" i="0" cap="none" baseline="0">
                <a:solidFill>
                  <a:schemeClr val="tx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1799" y="4008968"/>
            <a:ext cx="5097722" cy="251496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225"/>
              </a:spcBef>
              <a:buNone/>
              <a:defRPr sz="105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3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777442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41799" y="1451372"/>
            <a:ext cx="6208345" cy="2240756"/>
          </a:xfrm>
        </p:spPr>
        <p:txBody>
          <a:bodyPr anchor="ctr"/>
          <a:lstStyle>
            <a:lvl1pPr>
              <a:defRPr sz="45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 userDrawn="1"/>
        </p:nvSpPr>
        <p:spPr>
          <a:xfrm>
            <a:off x="7771506" y="0"/>
            <a:ext cx="3417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 userDrawn="1"/>
        </p:nvSpPr>
        <p:spPr>
          <a:xfrm>
            <a:off x="8113936" y="0"/>
            <a:ext cx="103006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B66EEDC-C243-426E-A456-9DA641F1A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29E641-48AC-4080-A1B2-F0575E3A1A1E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89" y="341710"/>
            <a:ext cx="8458117" cy="4457700"/>
          </a:xfrm>
        </p:spPr>
        <p:txBody>
          <a:bodyPr anchor="ctr"/>
          <a:lstStyle>
            <a:lvl1pPr algn="l">
              <a:lnSpc>
                <a:spcPct val="80000"/>
              </a:lnSpc>
              <a:defRPr sz="36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0D8946D-F449-5F4C-804E-200176634BDF}"/>
              </a:ext>
            </a:extLst>
          </p:cNvPr>
          <p:cNvSpPr txBox="1">
            <a:spLocks/>
          </p:cNvSpPr>
          <p:nvPr userDrawn="1"/>
        </p:nvSpPr>
        <p:spPr>
          <a:xfrm>
            <a:off x="6693055" y="4813970"/>
            <a:ext cx="1900075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EE6175-3C10-4349-90EA-276AA47F3390}"/>
              </a:ext>
            </a:extLst>
          </p:cNvPr>
          <p:cNvSpPr txBox="1">
            <a:spLocks/>
          </p:cNvSpPr>
          <p:nvPr userDrawn="1"/>
        </p:nvSpPr>
        <p:spPr>
          <a:xfrm>
            <a:off x="4520790" y="4813970"/>
            <a:ext cx="2172264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endParaRPr lang="en-US" sz="6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DD6940-8E95-4AAE-82B3-456141AAD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3735B43-CDDC-4F2F-8694-BC59C5D4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CCA26-1BCE-4F8F-B75E-2A8746A52F93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70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7089637" cy="3629025"/>
          </a:xfrm>
        </p:spPr>
        <p:txBody>
          <a:bodyPr/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35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7083682" cy="3629025"/>
          </a:xfrm>
        </p:spPr>
        <p:txBody>
          <a:bodyPr/>
          <a:lstStyle>
            <a:lvl1pPr>
              <a:spcBef>
                <a:spcPts val="1350"/>
              </a:spcBef>
              <a:defRPr sz="15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900"/>
              </a:spcBef>
              <a:buFontTx/>
              <a:buNone/>
              <a:defRPr sz="1500"/>
            </a:lvl2pPr>
            <a:lvl3pPr marL="150019" indent="-150019">
              <a:spcBef>
                <a:spcPts val="450"/>
              </a:spcBef>
              <a:buFont typeface="Arial"/>
              <a:buChar char="•"/>
              <a:defRPr sz="1350"/>
            </a:lvl3pPr>
            <a:lvl4pPr marL="298847" indent="-150019">
              <a:buFont typeface="Lucida Grande"/>
              <a:buChar char="-"/>
              <a:defRPr sz="12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58173" y="0"/>
            <a:ext cx="4585826" cy="46577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72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4047274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4047274" cy="36290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4047274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4047274" cy="3629025"/>
          </a:xfrm>
        </p:spPr>
        <p:txBody>
          <a:bodyPr/>
          <a:lstStyle>
            <a:lvl1pPr>
              <a:defRPr sz="15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900"/>
              </a:spcBef>
              <a:buFontTx/>
              <a:buNone/>
              <a:defRPr sz="1500">
                <a:latin typeface="+mn-lt"/>
              </a:defRPr>
            </a:lvl2pPr>
            <a:lvl3pPr marL="150019" indent="-150019">
              <a:spcBef>
                <a:spcPts val="450"/>
              </a:spcBef>
              <a:buFont typeface="Arial"/>
              <a:buChar char="•"/>
              <a:defRPr sz="1350">
                <a:latin typeface="+mn-lt"/>
              </a:defRPr>
            </a:lvl3pPr>
            <a:lvl4pPr marL="298847" indent="-150019">
              <a:buFont typeface="Lucida Grande"/>
              <a:buChar char="-"/>
              <a:defRPr sz="1200">
                <a:latin typeface="+mn-lt"/>
              </a:defRPr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58173" y="0"/>
            <a:ext cx="4585826" cy="46577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72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90" y="1028700"/>
            <a:ext cx="2914447" cy="36290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2915409" cy="3629025"/>
          </a:xfrm>
        </p:spPr>
        <p:txBody>
          <a:bodyPr/>
          <a:lstStyle>
            <a:lvl1pPr>
              <a:spcBef>
                <a:spcPts val="1350"/>
              </a:spcBef>
              <a:defRPr sz="15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900"/>
              </a:spcBef>
              <a:buFontTx/>
              <a:buNone/>
              <a:defRPr sz="1500">
                <a:latin typeface="+mn-lt"/>
              </a:defRPr>
            </a:lvl2pPr>
            <a:lvl3pPr marL="150019" indent="-150019">
              <a:spcBef>
                <a:spcPts val="450"/>
              </a:spcBef>
              <a:buFont typeface="Arial"/>
              <a:buChar char="•"/>
              <a:defRPr sz="1350">
                <a:latin typeface="+mn-lt"/>
              </a:defRPr>
            </a:lvl3pPr>
            <a:lvl4pPr marL="298847" indent="-150019">
              <a:buFont typeface="Lucida Grande"/>
              <a:buChar char="-"/>
              <a:defRPr sz="1200">
                <a:latin typeface="+mn-lt"/>
              </a:defRPr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4" y="1401763"/>
            <a:ext cx="6943725" cy="3170237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2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46178" y="0"/>
            <a:ext cx="229782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90" y="342900"/>
            <a:ext cx="6307111" cy="548640"/>
          </a:xfrm>
        </p:spPr>
        <p:txBody>
          <a:bodyPr anchor="t"/>
          <a:lstStyle>
            <a:lvl1pPr>
              <a:defRPr sz="21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8" y="1028700"/>
            <a:ext cx="6308648" cy="36290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46178" y="0"/>
            <a:ext cx="229782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srgbClr val="0090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90" y="342900"/>
            <a:ext cx="6307111" cy="548640"/>
          </a:xfrm>
        </p:spPr>
        <p:txBody>
          <a:bodyPr anchor="t"/>
          <a:lstStyle>
            <a:lvl1pPr>
              <a:defRPr sz="21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90" y="1028700"/>
            <a:ext cx="6311003" cy="3629025"/>
          </a:xfrm>
        </p:spPr>
        <p:txBody>
          <a:bodyPr/>
          <a:lstStyle>
            <a:lvl1pPr>
              <a:spcBef>
                <a:spcPts val="1350"/>
              </a:spcBef>
              <a:defRPr sz="15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900"/>
              </a:spcBef>
              <a:buFontTx/>
              <a:buNone/>
              <a:defRPr sz="1500">
                <a:latin typeface="+mn-lt"/>
              </a:defRPr>
            </a:lvl2pPr>
            <a:lvl3pPr marL="150019" indent="-150019">
              <a:spcBef>
                <a:spcPts val="450"/>
              </a:spcBef>
              <a:buFont typeface="Arial"/>
              <a:buChar char="•"/>
              <a:defRPr sz="1350">
                <a:latin typeface="+mn-lt"/>
              </a:defRPr>
            </a:lvl3pPr>
            <a:lvl4pPr marL="298847" indent="-150019">
              <a:buFont typeface="Lucida Grande"/>
              <a:buChar char="-"/>
              <a:defRPr sz="1200">
                <a:latin typeface="+mn-lt"/>
              </a:defRPr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0" y="2309045"/>
            <a:ext cx="8435930" cy="525411"/>
          </a:xfrm>
        </p:spPr>
        <p:txBody>
          <a:bodyPr anchor="ctr">
            <a:normAutofit/>
          </a:bodyPr>
          <a:lstStyle>
            <a:lvl1pPr>
              <a:defRPr sz="32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5A689B4-828F-4AF7-8991-9B23F627710C}"/>
              </a:ext>
            </a:extLst>
          </p:cNvPr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E21CD3E-5F2D-47FF-9348-AEF60D0E5867}"/>
              </a:ext>
            </a:extLst>
          </p:cNvPr>
          <p:cNvSpPr txBox="1">
            <a:spLocks/>
          </p:cNvSpPr>
          <p:nvPr userDrawn="1"/>
        </p:nvSpPr>
        <p:spPr>
          <a:xfrm>
            <a:off x="6693055" y="4813970"/>
            <a:ext cx="1900075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72FEA-B122-4DE3-BF97-D12B53B93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491E206-BC1A-42CB-964F-8D11FB4C2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511269-7B02-4032-8A04-6787B2A1C6C2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0" y="2309045"/>
            <a:ext cx="8435930" cy="525411"/>
          </a:xfrm>
        </p:spPr>
        <p:txBody>
          <a:bodyPr anchor="ctr">
            <a:normAutofit/>
          </a:bodyPr>
          <a:lstStyle>
            <a:lvl1pPr>
              <a:defRPr sz="32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36FAEF5-B8A2-4962-9C69-C59D128A03E2}"/>
              </a:ext>
            </a:extLst>
          </p:cNvPr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758E299-0C7E-44D8-AB48-E40E258586A3}"/>
              </a:ext>
            </a:extLst>
          </p:cNvPr>
          <p:cNvSpPr txBox="1">
            <a:spLocks/>
          </p:cNvSpPr>
          <p:nvPr userDrawn="1"/>
        </p:nvSpPr>
        <p:spPr>
          <a:xfrm>
            <a:off x="6693055" y="4813970"/>
            <a:ext cx="1900075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36B825-46FA-4203-9FA9-6FA8BF289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5D1C957-8CB9-4ED6-9448-87378435AD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CC802-7EC9-4557-BB73-3E7167D59CDE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0" y="2309045"/>
            <a:ext cx="8435930" cy="525411"/>
          </a:xfrm>
        </p:spPr>
        <p:txBody>
          <a:bodyPr anchor="ctr">
            <a:normAutofit/>
          </a:bodyPr>
          <a:lstStyle>
            <a:lvl1pPr>
              <a:defRPr sz="32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A0709DC-EB97-475E-83CF-52159EAEAC94}"/>
              </a:ext>
            </a:extLst>
          </p:cNvPr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E884444-E767-4E9E-98BD-887F28FF8046}"/>
              </a:ext>
            </a:extLst>
          </p:cNvPr>
          <p:cNvSpPr txBox="1">
            <a:spLocks/>
          </p:cNvSpPr>
          <p:nvPr userDrawn="1"/>
        </p:nvSpPr>
        <p:spPr>
          <a:xfrm>
            <a:off x="6693055" y="4813970"/>
            <a:ext cx="1900075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47D67-CE26-4C77-BA7E-BF0858803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DEAB2D1-B122-431F-9F08-96D663CB4C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1F5B54-3DB0-43A3-886C-8C9AFBCEE90F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0027" cy="466344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72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41799" y="2990612"/>
            <a:ext cx="5097090" cy="911691"/>
          </a:xfrm>
        </p:spPr>
        <p:txBody>
          <a:bodyPr anchor="b"/>
          <a:lstStyle>
            <a:lvl1pPr algn="l">
              <a:lnSpc>
                <a:spcPct val="80000"/>
              </a:lnSpc>
              <a:defRPr sz="36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1799" y="4008968"/>
            <a:ext cx="3896359" cy="251496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225"/>
              </a:spcBef>
              <a:buNone/>
              <a:defRPr sz="105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3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770027" y="0"/>
            <a:ext cx="341798" cy="4663440"/>
          </a:xfrm>
          <a:prstGeom prst="rect">
            <a:avLst/>
          </a:prstGeom>
          <a:solidFill>
            <a:srgbClr val="072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113936" y="0"/>
            <a:ext cx="1030064" cy="466344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7774425" cy="4663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41799" y="2990612"/>
            <a:ext cx="5097090" cy="911691"/>
          </a:xfrm>
        </p:spPr>
        <p:txBody>
          <a:bodyPr anchor="b"/>
          <a:lstStyle>
            <a:lvl1pPr algn="l">
              <a:lnSpc>
                <a:spcPct val="80000"/>
              </a:lnSpc>
              <a:defRPr sz="36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1799" y="4008968"/>
            <a:ext cx="5097722" cy="251496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225"/>
              </a:spcBef>
              <a:buNone/>
              <a:defRPr sz="105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3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771506" y="0"/>
            <a:ext cx="341798" cy="466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113936" y="0"/>
            <a:ext cx="1030064" cy="4663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41799" y="2990612"/>
            <a:ext cx="5097090" cy="911691"/>
          </a:xfrm>
        </p:spPr>
        <p:txBody>
          <a:bodyPr anchor="b"/>
          <a:lstStyle>
            <a:lvl1pPr algn="l">
              <a:lnSpc>
                <a:spcPct val="80000"/>
              </a:lnSpc>
              <a:defRPr sz="3600" b="1" i="0" cap="none" baseline="0">
                <a:solidFill>
                  <a:schemeClr val="tx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41799" y="4008968"/>
            <a:ext cx="5097722" cy="251496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225"/>
              </a:spcBef>
              <a:buNone/>
              <a:defRPr sz="105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3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2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777442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41799" y="1451372"/>
            <a:ext cx="6208345" cy="2240756"/>
          </a:xfrm>
        </p:spPr>
        <p:txBody>
          <a:bodyPr anchor="ctr"/>
          <a:lstStyle>
            <a:lvl1pPr>
              <a:defRPr sz="45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 userDrawn="1"/>
        </p:nvSpPr>
        <p:spPr>
          <a:xfrm>
            <a:off x="7771506" y="0"/>
            <a:ext cx="3417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 userDrawn="1"/>
        </p:nvSpPr>
        <p:spPr>
          <a:xfrm>
            <a:off x="8113936" y="0"/>
            <a:ext cx="103006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B66EEDC-C243-426E-A456-9DA641F1A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29E641-48AC-4080-A1B2-F0575E3A1A1E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89" y="341710"/>
            <a:ext cx="8458117" cy="4457700"/>
          </a:xfrm>
        </p:spPr>
        <p:txBody>
          <a:bodyPr anchor="ctr"/>
          <a:lstStyle>
            <a:lvl1pPr algn="l">
              <a:lnSpc>
                <a:spcPct val="80000"/>
              </a:lnSpc>
              <a:defRPr sz="36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0D8946D-F449-5F4C-804E-200176634BDF}"/>
              </a:ext>
            </a:extLst>
          </p:cNvPr>
          <p:cNvSpPr txBox="1">
            <a:spLocks/>
          </p:cNvSpPr>
          <p:nvPr userDrawn="1"/>
        </p:nvSpPr>
        <p:spPr>
          <a:xfrm>
            <a:off x="6693055" y="4813970"/>
            <a:ext cx="1900075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EE6175-3C10-4349-90EA-276AA47F3390}"/>
              </a:ext>
            </a:extLst>
          </p:cNvPr>
          <p:cNvSpPr txBox="1">
            <a:spLocks/>
          </p:cNvSpPr>
          <p:nvPr userDrawn="1"/>
        </p:nvSpPr>
        <p:spPr>
          <a:xfrm>
            <a:off x="4520790" y="4813970"/>
            <a:ext cx="2172264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endParaRPr lang="en-US" sz="6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DD6940-8E95-4AAE-82B3-456141AAD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3735B43-CDDC-4F2F-8694-BC59C5D4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CCA26-1BCE-4F8F-B75E-2A8746A52F93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70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7089637" cy="3629025"/>
          </a:xfrm>
        </p:spPr>
        <p:txBody>
          <a:bodyPr/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35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7083682" cy="3629025"/>
          </a:xfrm>
        </p:spPr>
        <p:txBody>
          <a:bodyPr/>
          <a:lstStyle>
            <a:lvl1pPr>
              <a:spcBef>
                <a:spcPts val="1350"/>
              </a:spcBef>
              <a:defRPr sz="15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900"/>
              </a:spcBef>
              <a:buFontTx/>
              <a:buNone/>
              <a:defRPr sz="1500"/>
            </a:lvl2pPr>
            <a:lvl3pPr marL="150019" indent="-150019">
              <a:spcBef>
                <a:spcPts val="450"/>
              </a:spcBef>
              <a:buFont typeface="Arial"/>
              <a:buChar char="•"/>
              <a:defRPr sz="1350"/>
            </a:lvl3pPr>
            <a:lvl4pPr marL="298847" indent="-150019">
              <a:buFont typeface="Lucida Grande"/>
              <a:buChar char="-"/>
              <a:defRPr sz="12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58173" y="0"/>
            <a:ext cx="4585826" cy="46577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72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4047274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4047274" cy="36290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4047274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4047274" cy="3629025"/>
          </a:xfrm>
        </p:spPr>
        <p:txBody>
          <a:bodyPr/>
          <a:lstStyle>
            <a:lvl1pPr>
              <a:defRPr sz="15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900"/>
              </a:spcBef>
              <a:buFontTx/>
              <a:buNone/>
              <a:defRPr sz="1500">
                <a:latin typeface="+mn-lt"/>
              </a:defRPr>
            </a:lvl2pPr>
            <a:lvl3pPr marL="150019" indent="-150019">
              <a:spcBef>
                <a:spcPts val="450"/>
              </a:spcBef>
              <a:buFont typeface="Arial"/>
              <a:buChar char="•"/>
              <a:defRPr sz="1350">
                <a:latin typeface="+mn-lt"/>
              </a:defRPr>
            </a:lvl3pPr>
            <a:lvl4pPr marL="298847" indent="-150019">
              <a:buFont typeface="Lucida Grande"/>
              <a:buChar char="-"/>
              <a:defRPr sz="1200">
                <a:latin typeface="+mn-lt"/>
              </a:defRPr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58173" y="0"/>
            <a:ext cx="4585826" cy="46577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72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90" y="1028700"/>
            <a:ext cx="2914447" cy="36290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9" y="1028700"/>
            <a:ext cx="2915409" cy="3629025"/>
          </a:xfrm>
        </p:spPr>
        <p:txBody>
          <a:bodyPr/>
          <a:lstStyle>
            <a:lvl1pPr>
              <a:spcBef>
                <a:spcPts val="1350"/>
              </a:spcBef>
              <a:defRPr sz="15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900"/>
              </a:spcBef>
              <a:buFontTx/>
              <a:buNone/>
              <a:defRPr sz="1500">
                <a:latin typeface="+mn-lt"/>
              </a:defRPr>
            </a:lvl2pPr>
            <a:lvl3pPr marL="150019" indent="-150019">
              <a:spcBef>
                <a:spcPts val="450"/>
              </a:spcBef>
              <a:buFont typeface="Arial"/>
              <a:buChar char="•"/>
              <a:defRPr sz="1350">
                <a:latin typeface="+mn-lt"/>
              </a:defRPr>
            </a:lvl3pPr>
            <a:lvl4pPr marL="298847" indent="-150019">
              <a:buFont typeface="Lucida Grande"/>
              <a:buChar char="-"/>
              <a:defRPr sz="1200">
                <a:latin typeface="+mn-lt"/>
              </a:defRPr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89" y="342900"/>
            <a:ext cx="7093019" cy="54864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46178" y="0"/>
            <a:ext cx="229782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90" y="342900"/>
            <a:ext cx="6307111" cy="548640"/>
          </a:xfrm>
        </p:spPr>
        <p:txBody>
          <a:bodyPr anchor="t"/>
          <a:lstStyle>
            <a:lvl1pPr>
              <a:defRPr sz="21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88" y="1028700"/>
            <a:ext cx="6308648" cy="36290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46178" y="0"/>
            <a:ext cx="229782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srgbClr val="0090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90" y="342900"/>
            <a:ext cx="6307111" cy="548640"/>
          </a:xfrm>
        </p:spPr>
        <p:txBody>
          <a:bodyPr anchor="t"/>
          <a:lstStyle>
            <a:lvl1pPr>
              <a:defRPr sz="21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90" y="1028700"/>
            <a:ext cx="6311003" cy="3629025"/>
          </a:xfrm>
        </p:spPr>
        <p:txBody>
          <a:bodyPr/>
          <a:lstStyle>
            <a:lvl1pPr>
              <a:spcBef>
                <a:spcPts val="1350"/>
              </a:spcBef>
              <a:defRPr sz="15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900"/>
              </a:spcBef>
              <a:buFontTx/>
              <a:buNone/>
              <a:defRPr sz="1500">
                <a:latin typeface="+mn-lt"/>
              </a:defRPr>
            </a:lvl2pPr>
            <a:lvl3pPr marL="150019" indent="-150019">
              <a:spcBef>
                <a:spcPts val="450"/>
              </a:spcBef>
              <a:buFont typeface="Arial"/>
              <a:buChar char="•"/>
              <a:defRPr sz="1350">
                <a:latin typeface="+mn-lt"/>
              </a:defRPr>
            </a:lvl3pPr>
            <a:lvl4pPr marL="298847" indent="-150019">
              <a:buFont typeface="Lucida Grande"/>
              <a:buChar char="-"/>
              <a:defRPr sz="1200">
                <a:latin typeface="+mn-lt"/>
              </a:defRPr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0" y="2309045"/>
            <a:ext cx="8435930" cy="525411"/>
          </a:xfrm>
        </p:spPr>
        <p:txBody>
          <a:bodyPr anchor="ctr">
            <a:normAutofit/>
          </a:bodyPr>
          <a:lstStyle>
            <a:lvl1pPr>
              <a:defRPr sz="32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5A689B4-828F-4AF7-8991-9B23F627710C}"/>
              </a:ext>
            </a:extLst>
          </p:cNvPr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E21CD3E-5F2D-47FF-9348-AEF60D0E5867}"/>
              </a:ext>
            </a:extLst>
          </p:cNvPr>
          <p:cNvSpPr txBox="1">
            <a:spLocks/>
          </p:cNvSpPr>
          <p:nvPr userDrawn="1"/>
        </p:nvSpPr>
        <p:spPr>
          <a:xfrm>
            <a:off x="6693055" y="4813970"/>
            <a:ext cx="1900075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72FEA-B122-4DE3-BF97-D12B53B93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491E206-BC1A-42CB-964F-8D11FB4C2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511269-7B02-4032-8A04-6787B2A1C6C2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0" y="2309045"/>
            <a:ext cx="8435930" cy="525411"/>
          </a:xfrm>
        </p:spPr>
        <p:txBody>
          <a:bodyPr anchor="ctr">
            <a:normAutofit/>
          </a:bodyPr>
          <a:lstStyle>
            <a:lvl1pPr>
              <a:defRPr sz="32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36FAEF5-B8A2-4962-9C69-C59D128A03E2}"/>
              </a:ext>
            </a:extLst>
          </p:cNvPr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758E299-0C7E-44D8-AB48-E40E258586A3}"/>
              </a:ext>
            </a:extLst>
          </p:cNvPr>
          <p:cNvSpPr txBox="1">
            <a:spLocks/>
          </p:cNvSpPr>
          <p:nvPr userDrawn="1"/>
        </p:nvSpPr>
        <p:spPr>
          <a:xfrm>
            <a:off x="6693055" y="4813970"/>
            <a:ext cx="1900075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36B825-46FA-4203-9FA9-6FA8BF289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5D1C957-8CB9-4ED6-9448-87378435AD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CC802-7EC9-4557-BB73-3E7167D59CDE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0" y="2309045"/>
            <a:ext cx="8435930" cy="525411"/>
          </a:xfrm>
        </p:spPr>
        <p:txBody>
          <a:bodyPr anchor="ctr">
            <a:normAutofit/>
          </a:bodyPr>
          <a:lstStyle>
            <a:lvl1pPr>
              <a:defRPr sz="32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A0709DC-EB97-475E-83CF-52159EAEAC94}"/>
              </a:ext>
            </a:extLst>
          </p:cNvPr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E884444-E767-4E9E-98BD-887F28FF8046}"/>
              </a:ext>
            </a:extLst>
          </p:cNvPr>
          <p:cNvSpPr txBox="1">
            <a:spLocks/>
          </p:cNvSpPr>
          <p:nvPr userDrawn="1"/>
        </p:nvSpPr>
        <p:spPr>
          <a:xfrm>
            <a:off x="6693055" y="4813970"/>
            <a:ext cx="1900075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FFFFFF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47D67-CE26-4C77-BA7E-BF0858803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1484553" y="4661284"/>
            <a:ext cx="1257894" cy="5203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DEAB2D1-B122-431F-9F08-96D663CB4C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1F5B54-3DB0-43A3-886C-8C9AFBCEE90F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00554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1302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localhost/Users/ldorion/Desktop/PPT/Assets/metlife_eng_logo_cmyk-c.jp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394608" cy="5702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13" y="1390746"/>
            <a:ext cx="8089489" cy="32107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</a:p>
        </p:txBody>
      </p:sp>
      <p:pic>
        <p:nvPicPr>
          <p:cNvPr id="5" name="metlife_eng_logo_cmyk-c.jpg" descr="/Users/ldorion/Desktop/PPT/Assets/metlife_eng_logo_cmyk-c.jpg"/>
          <p:cNvPicPr>
            <a:picLocks noChangeAspect="1"/>
          </p:cNvPicPr>
          <p:nvPr userDrawn="1"/>
        </p:nvPicPr>
        <p:blipFill>
          <a:blip r:embed="rId20" r:link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7" y="4693794"/>
            <a:ext cx="1167866" cy="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4" r:id="rId2"/>
    <p:sldLayoutId id="2147483741" r:id="rId3"/>
    <p:sldLayoutId id="2147483725" r:id="rId4"/>
    <p:sldLayoutId id="2147483726" r:id="rId5"/>
    <p:sldLayoutId id="2147483727" r:id="rId6"/>
    <p:sldLayoutId id="2147483742" r:id="rId7"/>
    <p:sldLayoutId id="2147483735" r:id="rId8"/>
    <p:sldLayoutId id="2147483720" r:id="rId9"/>
    <p:sldLayoutId id="2147483722" r:id="rId10"/>
    <p:sldLayoutId id="2147483723" r:id="rId11"/>
    <p:sldLayoutId id="2147483737" r:id="rId12"/>
    <p:sldLayoutId id="2147483739" r:id="rId13"/>
    <p:sldLayoutId id="2147483728" r:id="rId14"/>
    <p:sldLayoutId id="2147483731" r:id="rId15"/>
    <p:sldLayoutId id="2147483732" r:id="rId16"/>
    <p:sldLayoutId id="2147483733" r:id="rId17"/>
    <p:sldLayoutId id="2147483734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90" y="342900"/>
            <a:ext cx="8459213" cy="342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90" y="1028700"/>
            <a:ext cx="8459213" cy="3624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lIns="68580" rIns="6858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75787B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75787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02" r="-13629" b="-18252"/>
          <a:stretch/>
        </p:blipFill>
        <p:spPr>
          <a:xfrm>
            <a:off x="1624246" y="4767147"/>
            <a:ext cx="1118201" cy="284357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BFEA55-E6CB-FA4D-A342-CAA145C6F31A}"/>
              </a:ext>
            </a:extLst>
          </p:cNvPr>
          <p:cNvSpPr txBox="1">
            <a:spLocks/>
          </p:cNvSpPr>
          <p:nvPr userDrawn="1"/>
        </p:nvSpPr>
        <p:spPr>
          <a:xfrm>
            <a:off x="4520790" y="4813970"/>
            <a:ext cx="2172264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6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92A5AF-7F99-4AD8-81BC-B8AB2A4BE10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2989" y="4777987"/>
            <a:ext cx="1013951" cy="2626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A9B32-AA2F-4ED9-BF62-D71D1216EC23}"/>
              </a:ext>
            </a:extLst>
          </p:cNvPr>
          <p:cNvCxnSpPr>
            <a:cxnSpLocks/>
          </p:cNvCxnSpPr>
          <p:nvPr userDrawn="1"/>
        </p:nvCxnSpPr>
        <p:spPr>
          <a:xfrm>
            <a:off x="1489163" y="4741885"/>
            <a:ext cx="0" cy="334882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i="0" kern="1200" spc="-15" baseline="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spcAft>
          <a:spcPts val="0"/>
        </a:spcAft>
        <a:buClrTx/>
        <a:buFontTx/>
        <a:buNone/>
        <a:tabLst>
          <a:tab pos="901304" algn="l"/>
        </a:tabLst>
        <a:defRPr sz="15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150019" indent="-150019" algn="l" defTabSz="685800" rtl="0" eaLnBrk="1" latinLnBrk="0" hangingPunct="1">
        <a:spcBef>
          <a:spcPts val="450"/>
        </a:spcBef>
        <a:spcAft>
          <a:spcPts val="0"/>
        </a:spcAft>
        <a:buClrTx/>
        <a:buFont typeface="Arial" pitchFamily="34" charset="0"/>
        <a:buChar char="•"/>
        <a:tabLst>
          <a:tab pos="901304" algn="l"/>
        </a:tabLst>
        <a:defRPr sz="135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298847" indent="-150019" algn="l" defTabSz="685800" rtl="0" eaLnBrk="1" latinLnBrk="0" hangingPunct="1">
        <a:spcBef>
          <a:spcPts val="225"/>
        </a:spcBef>
        <a:spcAft>
          <a:spcPts val="0"/>
        </a:spcAft>
        <a:buClrTx/>
        <a:buFont typeface="Lucida Grande"/>
        <a:buChar char="-"/>
        <a:tabLst>
          <a:tab pos="901304" algn="l"/>
        </a:tabLst>
        <a:defRPr sz="12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466725" indent="-150019" algn="l" defTabSz="685800" rtl="0" eaLnBrk="1" latinLnBrk="0" hangingPunct="1">
        <a:spcBef>
          <a:spcPts val="225"/>
        </a:spcBef>
        <a:spcAft>
          <a:spcPts val="0"/>
        </a:spcAft>
        <a:buClrTx/>
        <a:buFont typeface="Arial" pitchFamily="34" charset="0"/>
        <a:buChar char="•"/>
        <a:tabLst>
          <a:tab pos="901304" algn="l"/>
        </a:tabLst>
        <a:defRPr sz="12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604838" indent="-136922" algn="l" defTabSz="685800" rtl="0" eaLnBrk="1" latinLnBrk="0" hangingPunct="1">
        <a:spcBef>
          <a:spcPts val="225"/>
        </a:spcBef>
        <a:spcAft>
          <a:spcPts val="0"/>
        </a:spcAft>
        <a:buClrTx/>
        <a:buFont typeface="Lucida Grande"/>
        <a:buChar char="-"/>
        <a:tabLst>
          <a:tab pos="901304" algn="l"/>
        </a:tabLst>
        <a:defRPr sz="12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90" y="342900"/>
            <a:ext cx="8459213" cy="342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90" y="1028700"/>
            <a:ext cx="8459213" cy="3624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8593130" y="4813970"/>
            <a:ext cx="550870" cy="171450"/>
          </a:xfrm>
          <a:prstGeom prst="rect">
            <a:avLst/>
          </a:prstGeom>
        </p:spPr>
        <p:txBody>
          <a:bodyPr lIns="68580" rIns="6858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rgbClr val="75787B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600" smtClean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600">
              <a:solidFill>
                <a:srgbClr val="75787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02" r="-13629" b="-18252"/>
          <a:stretch/>
        </p:blipFill>
        <p:spPr>
          <a:xfrm>
            <a:off x="375110" y="4767147"/>
            <a:ext cx="1118201" cy="284357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BFEA55-E6CB-FA4D-A342-CAA145C6F31A}"/>
              </a:ext>
            </a:extLst>
          </p:cNvPr>
          <p:cNvSpPr txBox="1">
            <a:spLocks/>
          </p:cNvSpPr>
          <p:nvPr userDrawn="1"/>
        </p:nvSpPr>
        <p:spPr>
          <a:xfrm>
            <a:off x="4520790" y="4813970"/>
            <a:ext cx="2172264" cy="1714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6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i="0" kern="1200" spc="-15" baseline="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spcAft>
          <a:spcPts val="0"/>
        </a:spcAft>
        <a:buClrTx/>
        <a:buFontTx/>
        <a:buNone/>
        <a:tabLst>
          <a:tab pos="901304" algn="l"/>
        </a:tabLst>
        <a:defRPr sz="15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150019" indent="-150019" algn="l" defTabSz="685800" rtl="0" eaLnBrk="1" latinLnBrk="0" hangingPunct="1">
        <a:spcBef>
          <a:spcPts val="450"/>
        </a:spcBef>
        <a:spcAft>
          <a:spcPts val="0"/>
        </a:spcAft>
        <a:buClrTx/>
        <a:buFont typeface="Arial" pitchFamily="34" charset="0"/>
        <a:buChar char="•"/>
        <a:tabLst>
          <a:tab pos="901304" algn="l"/>
        </a:tabLst>
        <a:defRPr sz="135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298847" indent="-150019" algn="l" defTabSz="685800" rtl="0" eaLnBrk="1" latinLnBrk="0" hangingPunct="1">
        <a:spcBef>
          <a:spcPts val="225"/>
        </a:spcBef>
        <a:spcAft>
          <a:spcPts val="0"/>
        </a:spcAft>
        <a:buClrTx/>
        <a:buFont typeface="Lucida Grande"/>
        <a:buChar char="-"/>
        <a:tabLst>
          <a:tab pos="901304" algn="l"/>
        </a:tabLst>
        <a:defRPr sz="12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466725" indent="-150019" algn="l" defTabSz="685800" rtl="0" eaLnBrk="1" latinLnBrk="0" hangingPunct="1">
        <a:spcBef>
          <a:spcPts val="225"/>
        </a:spcBef>
        <a:spcAft>
          <a:spcPts val="0"/>
        </a:spcAft>
        <a:buClrTx/>
        <a:buFont typeface="Arial" pitchFamily="34" charset="0"/>
        <a:buChar char="•"/>
        <a:tabLst>
          <a:tab pos="901304" algn="l"/>
        </a:tabLst>
        <a:defRPr sz="12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604838" indent="-136922" algn="l" defTabSz="685800" rtl="0" eaLnBrk="1" latinLnBrk="0" hangingPunct="1">
        <a:spcBef>
          <a:spcPts val="225"/>
        </a:spcBef>
        <a:spcAft>
          <a:spcPts val="0"/>
        </a:spcAft>
        <a:buClrTx/>
        <a:buFont typeface="Lucida Grande"/>
        <a:buChar char="-"/>
        <a:tabLst>
          <a:tab pos="901304" algn="l"/>
        </a:tabLst>
        <a:defRPr sz="12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777907" cy="4659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238A67-4289-411B-9C0B-5066D3D92F7F}"/>
              </a:ext>
            </a:extLst>
          </p:cNvPr>
          <p:cNvSpPr/>
          <p:nvPr/>
        </p:nvSpPr>
        <p:spPr>
          <a:xfrm>
            <a:off x="-336029" y="-3516"/>
            <a:ext cx="7778750" cy="466344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86"/>
            <a:endParaRPr lang="en-GB" sz="1799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C81A1E-59C3-4688-8ED6-78F568A9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99" y="1917537"/>
            <a:ext cx="5795232" cy="911691"/>
          </a:xfrm>
        </p:spPr>
        <p:txBody>
          <a:bodyPr/>
          <a:lstStyle/>
          <a:p>
            <a:r>
              <a:rPr lang="en-US" sz="3500" dirty="0">
                <a:solidFill>
                  <a:schemeClr val="bg1"/>
                </a:solidFill>
              </a:rPr>
              <a:t>Live Life</a:t>
            </a:r>
            <a:endParaRPr lang="en-US" sz="3500" dirty="0">
              <a:solidFill>
                <a:srgbClr val="FCAF1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2523" y="0"/>
            <a:ext cx="341798" cy="466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3936" y="0"/>
            <a:ext cx="1030064" cy="4663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Live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4848" y="1173470"/>
            <a:ext cx="8147632" cy="297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700" dirty="0"/>
              <a:t>Living life to the fullest is something we all aspire to do. Live Life provides a simple way to make sure your loved ones are looked after if you fall ill or no longer around to provide for them.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373" y="1629421"/>
            <a:ext cx="2113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600" b="1" kern="0" dirty="0"/>
              <a:t>How It Benefits You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587922" y="2059276"/>
            <a:ext cx="5096782" cy="913070"/>
            <a:chOff x="587922" y="2059276"/>
            <a:chExt cx="5096782" cy="913070"/>
          </a:xfrm>
        </p:grpSpPr>
        <p:sp>
          <p:nvSpPr>
            <p:cNvPr id="22" name="Rectangle 21"/>
            <p:cNvSpPr/>
            <p:nvPr/>
          </p:nvSpPr>
          <p:spPr>
            <a:xfrm>
              <a:off x="1281594" y="2059276"/>
              <a:ext cx="4403110" cy="91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accent3"/>
                  </a:solidFill>
                  <a:latin typeface="Arial"/>
                  <a:ea typeface="Arial" charset="0"/>
                  <a:cs typeface="Arial" charset="0"/>
                </a:rPr>
                <a:t>More than a life insurance plan</a:t>
              </a:r>
            </a:p>
            <a:p>
              <a:pPr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A Term Plan, with valuable additional insurance protection, that offers financial support during unexpected events, like critical illness.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922" y="2149848"/>
              <a:ext cx="538532" cy="64843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83228" y="3105876"/>
            <a:ext cx="5498083" cy="555620"/>
            <a:chOff x="583228" y="3105876"/>
            <a:chExt cx="5498083" cy="55562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228" y="3121003"/>
              <a:ext cx="540493" cy="54049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281594" y="3105876"/>
              <a:ext cx="4799717" cy="543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accent3"/>
                  </a:solidFill>
                  <a:latin typeface="Arial"/>
                  <a:ea typeface="Arial" charset="0"/>
                  <a:cs typeface="Arial" charset="0"/>
                </a:rPr>
                <a:t>High coverage at a low cost</a:t>
              </a:r>
            </a:p>
            <a:p>
              <a:pPr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An affordable solution to protect loved ones.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8803" y="3828650"/>
            <a:ext cx="5492508" cy="592148"/>
            <a:chOff x="588803" y="3828650"/>
            <a:chExt cx="5492508" cy="5921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803" y="3828650"/>
              <a:ext cx="567968" cy="53010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281594" y="3877059"/>
              <a:ext cx="4799717" cy="543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accent3"/>
                  </a:solidFill>
                  <a:latin typeface="Arial"/>
                  <a:ea typeface="Arial" charset="0"/>
                  <a:cs typeface="Arial" charset="0"/>
                </a:rPr>
                <a:t>Peace of mind</a:t>
              </a:r>
            </a:p>
            <a:p>
              <a:pPr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Guaranteed financial protection for loved ones.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23683" y="1663547"/>
            <a:ext cx="2313542" cy="2985570"/>
            <a:chOff x="6257582" y="1696598"/>
            <a:chExt cx="2313542" cy="2985570"/>
          </a:xfrm>
        </p:grpSpPr>
        <p:sp>
          <p:nvSpPr>
            <p:cNvPr id="15" name="Rectangle 14"/>
            <p:cNvSpPr/>
            <p:nvPr/>
          </p:nvSpPr>
          <p:spPr>
            <a:xfrm>
              <a:off x="6257582" y="1696598"/>
              <a:ext cx="2313542" cy="2985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443781" y="2335576"/>
              <a:ext cx="1929038" cy="650840"/>
              <a:chOff x="6443781" y="2335576"/>
              <a:chExt cx="1929038" cy="65084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133622" y="2340085"/>
                <a:ext cx="123919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</a:rPr>
                  <a:t>CUSTOMER -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</a:rPr>
                  <a:t>FOCUSED SOLUTIONS</a:t>
                </a:r>
              </a:p>
            </p:txBody>
          </p:sp>
          <p:pic>
            <p:nvPicPr>
              <p:cNvPr id="43" name="Picture 42" descr="customer-focused-solutions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3781" y="2335576"/>
                <a:ext cx="589065" cy="58906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6443781" y="3820273"/>
              <a:ext cx="1984123" cy="589066"/>
              <a:chOff x="6443781" y="3820273"/>
              <a:chExt cx="1984123" cy="58906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7086070" y="3911499"/>
                <a:ext cx="13418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</a:rPr>
                  <a:t>EXCEPTIONAL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</a:rPr>
                  <a:t>SERVICE </a:t>
                </a:r>
              </a:p>
            </p:txBody>
          </p:sp>
          <p:pic>
            <p:nvPicPr>
              <p:cNvPr id="44" name="Picture 43" descr="exceptional-service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3781" y="3820273"/>
                <a:ext cx="589065" cy="589066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443781" y="3085362"/>
              <a:ext cx="1895988" cy="589066"/>
              <a:chOff x="6443781" y="3085362"/>
              <a:chExt cx="1895988" cy="58906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120322" y="3153439"/>
                <a:ext cx="12194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</a:rPr>
                  <a:t>PROVEN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</a:rPr>
                  <a:t>EXPERTISE</a:t>
                </a:r>
              </a:p>
            </p:txBody>
          </p:sp>
          <p:pic>
            <p:nvPicPr>
              <p:cNvPr id="45" name="Picture 44" descr="proven-expertise.png"/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srgbClr val="80808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3781" y="3085362"/>
                <a:ext cx="589065" cy="589066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6386760" y="1817748"/>
              <a:ext cx="20729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Our promise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9157" y="153621"/>
            <a:ext cx="7453667" cy="493465"/>
          </a:xfrm>
        </p:spPr>
        <p:txBody>
          <a:bodyPr/>
          <a:lstStyle/>
          <a:p>
            <a:r>
              <a:rPr lang="en-US" sz="2800" dirty="0"/>
              <a:t>Live Life: Live today, protect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63517" y="2093104"/>
            <a:ext cx="1931732" cy="524048"/>
            <a:chOff x="4079622" y="1729548"/>
            <a:chExt cx="1931732" cy="52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9622" y="1729548"/>
              <a:ext cx="514411" cy="51441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79996" y="1730376"/>
              <a:ext cx="1231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Worldwide coverage**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14122" y="2921757"/>
            <a:ext cx="2686092" cy="523220"/>
            <a:chOff x="3897177" y="2657353"/>
            <a:chExt cx="2686092" cy="5232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177" y="2765233"/>
              <a:ext cx="723986" cy="39551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68981" y="2657353"/>
              <a:ext cx="1814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Protection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en-US" dirty="0"/>
                <a:t>for your </a:t>
              </a:r>
              <a:r>
                <a:rPr lang="en-US" b="1" dirty="0">
                  <a:solidFill>
                    <a:schemeClr val="accent2"/>
                  </a:solidFill>
                </a:rPr>
                <a:t>family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en-US" dirty="0"/>
                <a:t>or </a:t>
              </a:r>
              <a:r>
                <a:rPr lang="en-US" b="1" dirty="0">
                  <a:solidFill>
                    <a:schemeClr val="accent2"/>
                  </a:solidFill>
                </a:rPr>
                <a:t>business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2325" y="1146612"/>
            <a:ext cx="2578330" cy="523220"/>
            <a:chOff x="462325" y="849157"/>
            <a:chExt cx="2578330" cy="523220"/>
          </a:xfrm>
        </p:grpSpPr>
        <p:sp>
          <p:nvSpPr>
            <p:cNvPr id="52" name="TextBox 51"/>
            <p:cNvSpPr txBox="1"/>
            <p:nvPr/>
          </p:nvSpPr>
          <p:spPr>
            <a:xfrm>
              <a:off x="1146173" y="849157"/>
              <a:ext cx="1894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Cover up to </a:t>
              </a:r>
              <a:r>
                <a:rPr lang="en-US" b="1" dirty="0">
                  <a:solidFill>
                    <a:schemeClr val="accent2"/>
                  </a:solidFill>
                </a:rPr>
                <a:t>USD 10 million</a:t>
              </a:r>
              <a:r>
                <a:rPr lang="en-US" dirty="0"/>
                <a:t> life insurance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325" y="902639"/>
              <a:ext cx="518589" cy="459322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1168208" y="2038978"/>
            <a:ext cx="202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Affordable, starting from </a:t>
            </a:r>
            <a:r>
              <a:rPr lang="en-US" b="1" dirty="0">
                <a:solidFill>
                  <a:schemeClr val="accent2"/>
                </a:solidFill>
              </a:rPr>
              <a:t>USD 20*</a:t>
            </a:r>
            <a:r>
              <a:rPr lang="en-US" b="1" dirty="0"/>
              <a:t> </a:t>
            </a:r>
            <a:r>
              <a:rPr lang="en-US" dirty="0"/>
              <a:t>a month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2" y="1911151"/>
            <a:ext cx="811764" cy="8117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24147" y="3987189"/>
            <a:ext cx="344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*Subject to client’s age and minimum face amount. 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**Except sanctioned countries.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99" y="2808698"/>
            <a:ext cx="701687" cy="70168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168208" y="2920327"/>
            <a:ext cx="202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in </a:t>
            </a:r>
            <a:r>
              <a:rPr lang="en-US" b="1" dirty="0">
                <a:solidFill>
                  <a:schemeClr val="accent2"/>
                </a:solidFill>
              </a:rPr>
              <a:t>AED, USD, GBP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EUR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336" y="1024472"/>
            <a:ext cx="763692" cy="76369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354617" y="1091528"/>
            <a:ext cx="2202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Second medical opinion </a:t>
            </a:r>
            <a:r>
              <a:rPr lang="en-US" dirty="0"/>
              <a:t>through renowned US providers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Life insurance: Select your package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91545" y="919933"/>
            <a:ext cx="6352464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Renew or convert with option of ACI</a:t>
            </a:r>
          </a:p>
          <a:p>
            <a:pPr marL="37719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ea typeface="Arial" charset="0"/>
                <a:cs typeface="Arial" charset="0"/>
              </a:rPr>
              <a:t>The 5 year plan can be renewed for another 5 years without a medical examination.</a:t>
            </a:r>
          </a:p>
          <a:p>
            <a:pPr marL="37719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ea typeface="Arial" charset="0"/>
                <a:cs typeface="Arial" charset="0"/>
              </a:rPr>
              <a:t>5 year renewal  plan can be converted within 10 years to a permanent plan (whole Life) like Future Protect.*</a:t>
            </a:r>
          </a:p>
          <a:p>
            <a:endParaRPr lang="en-US" sz="1200" kern="0" dirty="0">
              <a:solidFill>
                <a:srgbClr val="000000">
                  <a:lumMod val="95000"/>
                  <a:lumOff val="5000"/>
                </a:srgbClr>
              </a:solidFill>
              <a:cs typeface="Arial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*Subject to no previous claims and underwriting.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56" y="963736"/>
            <a:ext cx="1041333" cy="10413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91545" y="3167373"/>
            <a:ext cx="6352464" cy="70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Level term with the optional benefit of ACI</a:t>
            </a:r>
          </a:p>
          <a:p>
            <a:pPr marL="37719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ea typeface="Arial" charset="0"/>
                <a:cs typeface="Arial" charset="0"/>
              </a:rPr>
              <a:t>Option to pay premiums over 6 to 25 years.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61" y="3000201"/>
            <a:ext cx="1113183" cy="11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Optional insurance benefits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0159" y="1034965"/>
            <a:ext cx="5636067" cy="666693"/>
            <a:chOff x="390159" y="1034965"/>
            <a:chExt cx="5636067" cy="666693"/>
          </a:xfrm>
        </p:grpSpPr>
        <p:sp>
          <p:nvSpPr>
            <p:cNvPr id="16" name="Rectangle 15"/>
            <p:cNvSpPr/>
            <p:nvPr/>
          </p:nvSpPr>
          <p:spPr>
            <a:xfrm>
              <a:off x="1425385" y="1045068"/>
              <a:ext cx="4600841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accent3"/>
                  </a:solidFill>
                  <a:latin typeface="Arial"/>
                  <a:ea typeface="Arial" charset="0"/>
                  <a:cs typeface="Arial" charset="0"/>
                </a:rPr>
                <a:t>Accelerated critical illness</a:t>
              </a:r>
            </a:p>
            <a:p>
              <a:pPr fontAlgn="base">
                <a:spcBef>
                  <a:spcPts val="200"/>
                </a:spcBef>
                <a:spcAft>
                  <a:spcPts val="200"/>
                </a:spcAft>
              </a:pP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Up to </a:t>
              </a: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USD 1 million 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cover against </a:t>
              </a: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32 illnesses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159" y="1034965"/>
              <a:ext cx="777629" cy="656124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96" y="2009225"/>
            <a:ext cx="586922" cy="7300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60" y="3180530"/>
            <a:ext cx="685800" cy="685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425385" y="2124722"/>
            <a:ext cx="580168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3"/>
                </a:solidFill>
                <a:ea typeface="Arial" charset="0"/>
                <a:cs typeface="Arial" charset="0"/>
              </a:rPr>
              <a:t>Permanent total disability</a:t>
            </a:r>
            <a:endParaRPr lang="en-US" sz="2000" b="1" dirty="0">
              <a:solidFill>
                <a:schemeClr val="accent3"/>
              </a:solidFill>
              <a:latin typeface="Arial"/>
              <a:ea typeface="Arial" charset="0"/>
              <a:cs typeface="Arial" charset="0"/>
            </a:endParaRP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Up to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USD 500,000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in case of an accident or sickness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36402" y="3160308"/>
            <a:ext cx="379661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3"/>
                </a:solidFill>
                <a:ea typeface="Arial" charset="0"/>
                <a:cs typeface="Arial" charset="0"/>
              </a:rPr>
              <a:t>Waiver of premium</a:t>
            </a:r>
            <a:endParaRPr lang="en-US" sz="2000" b="1" dirty="0">
              <a:solidFill>
                <a:schemeClr val="accent3"/>
              </a:solidFill>
              <a:latin typeface="Arial"/>
              <a:ea typeface="Arial" charset="0"/>
              <a:cs typeface="Arial" charset="0"/>
            </a:endParaRP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In case of disability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67749" y="958467"/>
            <a:ext cx="2511846" cy="3404212"/>
            <a:chOff x="6367749" y="958467"/>
            <a:chExt cx="2511846" cy="3404212"/>
          </a:xfrm>
        </p:grpSpPr>
        <p:sp>
          <p:nvSpPr>
            <p:cNvPr id="10" name="Rectangle 9"/>
            <p:cNvSpPr/>
            <p:nvPr/>
          </p:nvSpPr>
          <p:spPr>
            <a:xfrm>
              <a:off x="6367749" y="958467"/>
              <a:ext cx="2511846" cy="34042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74122" y="1538779"/>
              <a:ext cx="15394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Heart disease</a:t>
              </a:r>
              <a:r>
                <a:rPr kumimoji="0" lang="en-US" altLang="en-US" sz="1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and cancer are the 2 leading causes of death in the UAE*</a:t>
              </a:r>
              <a:endParaRPr kumimoji="0" lang="en-US" alt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74121" y="2517784"/>
              <a:ext cx="15732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kern="0" dirty="0">
                  <a:latin typeface="Arial"/>
                </a:rPr>
                <a:t>~4,500 new cases of cancer are reported each year as per HAAD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64850" y="1081115"/>
              <a:ext cx="2060798" cy="30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Some facts</a:t>
              </a:r>
              <a:endPara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74121" y="3464787"/>
              <a:ext cx="1412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kern="0" dirty="0">
                  <a:latin typeface="Arial"/>
                </a:rPr>
                <a:t>~600 killed in car accidents in the UAE in 2015**</a:t>
              </a:r>
            </a:p>
          </p:txBody>
        </p:sp>
        <p:pic>
          <p:nvPicPr>
            <p:cNvPr id="38" name="Picture 2" descr="C:\Users\BASELF~1\AppData\Local\Temp\Rar$DRa0.366\_EPS_Communication 2\Arrow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899" y="2671484"/>
              <a:ext cx="288204" cy="24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C:\Users\BASELF~1\AppData\Local\Temp\Rar$DRa0.366\_EPS_Communication 2\Arrow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899" y="1677405"/>
              <a:ext cx="288204" cy="24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C:\Users\BASELF~1\AppData\Local\Temp\Rar$DRa0.366\_EPS_Communication 2\Arrow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899" y="3543787"/>
              <a:ext cx="288204" cy="24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244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7814" y="1244905"/>
            <a:ext cx="2857500" cy="1983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7814" y="1013551"/>
            <a:ext cx="2857500" cy="187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Covered 32 Critical illnesses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7814" y="782197"/>
            <a:ext cx="2857500" cy="187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4270526" y="773936"/>
            <a:ext cx="4432802" cy="3731963"/>
          </a:xfrm>
          <a:prstGeom prst="rect">
            <a:avLst/>
          </a:prstGeom>
        </p:spPr>
        <p:txBody>
          <a:bodyPr/>
          <a:lstStyle/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Motor Neuron Disease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Parkinson’s Disease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Benign Brain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Head Trauma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 Meningitis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Blindness (Loss of Sight)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Burns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Sclerosis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Poliomyelitis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Encephalitis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Apallic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Due to Blood Transfusion and Occupationally Acquired HIV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Scleroderma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17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Lupus Erythematosus with Lupus Nephritis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26536" y="755573"/>
            <a:ext cx="3164963" cy="379439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Heart Attack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Serious Coronary Artery Disease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Heart Valve Surgery 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Fulminant Hepatitis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End Stage of Liver Failure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Primary Pulmonary Hypertension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End Stage of Lung Disease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Kidney Failure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Major Organ / Bone Marrow Transplant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Aplastic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Loss of Hearing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Loss of Speech 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Muscular Dystrophy</a:t>
            </a:r>
          </a:p>
          <a:p>
            <a:pPr marL="342900" indent="-342900" fontAlgn="b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Alzheimer’s Disease / Severe Dementia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65013" y="4779638"/>
            <a:ext cx="3758919" cy="246221"/>
            <a:chOff x="1490238" y="4773332"/>
            <a:chExt cx="3758919" cy="246221"/>
          </a:xfrm>
        </p:grpSpPr>
        <p:sp>
          <p:nvSpPr>
            <p:cNvPr id="11" name="Rectangle 10"/>
            <p:cNvSpPr/>
            <p:nvPr/>
          </p:nvSpPr>
          <p:spPr>
            <a:xfrm>
              <a:off x="1490238" y="4849472"/>
              <a:ext cx="117845" cy="1177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75227" y="4773332"/>
              <a:ext cx="3673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Leading cause of death in the UAE.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04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Product specifications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08914"/>
              </p:ext>
            </p:extLst>
          </p:nvPr>
        </p:nvGraphicFramePr>
        <p:xfrm>
          <a:off x="236084" y="684246"/>
          <a:ext cx="8472487" cy="285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Plan Type</a:t>
                      </a:r>
                    </a:p>
                  </a:txBody>
                  <a:tcPr marT="45732" marB="45732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Term Plan</a:t>
                      </a:r>
                    </a:p>
                  </a:txBody>
                  <a:tcPr marT="45732" marB="45732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Age Eligibility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20 to 65 years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Maximum Age at Maturity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75 years for Term and  ACI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Mode of Payment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Monthly, Quarterly, Semi-Annually &amp; Annual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Currency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USD, GBP, EURO and AED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Minimum Face Amount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USD 150,000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Maximum Face Amount</a:t>
                      </a: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USD 10 million for Term and USD 1 million for ACI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Re-instatement</a:t>
                      </a:r>
                    </a:p>
                  </a:txBody>
                  <a:tcPr marL="91428" marR="91428" marT="45735" marB="4573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 within 3 years from the date of premium payment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28" marR="91428" marT="45735" marB="4573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2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Supplementary Benefits</a:t>
                      </a:r>
                    </a:p>
                  </a:txBody>
                  <a:tcPr marL="91428" marR="91428" marT="45735" marB="4573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Waiver of Premium, War Risk Cover, Forever, Hospital Care, Accident Care, ACI with Terminal Illness , Personal Accident Plan , Permanent Total Disability</a:t>
                      </a:r>
                    </a:p>
                  </a:txBody>
                  <a:tcPr marL="91428" marR="91428" marT="45735" marB="4573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4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Premium Rates</a:t>
                      </a:r>
                    </a:p>
                  </a:txBody>
                  <a:tcPr marL="91428" marR="91428" marT="45735" marB="4573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Calculated based on issue age, gender, smoking class and term of the policy</a:t>
                      </a:r>
                    </a:p>
                  </a:txBody>
                  <a:tcPr marL="91428" marR="91428" marT="45735" marB="4573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3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Grace Period</a:t>
                      </a:r>
                    </a:p>
                  </a:txBody>
                  <a:tcPr marL="91428" marR="91428" marT="45735" marB="4573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31days</a:t>
                      </a:r>
                    </a:p>
                  </a:txBody>
                  <a:tcPr marL="91428" marR="91428" marT="45735" marB="4573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82762"/>
              </p:ext>
            </p:extLst>
          </p:nvPr>
        </p:nvGraphicFramePr>
        <p:xfrm>
          <a:off x="250371" y="3637383"/>
          <a:ext cx="8458200" cy="103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Type of Covers </a:t>
                      </a:r>
                    </a:p>
                  </a:txBody>
                  <a:tcPr marT="45663" marB="45663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T="45663" marB="45663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Years Renewable Term + option to add Critical Illness cover</a:t>
                      </a:r>
                    </a:p>
                  </a:txBody>
                  <a:tcPr marL="91428" marR="91428" marT="45695" marB="4569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Plan can be converted to a permanent plan with cash value anytime during the first 10 Policy Years</a:t>
                      </a:r>
                    </a:p>
                  </a:txBody>
                  <a:tcPr marL="91428" marR="91428" marT="45695" marB="4569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Term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+ Option to add Critical Illness cover</a:t>
                      </a:r>
                    </a:p>
                  </a:txBody>
                  <a:tcPr marL="91428" marR="91428" marT="45695" marB="4569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Premium throughout the policy term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Coverage for 6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to 25 years</a:t>
                      </a:r>
                    </a:p>
                  </a:txBody>
                  <a:tcPr marL="91428" marR="91428" marT="45695" marB="4569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86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5D2E96-09D4-684C-BDED-6024B7F4284C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640" y="1826917"/>
            <a:ext cx="4206240" cy="17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36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Life_Template_Widescreen_16x9_GenericFonts_050718" id="{755D0FEB-4CA7-4C3F-B07F-588F8265DA8D}" vid="{8BC20AB2-82DC-4AFE-8128-3FAD3EF10287}"/>
    </a:ext>
  </a:extLst>
</a:theme>
</file>

<file path=ppt/theme/theme3.xml><?xml version="1.0" encoding="utf-8"?>
<a:theme xmlns:a="http://schemas.openxmlformats.org/drawingml/2006/main" name="2_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Life_Template_Widescreen_16x9_GenericFonts_050718" id="{755D0FEB-4CA7-4C3F-B07F-588F8265DA8D}" vid="{8BC20AB2-82DC-4AFE-8128-3FAD3EF1028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632</Words>
  <Application>Microsoft Office PowerPoint</Application>
  <PresentationFormat>On-screen Show (16:9)</PresentationFormat>
  <Paragraphs>123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.AppleSystemUIFont</vt:lpstr>
      <vt:lpstr>Arial</vt:lpstr>
      <vt:lpstr>Calibri</vt:lpstr>
      <vt:lpstr>Georgia</vt:lpstr>
      <vt:lpstr>Georgia Bold</vt:lpstr>
      <vt:lpstr>Lucida Grande</vt:lpstr>
      <vt:lpstr>Wingdings</vt:lpstr>
      <vt:lpstr>1_Default Theme</vt:lpstr>
      <vt:lpstr>Default Theme</vt:lpstr>
      <vt:lpstr>2_Default Theme</vt:lpstr>
      <vt:lpstr>Live Life</vt:lpstr>
      <vt:lpstr>What is Live Life</vt:lpstr>
      <vt:lpstr>Live Life: Live today, protect tomorrow</vt:lpstr>
      <vt:lpstr>Life insurance: Select your package</vt:lpstr>
      <vt:lpstr>Optional insurance benefits</vt:lpstr>
      <vt:lpstr>Covered 32 Critical illnesses</vt:lpstr>
      <vt:lpstr>Product specifications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Sheth, Viral</dc:creator>
  <cp:keywords/>
  <dc:description/>
  <cp:lastModifiedBy>Iftikhar</cp:lastModifiedBy>
  <cp:revision>358</cp:revision>
  <cp:lastPrinted>2016-11-22T17:29:32Z</cp:lastPrinted>
  <dcterms:created xsi:type="dcterms:W3CDTF">2016-10-12T07:45:17Z</dcterms:created>
  <dcterms:modified xsi:type="dcterms:W3CDTF">2021-05-23T05:48:31Z</dcterms:modified>
  <cp:category/>
</cp:coreProperties>
</file>