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sldIdLst>
    <p:sldId id="281" r:id="rId2"/>
    <p:sldId id="602" r:id="rId3"/>
    <p:sldId id="1724" r:id="rId4"/>
    <p:sldId id="1734" r:id="rId5"/>
    <p:sldId id="439" r:id="rId6"/>
    <p:sldId id="1716" r:id="rId7"/>
    <p:sldId id="1726" r:id="rId8"/>
    <p:sldId id="1720" r:id="rId9"/>
    <p:sldId id="1735" r:id="rId10"/>
    <p:sldId id="1736" r:id="rId11"/>
    <p:sldId id="1737" r:id="rId12"/>
    <p:sldId id="1728" r:id="rId13"/>
    <p:sldId id="1730" r:id="rId14"/>
    <p:sldId id="1729" r:id="rId15"/>
    <p:sldId id="1731" r:id="rId16"/>
    <p:sldId id="1732" r:id="rId17"/>
    <p:sldId id="1733"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8A4"/>
    <a:srgbClr val="41C385"/>
    <a:srgbClr val="91C76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83468" autoAdjust="0"/>
  </p:normalViewPr>
  <p:slideViewPr>
    <p:cSldViewPr snapToGrid="0">
      <p:cViewPr varScale="1">
        <p:scale>
          <a:sx n="60" d="100"/>
          <a:sy n="60" d="100"/>
        </p:scale>
        <p:origin x="114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74170-20BC-482F-A2EC-55F0A4674426}" type="datetimeFigureOut">
              <a:rPr lang="en-US" smtClean="0"/>
              <a:t>22/06/2020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AF582-6299-40E0-9731-6ED79679F473}" type="slidenum">
              <a:rPr lang="en-US" smtClean="0"/>
              <a:t>‹#›</a:t>
            </a:fld>
            <a:endParaRPr lang="en-US"/>
          </a:p>
        </p:txBody>
      </p:sp>
    </p:spTree>
    <p:extLst>
      <p:ext uri="{BB962C8B-B14F-4D97-AF65-F5344CB8AC3E}">
        <p14:creationId xmlns:p14="http://schemas.microsoft.com/office/powerpoint/2010/main" val="54986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F582-6299-40E0-9731-6ED79679F473}" type="slidenum">
              <a:rPr lang="en-US" smtClean="0"/>
              <a:t>6</a:t>
            </a:fld>
            <a:endParaRPr lang="en-US"/>
          </a:p>
        </p:txBody>
      </p:sp>
    </p:spTree>
    <p:extLst>
      <p:ext uri="{BB962C8B-B14F-4D97-AF65-F5344CB8AC3E}">
        <p14:creationId xmlns:p14="http://schemas.microsoft.com/office/powerpoint/2010/main" val="16981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AF582-6299-40E0-9731-6ED79679F473}" type="slidenum">
              <a:rPr lang="en-US" smtClean="0"/>
              <a:t>8</a:t>
            </a:fld>
            <a:endParaRPr lang="en-US"/>
          </a:p>
        </p:txBody>
      </p:sp>
    </p:spTree>
    <p:extLst>
      <p:ext uri="{BB962C8B-B14F-4D97-AF65-F5344CB8AC3E}">
        <p14:creationId xmlns:p14="http://schemas.microsoft.com/office/powerpoint/2010/main" val="126257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F582-6299-40E0-9731-6ED79679F473}" type="slidenum">
              <a:rPr lang="en-US" smtClean="0"/>
              <a:t>9</a:t>
            </a:fld>
            <a:endParaRPr lang="en-US"/>
          </a:p>
        </p:txBody>
      </p:sp>
    </p:spTree>
    <p:extLst>
      <p:ext uri="{BB962C8B-B14F-4D97-AF65-F5344CB8AC3E}">
        <p14:creationId xmlns:p14="http://schemas.microsoft.com/office/powerpoint/2010/main" val="101673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F582-6299-40E0-9731-6ED79679F473}" type="slidenum">
              <a:rPr lang="en-US" smtClean="0"/>
              <a:t>10</a:t>
            </a:fld>
            <a:endParaRPr lang="en-US"/>
          </a:p>
        </p:txBody>
      </p:sp>
    </p:spTree>
    <p:extLst>
      <p:ext uri="{BB962C8B-B14F-4D97-AF65-F5344CB8AC3E}">
        <p14:creationId xmlns:p14="http://schemas.microsoft.com/office/powerpoint/2010/main" val="19701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F582-6299-40E0-9731-6ED79679F473}" type="slidenum">
              <a:rPr lang="en-US" smtClean="0"/>
              <a:t>11</a:t>
            </a:fld>
            <a:endParaRPr lang="en-US"/>
          </a:p>
        </p:txBody>
      </p:sp>
    </p:spTree>
    <p:extLst>
      <p:ext uri="{BB962C8B-B14F-4D97-AF65-F5344CB8AC3E}">
        <p14:creationId xmlns:p14="http://schemas.microsoft.com/office/powerpoint/2010/main" val="21768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AF582-6299-40E0-9731-6ED79679F473}" type="slidenum">
              <a:rPr lang="en-US" smtClean="0"/>
              <a:t>15</a:t>
            </a:fld>
            <a:endParaRPr lang="en-US"/>
          </a:p>
        </p:txBody>
      </p:sp>
    </p:spTree>
    <p:extLst>
      <p:ext uri="{BB962C8B-B14F-4D97-AF65-F5344CB8AC3E}">
        <p14:creationId xmlns:p14="http://schemas.microsoft.com/office/powerpoint/2010/main" val="314016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F582-6299-40E0-9731-6ED79679F473}" type="slidenum">
              <a:rPr lang="en-US" smtClean="0"/>
              <a:t>16</a:t>
            </a:fld>
            <a:endParaRPr lang="en-US"/>
          </a:p>
        </p:txBody>
      </p:sp>
    </p:spTree>
    <p:extLst>
      <p:ext uri="{BB962C8B-B14F-4D97-AF65-F5344CB8AC3E}">
        <p14:creationId xmlns:p14="http://schemas.microsoft.com/office/powerpoint/2010/main" val="163961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F582-6299-40E0-9731-6ED79679F473}" type="slidenum">
              <a:rPr lang="en-US" smtClean="0"/>
              <a:t>17</a:t>
            </a:fld>
            <a:endParaRPr lang="en-US"/>
          </a:p>
        </p:txBody>
      </p:sp>
    </p:spTree>
    <p:extLst>
      <p:ext uri="{BB962C8B-B14F-4D97-AF65-F5344CB8AC3E}">
        <p14:creationId xmlns:p14="http://schemas.microsoft.com/office/powerpoint/2010/main" val="68164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0360036"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455732" y="3987483"/>
            <a:ext cx="679612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55732" y="5345291"/>
            <a:ext cx="5195145"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1" name="Rectangle 10"/>
          <p:cNvSpPr/>
          <p:nvPr userDrawn="1"/>
        </p:nvSpPr>
        <p:spPr>
          <a:xfrm>
            <a:off x="10360035" y="0"/>
            <a:ext cx="455732" cy="6217920"/>
          </a:xfrm>
          <a:prstGeom prst="rect">
            <a:avLst/>
          </a:prstGeom>
          <a:solidFill>
            <a:srgbClr val="FF322B"/>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400" b="0" i="0" u="none" strike="noStrike" kern="0" cap="none" spc="0" normalizeH="0" baseline="0" dirty="0">
              <a:ln>
                <a:noFill/>
              </a:ln>
              <a:solidFill>
                <a:srgbClr val="FFFFFF"/>
              </a:solidFill>
              <a:effectLst/>
              <a:uLnTx/>
              <a:uFillTx/>
              <a:latin typeface="Arial"/>
              <a:ea typeface=""/>
              <a:cs typeface=""/>
            </a:endParaRPr>
          </a:p>
        </p:txBody>
      </p:sp>
      <p:sp>
        <p:nvSpPr>
          <p:cNvPr id="12" name="Rectangle 11"/>
          <p:cNvSpPr/>
          <p:nvPr userDrawn="1"/>
        </p:nvSpPr>
        <p:spPr>
          <a:xfrm>
            <a:off x="10815767" y="0"/>
            <a:ext cx="1376233"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Tree>
    <p:extLst>
      <p:ext uri="{BB962C8B-B14F-4D97-AF65-F5344CB8AC3E}">
        <p14:creationId xmlns:p14="http://schemas.microsoft.com/office/powerpoint/2010/main" val="124991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457319" y="1371600"/>
            <a:ext cx="3885930"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59190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457319" y="1371600"/>
            <a:ext cx="3887212"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2351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356582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9128238" y="0"/>
            <a:ext cx="306376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p:cNvSpPr>
            <a:spLocks noGrp="1"/>
          </p:cNvSpPr>
          <p:nvPr>
            <p:ph type="title" hasCustomPrompt="1"/>
          </p:nvPr>
        </p:nvSpPr>
        <p:spPr>
          <a:xfrm>
            <a:off x="457319" y="457200"/>
            <a:ext cx="8409482" cy="731520"/>
          </a:xfrm>
        </p:spPr>
        <p:txBody>
          <a:bodyPr anchor="t"/>
          <a:lstStyle>
            <a:lvl1pPr>
              <a:defRPr sz="2800" b="1" i="0">
                <a:solidFill>
                  <a:schemeClr val="tx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317" y="1371600"/>
            <a:ext cx="8411531"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5507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9128238" y="0"/>
            <a:ext cx="306376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solidFill>
                <a:schemeClr val="accent2"/>
              </a:solidFill>
              <a:latin typeface="Arial" charset="0"/>
            </a:endParaRPr>
          </a:p>
        </p:txBody>
      </p:sp>
      <p:sp>
        <p:nvSpPr>
          <p:cNvPr id="2" name="Title 1"/>
          <p:cNvSpPr>
            <a:spLocks noGrp="1"/>
          </p:cNvSpPr>
          <p:nvPr>
            <p:ph type="title" hasCustomPrompt="1"/>
          </p:nvPr>
        </p:nvSpPr>
        <p:spPr>
          <a:xfrm>
            <a:off x="457319" y="457200"/>
            <a:ext cx="8409482" cy="731520"/>
          </a:xfrm>
        </p:spPr>
        <p:txBody>
          <a:bodyPr anchor="t"/>
          <a:lstStyle>
            <a:lvl1pPr>
              <a:defRPr sz="2800" b="1" i="0">
                <a:solidFill>
                  <a:schemeClr val="tx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319" y="1371600"/>
            <a:ext cx="8414671"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185798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2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Divider Slid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13" y="3078726"/>
            <a:ext cx="11247907" cy="700548"/>
          </a:xfrm>
        </p:spPr>
        <p:txBody>
          <a:bodyPr anchor="ctr">
            <a:normAutofit/>
          </a:bodyPr>
          <a:lstStyle>
            <a:lvl1pPr>
              <a:defRPr sz="43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35A689B4-828F-4AF7-8991-9B23F627710C}"/>
              </a:ext>
            </a:extLst>
          </p:cNvPr>
          <p:cNvSpPr txBox="1">
            <a:spLocks/>
          </p:cNvSpPr>
          <p:nvPr userDrawn="1"/>
        </p:nvSpPr>
        <p:spPr>
          <a:xfrm>
            <a:off x="11457507"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21CD3E-5F2D-47FF-9348-AEF60D0E5867}"/>
              </a:ext>
            </a:extLst>
          </p:cNvPr>
          <p:cNvSpPr txBox="1">
            <a:spLocks/>
          </p:cNvSpPr>
          <p:nvPr userDrawn="1"/>
        </p:nvSpPr>
        <p:spPr>
          <a:xfrm>
            <a:off x="8924073" y="6418626"/>
            <a:ext cx="253343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Confidential Proprietary Information</a:t>
            </a:r>
            <a:endParaRPr lang="en-US" sz="800" b="0" i="0" dirty="0">
              <a:solidFill>
                <a:schemeClr val="bg1"/>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67A72FEA-B122-4DE3-BF97-D12B53B936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979404" y="6215045"/>
            <a:ext cx="1677192" cy="693755"/>
          </a:xfrm>
          <a:prstGeom prst="rect">
            <a:avLst/>
          </a:prstGeom>
        </p:spPr>
      </p:pic>
      <p:pic>
        <p:nvPicPr>
          <p:cNvPr id="9" name="Graphic 8">
            <a:extLst>
              <a:ext uri="{FF2B5EF4-FFF2-40B4-BE49-F238E27FC236}">
                <a16:creationId xmlns:a16="http://schemas.microsoft.com/office/drawing/2014/main" id="{9491E206-BC1A-42CB-964F-8D11FB4C2CD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319" y="6370649"/>
            <a:ext cx="1351934" cy="350236"/>
          </a:xfrm>
          <a:prstGeom prst="rect">
            <a:avLst/>
          </a:prstGeom>
        </p:spPr>
      </p:pic>
      <p:cxnSp>
        <p:nvCxnSpPr>
          <p:cNvPr id="10" name="Straight Connector 9">
            <a:extLst>
              <a:ext uri="{FF2B5EF4-FFF2-40B4-BE49-F238E27FC236}">
                <a16:creationId xmlns:a16="http://schemas.microsoft.com/office/drawing/2014/main" id="{6F511269-7B02-4032-8A04-6787B2A1C6C2}"/>
              </a:ext>
            </a:extLst>
          </p:cNvPr>
          <p:cNvCxnSpPr>
            <a:cxnSpLocks/>
          </p:cNvCxnSpPr>
          <p:nvPr userDrawn="1"/>
        </p:nvCxnSpPr>
        <p:spPr>
          <a:xfrm>
            <a:off x="1985551" y="6322514"/>
            <a:ext cx="0" cy="446509"/>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0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Divider Slid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13" y="3078726"/>
            <a:ext cx="11247907" cy="700548"/>
          </a:xfrm>
        </p:spPr>
        <p:txBody>
          <a:bodyPr anchor="ctr">
            <a:normAutofit/>
          </a:bodyPr>
          <a:lstStyle>
            <a:lvl1pPr>
              <a:defRPr sz="43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C36FAEF5-B8A2-4962-9C69-C59D128A03E2}"/>
              </a:ext>
            </a:extLst>
          </p:cNvPr>
          <p:cNvSpPr txBox="1">
            <a:spLocks/>
          </p:cNvSpPr>
          <p:nvPr userDrawn="1"/>
        </p:nvSpPr>
        <p:spPr>
          <a:xfrm>
            <a:off x="11457507"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4758E299-0C7E-44D8-AB48-E40E258586A3}"/>
              </a:ext>
            </a:extLst>
          </p:cNvPr>
          <p:cNvSpPr txBox="1">
            <a:spLocks/>
          </p:cNvSpPr>
          <p:nvPr userDrawn="1"/>
        </p:nvSpPr>
        <p:spPr>
          <a:xfrm>
            <a:off x="8924073" y="6418626"/>
            <a:ext cx="253343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Confidential Proprietary Information</a:t>
            </a:r>
            <a:endParaRPr lang="en-US" sz="800" b="0" i="0" dirty="0">
              <a:solidFill>
                <a:schemeClr val="bg1"/>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ED36B825-46FA-4203-9FA9-6FA8BF289C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979404" y="6215045"/>
            <a:ext cx="1677192" cy="693755"/>
          </a:xfrm>
          <a:prstGeom prst="rect">
            <a:avLst/>
          </a:prstGeom>
        </p:spPr>
      </p:pic>
      <p:pic>
        <p:nvPicPr>
          <p:cNvPr id="9" name="Graphic 8">
            <a:extLst>
              <a:ext uri="{FF2B5EF4-FFF2-40B4-BE49-F238E27FC236}">
                <a16:creationId xmlns:a16="http://schemas.microsoft.com/office/drawing/2014/main" id="{C5D1C957-8CB9-4ED6-9448-87378435AD0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319" y="6370649"/>
            <a:ext cx="1351934" cy="350236"/>
          </a:xfrm>
          <a:prstGeom prst="rect">
            <a:avLst/>
          </a:prstGeom>
        </p:spPr>
      </p:pic>
      <p:cxnSp>
        <p:nvCxnSpPr>
          <p:cNvPr id="10" name="Straight Connector 9">
            <a:extLst>
              <a:ext uri="{FF2B5EF4-FFF2-40B4-BE49-F238E27FC236}">
                <a16:creationId xmlns:a16="http://schemas.microsoft.com/office/drawing/2014/main" id="{A2ECC802-7EC9-4557-BB73-3E7167D59CDE}"/>
              </a:ext>
            </a:extLst>
          </p:cNvPr>
          <p:cNvCxnSpPr>
            <a:cxnSpLocks/>
          </p:cNvCxnSpPr>
          <p:nvPr userDrawn="1"/>
        </p:nvCxnSpPr>
        <p:spPr>
          <a:xfrm>
            <a:off x="1985551" y="6322514"/>
            <a:ext cx="0" cy="446509"/>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5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Divider Slid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13" y="3078726"/>
            <a:ext cx="11247907" cy="700548"/>
          </a:xfrm>
        </p:spPr>
        <p:txBody>
          <a:bodyPr anchor="ctr">
            <a:normAutofit/>
          </a:bodyPr>
          <a:lstStyle>
            <a:lvl1pPr>
              <a:defRPr sz="4399">
                <a:solidFill>
                  <a:schemeClr val="bg1"/>
                </a:solidFill>
              </a:defRPr>
            </a:lvl1pPr>
          </a:lstStyle>
          <a:p>
            <a:r>
              <a:rPr lang="en-US" dirty="0"/>
              <a:t>Click to edit Master title style</a:t>
            </a:r>
          </a:p>
        </p:txBody>
      </p:sp>
      <p:sp>
        <p:nvSpPr>
          <p:cNvPr id="6" name="Content Placeholder 8">
            <a:extLst>
              <a:ext uri="{FF2B5EF4-FFF2-40B4-BE49-F238E27FC236}">
                <a16:creationId xmlns:a16="http://schemas.microsoft.com/office/drawing/2014/main" id="{AA0709DC-EB97-475E-83CF-52159EAEAC94}"/>
              </a:ext>
            </a:extLst>
          </p:cNvPr>
          <p:cNvSpPr txBox="1">
            <a:spLocks/>
          </p:cNvSpPr>
          <p:nvPr userDrawn="1"/>
        </p:nvSpPr>
        <p:spPr>
          <a:xfrm>
            <a:off x="11457507"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884444-E767-4E9E-98BD-887F28FF8046}"/>
              </a:ext>
            </a:extLst>
          </p:cNvPr>
          <p:cNvSpPr txBox="1">
            <a:spLocks/>
          </p:cNvSpPr>
          <p:nvPr userDrawn="1"/>
        </p:nvSpPr>
        <p:spPr>
          <a:xfrm>
            <a:off x="8924073" y="6418626"/>
            <a:ext cx="253343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Confidential Proprietary Information</a:t>
            </a:r>
            <a:endParaRPr lang="en-US" sz="800" b="0" i="0" dirty="0">
              <a:solidFill>
                <a:schemeClr val="bg1"/>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4B047D67-CE26-4C77-BA7E-BF08588035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979404" y="6215045"/>
            <a:ext cx="1677192" cy="693755"/>
          </a:xfrm>
          <a:prstGeom prst="rect">
            <a:avLst/>
          </a:prstGeom>
        </p:spPr>
      </p:pic>
      <p:pic>
        <p:nvPicPr>
          <p:cNvPr id="9" name="Graphic 8">
            <a:extLst>
              <a:ext uri="{FF2B5EF4-FFF2-40B4-BE49-F238E27FC236}">
                <a16:creationId xmlns:a16="http://schemas.microsoft.com/office/drawing/2014/main" id="{ADEAB2D1-B122-431F-9F08-96D663CB4C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319" y="6370649"/>
            <a:ext cx="1351934" cy="350236"/>
          </a:xfrm>
          <a:prstGeom prst="rect">
            <a:avLst/>
          </a:prstGeom>
        </p:spPr>
      </p:pic>
      <p:cxnSp>
        <p:nvCxnSpPr>
          <p:cNvPr id="10" name="Straight Connector 9">
            <a:extLst>
              <a:ext uri="{FF2B5EF4-FFF2-40B4-BE49-F238E27FC236}">
                <a16:creationId xmlns:a16="http://schemas.microsoft.com/office/drawing/2014/main" id="{1F1F5B54-3DB0-43A3-886C-8C9AFBCEE90F}"/>
              </a:ext>
            </a:extLst>
          </p:cNvPr>
          <p:cNvCxnSpPr>
            <a:cxnSpLocks/>
          </p:cNvCxnSpPr>
          <p:nvPr userDrawn="1"/>
        </p:nvCxnSpPr>
        <p:spPr>
          <a:xfrm>
            <a:off x="1985551" y="6322514"/>
            <a:ext cx="0" cy="446509"/>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31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ADCB-679F-994F-AC08-AFB642CB9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E87DE-E220-2A4A-A119-AC0F969401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26CE8-1E64-3740-9B4B-8929FC750114}"/>
              </a:ext>
            </a:extLst>
          </p:cNvPr>
          <p:cNvSpPr>
            <a:spLocks noGrp="1"/>
          </p:cNvSpPr>
          <p:nvPr>
            <p:ph type="dt" sz="half" idx="10"/>
          </p:nvPr>
        </p:nvSpPr>
        <p:spPr/>
        <p:txBody>
          <a:bodyPr/>
          <a:lstStyle/>
          <a:p>
            <a:fld id="{33EA3802-2B6C-864C-A32A-41D25EB5E962}" type="datetimeFigureOut">
              <a:rPr lang="en-US" smtClean="0"/>
              <a:t>22/06/2020</a:t>
            </a:fld>
            <a:endParaRPr lang="en-US"/>
          </a:p>
        </p:txBody>
      </p:sp>
      <p:sp>
        <p:nvSpPr>
          <p:cNvPr id="5" name="Footer Placeholder 4">
            <a:extLst>
              <a:ext uri="{FF2B5EF4-FFF2-40B4-BE49-F238E27FC236}">
                <a16:creationId xmlns:a16="http://schemas.microsoft.com/office/drawing/2014/main" id="{3720120C-0ACF-8747-97FF-CE6CB469C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EE9E3-33BE-004C-A7CA-E804061E098C}"/>
              </a:ext>
            </a:extLst>
          </p:cNvPr>
          <p:cNvSpPr>
            <a:spLocks noGrp="1"/>
          </p:cNvSpPr>
          <p:nvPr>
            <p:ph type="sldNum" sz="quarter" idx="12"/>
          </p:nvPr>
        </p:nvSpPr>
        <p:spPr/>
        <p:txBody>
          <a:bodyPr/>
          <a:lstStyle/>
          <a:p>
            <a:fld id="{E8630D9F-F969-1649-83ED-214B93E0C4A9}" type="slidenum">
              <a:rPr lang="en-US" smtClean="0"/>
              <a:t>‹#›</a:t>
            </a:fld>
            <a:endParaRPr lang="en-US"/>
          </a:p>
        </p:txBody>
      </p:sp>
    </p:spTree>
    <p:extLst>
      <p:ext uri="{BB962C8B-B14F-4D97-AF65-F5344CB8AC3E}">
        <p14:creationId xmlns:p14="http://schemas.microsoft.com/office/powerpoint/2010/main" val="311536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14" name="Rectangle 13"/>
          <p:cNvSpPr/>
          <p:nvPr userDrawn="1"/>
        </p:nvSpPr>
        <p:spPr>
          <a:xfrm>
            <a:off x="0" y="0"/>
            <a:ext cx="10365899" cy="62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itle 1"/>
          <p:cNvSpPr>
            <a:spLocks noGrp="1"/>
          </p:cNvSpPr>
          <p:nvPr>
            <p:ph type="ctrTitle" hasCustomPrompt="1"/>
          </p:nvPr>
        </p:nvSpPr>
        <p:spPr bwMode="white">
          <a:xfrm>
            <a:off x="455732" y="3987483"/>
            <a:ext cx="679612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5731" y="5345291"/>
            <a:ext cx="6796963"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10362008" y="0"/>
            <a:ext cx="455731"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5" name="Rectangle 14"/>
          <p:cNvSpPr/>
          <p:nvPr userDrawn="1"/>
        </p:nvSpPr>
        <p:spPr>
          <a:xfrm>
            <a:off x="10818582" y="0"/>
            <a:ext cx="1373419" cy="6217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Tree>
    <p:extLst>
      <p:ext uri="{BB962C8B-B14F-4D97-AF65-F5344CB8AC3E}">
        <p14:creationId xmlns:p14="http://schemas.microsoft.com/office/powerpoint/2010/main" val="41316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rint">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5732" y="3987483"/>
            <a:ext cx="6796120" cy="1215588"/>
          </a:xfrm>
        </p:spPr>
        <p:txBody>
          <a:bodyPr anchor="b"/>
          <a:lstStyle>
            <a:lvl1pPr algn="l">
              <a:lnSpc>
                <a:spcPct val="80000"/>
              </a:lnSpc>
              <a:defRPr sz="4800" b="1" i="0" cap="none" baseline="0">
                <a:solidFill>
                  <a:schemeClr val="tx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5731" y="5345291"/>
            <a:ext cx="6796963" cy="335328"/>
          </a:xfrm>
        </p:spPr>
        <p:txBody>
          <a:bodyPr anchor="t">
            <a:noAutofit/>
          </a:bodyPr>
          <a:lstStyle>
            <a:lvl1pPr marL="0" indent="0" algn="l">
              <a:lnSpc>
                <a:spcPct val="80000"/>
              </a:lnSpc>
              <a:spcBef>
                <a:spcPts val="300"/>
              </a:spcBef>
              <a:buNone/>
              <a:defRPr sz="14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418549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Colors">
    <p:spTree>
      <p:nvGrpSpPr>
        <p:cNvPr id="1" name=""/>
        <p:cNvGrpSpPr/>
        <p:nvPr/>
      </p:nvGrpSpPr>
      <p:grpSpPr>
        <a:xfrm>
          <a:off x="0" y="0"/>
          <a:ext cx="0" cy="0"/>
          <a:chOff x="0" y="0"/>
          <a:chExt cx="0" cy="0"/>
        </a:xfrm>
      </p:grpSpPr>
      <p:sp>
        <p:nvSpPr>
          <p:cNvPr id="10" name="Rectangle 9"/>
          <p:cNvSpPr/>
          <p:nvPr userDrawn="1"/>
        </p:nvSpPr>
        <p:spPr>
          <a:xfrm>
            <a:off x="0" y="0"/>
            <a:ext cx="103658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4" name="Text Placeholder 18"/>
          <p:cNvSpPr>
            <a:spLocks noGrp="1"/>
          </p:cNvSpPr>
          <p:nvPr>
            <p:ph type="body" sz="quarter" idx="11" hasCustomPrompt="1"/>
          </p:nvPr>
        </p:nvSpPr>
        <p:spPr>
          <a:xfrm>
            <a:off x="455732" y="1935163"/>
            <a:ext cx="8277793" cy="2987675"/>
          </a:xfrm>
        </p:spPr>
        <p:txBody>
          <a:bodyPr anchor="ctr"/>
          <a:lstStyle>
            <a:lvl1pPr>
              <a:defRPr sz="6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10362008" y="0"/>
            <a:ext cx="45573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10818582" y="0"/>
            <a:ext cx="13734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979404" y="6215045"/>
            <a:ext cx="1677192" cy="693755"/>
          </a:xfrm>
          <a:prstGeom prst="rect">
            <a:avLst/>
          </a:prstGeom>
        </p:spPr>
      </p:pic>
      <p:pic>
        <p:nvPicPr>
          <p:cNvPr id="12" name="Graphic 11">
            <a:extLst>
              <a:ext uri="{FF2B5EF4-FFF2-40B4-BE49-F238E27FC236}">
                <a16:creationId xmlns:a16="http://schemas.microsoft.com/office/drawing/2014/main" id="{7B66EEDC-C243-426E-A456-9DA641F1AC0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319" y="6370649"/>
            <a:ext cx="1351934" cy="350236"/>
          </a:xfrm>
          <a:prstGeom prst="rect">
            <a:avLst/>
          </a:prstGeom>
        </p:spPr>
      </p:pic>
      <p:cxnSp>
        <p:nvCxnSpPr>
          <p:cNvPr id="13" name="Straight Connector 12">
            <a:extLst>
              <a:ext uri="{FF2B5EF4-FFF2-40B4-BE49-F238E27FC236}">
                <a16:creationId xmlns:a16="http://schemas.microsoft.com/office/drawing/2014/main" id="{9E29E641-48AC-4080-A1B2-F0575E3A1A1E}"/>
              </a:ext>
            </a:extLst>
          </p:cNvPr>
          <p:cNvCxnSpPr>
            <a:cxnSpLocks/>
          </p:cNvCxnSpPr>
          <p:nvPr userDrawn="1"/>
        </p:nvCxnSpPr>
        <p:spPr>
          <a:xfrm>
            <a:off x="1985551" y="6322514"/>
            <a:ext cx="0" cy="446509"/>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80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319" y="455613"/>
            <a:ext cx="11277489" cy="5943600"/>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11457507"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D0D8946D-F449-5F4C-804E-200176634BDF}"/>
              </a:ext>
            </a:extLst>
          </p:cNvPr>
          <p:cNvSpPr txBox="1">
            <a:spLocks/>
          </p:cNvSpPr>
          <p:nvPr userDrawn="1"/>
        </p:nvSpPr>
        <p:spPr>
          <a:xfrm>
            <a:off x="8924073" y="6418626"/>
            <a:ext cx="253343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Confidential Proprietary Information</a:t>
            </a:r>
            <a:endParaRPr lang="en-US" sz="800" b="0" i="0" dirty="0">
              <a:solidFill>
                <a:schemeClr val="bg1"/>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27EE6175-3C10-4349-90EA-276AA47F3390}"/>
              </a:ext>
            </a:extLst>
          </p:cNvPr>
          <p:cNvSpPr txBox="1">
            <a:spLocks/>
          </p:cNvSpPr>
          <p:nvPr userDrawn="1"/>
        </p:nvSpPr>
        <p:spPr>
          <a:xfrm>
            <a:off x="6027720" y="6418626"/>
            <a:ext cx="289635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800" b="0" i="0" dirty="0">
                <a:solidFill>
                  <a:schemeClr val="tx1"/>
                </a:solidFill>
                <a:latin typeface="Arial" charset="0"/>
                <a:cs typeface="Arial" charset="0"/>
              </a:rPr>
              <a:t>  </a:t>
            </a:r>
            <a:endParaRPr lang="en-US" sz="800" b="0" i="0" dirty="0">
              <a:solidFill>
                <a:schemeClr val="tx1"/>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B1DD6940-8E95-4AAE-82B3-456141AAD4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979404" y="6215045"/>
            <a:ext cx="1677192" cy="693755"/>
          </a:xfrm>
          <a:prstGeom prst="rect">
            <a:avLst/>
          </a:prstGeom>
        </p:spPr>
      </p:pic>
      <p:pic>
        <p:nvPicPr>
          <p:cNvPr id="11" name="Graphic 10">
            <a:extLst>
              <a:ext uri="{FF2B5EF4-FFF2-40B4-BE49-F238E27FC236}">
                <a16:creationId xmlns:a16="http://schemas.microsoft.com/office/drawing/2014/main" id="{43735B43-CDDC-4F2F-8694-BC59C5D41DF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319" y="6370649"/>
            <a:ext cx="1351934" cy="350236"/>
          </a:xfrm>
          <a:prstGeom prst="rect">
            <a:avLst/>
          </a:prstGeom>
        </p:spPr>
      </p:pic>
      <p:cxnSp>
        <p:nvCxnSpPr>
          <p:cNvPr id="12" name="Straight Connector 11">
            <a:extLst>
              <a:ext uri="{FF2B5EF4-FFF2-40B4-BE49-F238E27FC236}">
                <a16:creationId xmlns:a16="http://schemas.microsoft.com/office/drawing/2014/main" id="{64ECCA26-1BCE-4F8F-B75E-2A8746A52F93}"/>
              </a:ext>
            </a:extLst>
          </p:cNvPr>
          <p:cNvCxnSpPr>
            <a:cxnSpLocks/>
          </p:cNvCxnSpPr>
          <p:nvPr userDrawn="1"/>
        </p:nvCxnSpPr>
        <p:spPr>
          <a:xfrm>
            <a:off x="1985551" y="6322514"/>
            <a:ext cx="0" cy="446509"/>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61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457319" y="1371600"/>
            <a:ext cx="9452850"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38530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457319" y="1371600"/>
            <a:ext cx="9444910" cy="48387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25808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6077564" y="0"/>
            <a:ext cx="6114435"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319" y="457200"/>
            <a:ext cx="5396365" cy="73152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457319" y="1371600"/>
            <a:ext cx="5396365"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6295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5396365" cy="73152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457319" y="1371600"/>
            <a:ext cx="5396365" cy="48387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6077564" y="0"/>
            <a:ext cx="6114435"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Tree>
    <p:extLst>
      <p:ext uri="{BB962C8B-B14F-4D97-AF65-F5344CB8AC3E}">
        <p14:creationId xmlns:p14="http://schemas.microsoft.com/office/powerpoint/2010/main" val="220379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320" y="457200"/>
            <a:ext cx="11278950"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320" y="1371601"/>
            <a:ext cx="11278950" cy="483228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userDrawn="1"/>
        </p:nvSpPr>
        <p:spPr>
          <a:xfrm>
            <a:off x="11457507" y="6418626"/>
            <a:ext cx="734493" cy="228600"/>
          </a:xfrm>
          <a:prstGeom prst="rect">
            <a:avLst/>
          </a:prstGeom>
        </p:spPr>
        <p:txBody>
          <a:bodyPr lIns="91440" rIns="9144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2"/>
                </a:solidFill>
                <a:latin typeface="Arial" charset="0"/>
                <a:cs typeface="Arial" charset="0"/>
              </a:rPr>
              <a:t> </a:t>
            </a:r>
            <a:fld id="{38743595-4496-5147-A886-7D133864DF76}" type="slidenum">
              <a:rPr lang="en-US" sz="800" b="0" i="0" smtClean="0">
                <a:solidFill>
                  <a:schemeClr val="bg2"/>
                </a:solidFill>
                <a:latin typeface="Arial" charset="0"/>
                <a:ea typeface="Arial" charset="0"/>
                <a:cs typeface="Arial" charset="0"/>
              </a:rPr>
              <a:pPr algn="ctr"/>
              <a:t>‹#›</a:t>
            </a:fld>
            <a:endParaRPr lang="en-US" sz="800" b="0" i="0" dirty="0">
              <a:solidFill>
                <a:schemeClr val="bg2"/>
              </a:solidFill>
              <a:latin typeface="Arial" charset="0"/>
              <a:ea typeface="Arial" charset="0"/>
              <a:cs typeface="Arial" charset="0"/>
            </a:endParaRPr>
          </a:p>
        </p:txBody>
      </p:sp>
      <p:pic>
        <p:nvPicPr>
          <p:cNvPr id="4" name="Picture 3"/>
          <p:cNvPicPr>
            <a:picLocks noChangeAspect="1"/>
          </p:cNvPicPr>
          <p:nvPr userDrawn="1"/>
        </p:nvPicPr>
        <p:blipFill rotWithShape="1">
          <a:blip r:embed="rId21" cstate="email">
            <a:extLst>
              <a:ext uri="{28A0092B-C50C-407E-A947-70E740481C1C}">
                <a14:useLocalDpi xmlns:a14="http://schemas.microsoft.com/office/drawing/2010/main"/>
              </a:ext>
            </a:extLst>
          </a:blip>
          <a:srcRect l="123" t="-15502" r="-13612" b="-18252"/>
          <a:stretch/>
        </p:blipFill>
        <p:spPr>
          <a:xfrm>
            <a:off x="488824" y="6356196"/>
            <a:ext cx="1490934" cy="379142"/>
          </a:xfrm>
          <a:prstGeom prst="rect">
            <a:avLst/>
          </a:prstGeom>
        </p:spPr>
      </p:pic>
      <p:sp>
        <p:nvSpPr>
          <p:cNvPr id="7" name="Content Placeholder 8">
            <a:extLst>
              <a:ext uri="{FF2B5EF4-FFF2-40B4-BE49-F238E27FC236}">
                <a16:creationId xmlns:a16="http://schemas.microsoft.com/office/drawing/2014/main" id="{7BBFEA55-E6CB-FA4D-A342-CAA145C6F31A}"/>
              </a:ext>
            </a:extLst>
          </p:cNvPr>
          <p:cNvSpPr txBox="1">
            <a:spLocks/>
          </p:cNvSpPr>
          <p:nvPr userDrawn="1"/>
        </p:nvSpPr>
        <p:spPr>
          <a:xfrm>
            <a:off x="6027720" y="6418626"/>
            <a:ext cx="289635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800" b="0" i="0" dirty="0">
                <a:solidFill>
                  <a:schemeClr val="tx1"/>
                </a:solidFill>
                <a:latin typeface="Arial" charset="0"/>
                <a:cs typeface="Arial" charset="0"/>
              </a:rPr>
              <a:t> </a:t>
            </a:r>
            <a:endParaRPr lang="en-US" sz="8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9539773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b="1" i="0" kern="1200" spc="-20"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81E098-5759-4CA2-A2A3-2DCA34A037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07" t="13037" b="13278"/>
          <a:stretch/>
        </p:blipFill>
        <p:spPr>
          <a:xfrm>
            <a:off x="0" y="0"/>
            <a:ext cx="12192000" cy="6108192"/>
          </a:xfrm>
          <a:prstGeom prst="rect">
            <a:avLst/>
          </a:prstGeom>
        </p:spPr>
      </p:pic>
      <p:sp>
        <p:nvSpPr>
          <p:cNvPr id="7" name="Rectangle 6">
            <a:extLst>
              <a:ext uri="{FF2B5EF4-FFF2-40B4-BE49-F238E27FC236}">
                <a16:creationId xmlns:a16="http://schemas.microsoft.com/office/drawing/2014/main" id="{AB7807E5-7D83-4C97-BA5F-7CCCEE4007B5}"/>
              </a:ext>
            </a:extLst>
          </p:cNvPr>
          <p:cNvSpPr/>
          <p:nvPr/>
        </p:nvSpPr>
        <p:spPr>
          <a:xfrm rot="10800000">
            <a:off x="0" y="-2"/>
            <a:ext cx="12192000" cy="6090250"/>
          </a:xfrm>
          <a:prstGeom prst="rect">
            <a:avLst/>
          </a:prstGeom>
          <a:gradFill flip="none" rotWithShape="1">
            <a:gsLst>
              <a:gs pos="0">
                <a:schemeClr val="tx1">
                  <a:alpha val="35000"/>
                </a:schemeClr>
              </a:gs>
              <a:gs pos="100000">
                <a:schemeClr val="tx1">
                  <a:alpha val="6000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448"/>
            <a:endParaRPr lang="en-GB" sz="2399" dirty="0">
              <a:solidFill>
                <a:srgbClr val="FFFFFF"/>
              </a:solidFill>
              <a:latin typeface="Arial"/>
            </a:endParaRPr>
          </a:p>
        </p:txBody>
      </p:sp>
      <p:sp>
        <p:nvSpPr>
          <p:cNvPr id="2" name="Title 1">
            <a:extLst>
              <a:ext uri="{FF2B5EF4-FFF2-40B4-BE49-F238E27FC236}">
                <a16:creationId xmlns:a16="http://schemas.microsoft.com/office/drawing/2014/main" id="{90E99114-B1F4-1A4D-9509-64780A6F89D3}"/>
              </a:ext>
            </a:extLst>
          </p:cNvPr>
          <p:cNvSpPr>
            <a:spLocks noGrp="1"/>
          </p:cNvSpPr>
          <p:nvPr>
            <p:ph type="ctrTitle"/>
          </p:nvPr>
        </p:nvSpPr>
        <p:spPr/>
        <p:txBody>
          <a:bodyPr/>
          <a:lstStyle/>
          <a:p>
            <a:r>
              <a:rPr lang="en-US" i="1" dirty="0">
                <a:solidFill>
                  <a:schemeClr val="bg1"/>
                </a:solidFill>
              </a:rPr>
              <a:t>Virtual Sales Process </a:t>
            </a:r>
            <a:endParaRPr lang="en-US" dirty="0">
              <a:solidFill>
                <a:schemeClr val="bg1"/>
              </a:solidFill>
            </a:endParaRPr>
          </a:p>
        </p:txBody>
      </p:sp>
    </p:spTree>
    <p:extLst>
      <p:ext uri="{BB962C8B-B14F-4D97-AF65-F5344CB8AC3E}">
        <p14:creationId xmlns:p14="http://schemas.microsoft.com/office/powerpoint/2010/main" val="162379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35853" cy="610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latin typeface="Arial"/>
              <a:cs typeface="Open Sans Bold"/>
            </a:endParaRPr>
          </a:p>
        </p:txBody>
      </p:sp>
      <p:sp>
        <p:nvSpPr>
          <p:cNvPr id="2" name="Title 1">
            <a:extLst>
              <a:ext uri="{FF2B5EF4-FFF2-40B4-BE49-F238E27FC236}">
                <a16:creationId xmlns:a16="http://schemas.microsoft.com/office/drawing/2014/main" id="{9AF52764-0DFA-4E22-9621-CBC6C06EF010}"/>
              </a:ext>
            </a:extLst>
          </p:cNvPr>
          <p:cNvSpPr>
            <a:spLocks noGrp="1"/>
          </p:cNvSpPr>
          <p:nvPr>
            <p:ph type="title"/>
          </p:nvPr>
        </p:nvSpPr>
        <p:spPr>
          <a:xfrm>
            <a:off x="250520" y="101601"/>
            <a:ext cx="7420279" cy="393700"/>
          </a:xfrm>
        </p:spPr>
        <p:txBody>
          <a:bodyPr/>
          <a:lstStyle/>
          <a:p>
            <a:r>
              <a:rPr lang="en-US" sz="2400" dirty="0">
                <a:solidFill>
                  <a:schemeClr val="bg1"/>
                </a:solidFill>
              </a:rPr>
              <a:t>Forever Plan </a:t>
            </a:r>
          </a:p>
        </p:txBody>
      </p:sp>
      <p:graphicFrame>
        <p:nvGraphicFramePr>
          <p:cNvPr id="9" name="Table 8">
            <a:extLst>
              <a:ext uri="{FF2B5EF4-FFF2-40B4-BE49-F238E27FC236}">
                <a16:creationId xmlns:a16="http://schemas.microsoft.com/office/drawing/2014/main" id="{480E8728-3398-48F7-92A8-C7072A1C105D}"/>
              </a:ext>
            </a:extLst>
          </p:cNvPr>
          <p:cNvGraphicFramePr>
            <a:graphicFrameLocks noGrp="1"/>
          </p:cNvGraphicFramePr>
          <p:nvPr>
            <p:extLst>
              <p:ext uri="{D42A27DB-BD31-4B8C-83A1-F6EECF244321}">
                <p14:modId xmlns:p14="http://schemas.microsoft.com/office/powerpoint/2010/main" val="2358582248"/>
              </p:ext>
            </p:extLst>
          </p:nvPr>
        </p:nvGraphicFramePr>
        <p:xfrm>
          <a:off x="1" y="575857"/>
          <a:ext cx="12135850" cy="7711440"/>
        </p:xfrm>
        <a:graphic>
          <a:graphicData uri="http://schemas.openxmlformats.org/drawingml/2006/table">
            <a:tbl>
              <a:tblPr firstRow="1" firstCol="1" bandRow="1"/>
              <a:tblGrid>
                <a:gridCol w="3496958">
                  <a:extLst>
                    <a:ext uri="{9D8B030D-6E8A-4147-A177-3AD203B41FA5}">
                      <a16:colId xmlns:a16="http://schemas.microsoft.com/office/drawing/2014/main" val="3668427352"/>
                    </a:ext>
                  </a:extLst>
                </a:gridCol>
                <a:gridCol w="4382262">
                  <a:extLst>
                    <a:ext uri="{9D8B030D-6E8A-4147-A177-3AD203B41FA5}">
                      <a16:colId xmlns:a16="http://schemas.microsoft.com/office/drawing/2014/main" val="2107609442"/>
                    </a:ext>
                  </a:extLst>
                </a:gridCol>
                <a:gridCol w="4256630">
                  <a:extLst>
                    <a:ext uri="{9D8B030D-6E8A-4147-A177-3AD203B41FA5}">
                      <a16:colId xmlns:a16="http://schemas.microsoft.com/office/drawing/2014/main" val="4247623626"/>
                    </a:ext>
                  </a:extLst>
                </a:gridCol>
              </a:tblGrid>
              <a:tr h="220926">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Eligibility</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Benefits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USP’s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849553"/>
                  </a:ext>
                </a:extLst>
              </a:tr>
              <a:tr h="5169677">
                <a:tc>
                  <a:txBody>
                    <a:bodyPr/>
                    <a:lstStyle/>
                    <a:p>
                      <a:pPr marL="285750" indent="-285750">
                        <a:buFont typeface="Arial" panose="020B0604020202020204" pitchFamily="34" charset="0"/>
                        <a:buChar char="•"/>
                      </a:pPr>
                      <a:r>
                        <a:rPr lang="en-US" sz="1800" kern="1200" dirty="0">
                          <a:solidFill>
                            <a:schemeClr val="bg1"/>
                          </a:solidFill>
                          <a:effectLst/>
                          <a:latin typeface="+mn-lt"/>
                          <a:ea typeface="+mn-ea"/>
                          <a:cs typeface="+mn-cs"/>
                        </a:rPr>
                        <a:t>Entry age: 18 -59 years for annual</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18-57 years for 3-year single premium</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18-55 years for 5-year single premium</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Minimum coverage: </a:t>
                      </a:r>
                      <a:r>
                        <a:rPr lang="en-US" sz="1800" kern="1200">
                          <a:solidFill>
                            <a:schemeClr val="bg1"/>
                          </a:solidFill>
                          <a:effectLst/>
                          <a:latin typeface="+mn-lt"/>
                          <a:ea typeface="+mn-ea"/>
                          <a:cs typeface="+mn-cs"/>
                        </a:rPr>
                        <a:t>$ 250</a:t>
                      </a: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bg1"/>
                          </a:solidFill>
                          <a:effectLst/>
                          <a:latin typeface="+mn-lt"/>
                          <a:ea typeface="+mn-ea"/>
                          <a:cs typeface="+mn-cs"/>
                        </a:rPr>
                        <a:t>Maximum coverage: $ 3,000</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Minimum premium -$ 200 (annual), Single Premium - $ 400</a:t>
                      </a: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0" indent="0">
                        <a:buFont typeface="Arial" panose="020B0604020202020204" pitchFamily="34" charset="0"/>
                        <a:buNone/>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0" marR="0">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spcBef>
                          <a:spcPts val="0"/>
                        </a:spcBef>
                        <a:spcAft>
                          <a:spcPts val="0"/>
                        </a:spcAft>
                        <a:buFont typeface="Arial" panose="020B0604020202020204" pitchFamily="34" charset="0"/>
                        <a:buChar char="•"/>
                      </a:pPr>
                      <a:endParaRPr lang="en-US" sz="1800" dirty="0">
                        <a:solidFill>
                          <a:schemeClr val="bg1"/>
                        </a:solidFill>
                        <a:effectLst/>
                        <a:latin typeface="+mn-lt"/>
                        <a:ea typeface="Times New Roman" panose="02020603050405020304" pitchFamily="18" charset="0"/>
                        <a:cs typeface="MetLifeCircular-Light"/>
                      </a:endParaRP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Times New Roman" panose="02020603050405020304" pitchFamily="18" charset="0"/>
                          <a:cs typeface="MetLifeCircular-Light"/>
                        </a:rPr>
                        <a:t>Permanent Partial Disability and Permanent Total Disability due to Accident or Sickness</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bg1"/>
                          </a:solidFill>
                          <a:effectLst/>
                          <a:latin typeface="+mn-lt"/>
                          <a:ea typeface="Times New Roman" panose="02020603050405020304" pitchFamily="18" charset="0"/>
                          <a:cs typeface="MetLifeCircular-Light"/>
                        </a:rPr>
                        <a:t>Monthly benefit payable for the lifetime of the insured with a minimum guaranteed benefit period of 240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bg1"/>
                          </a:solidFill>
                          <a:effectLst/>
                          <a:latin typeface="+mn-lt"/>
                          <a:ea typeface="+mn-ea"/>
                          <a:cs typeface="+mn-cs"/>
                        </a:rPr>
                        <a:t> Worldwide coverage</a:t>
                      </a:r>
                    </a:p>
                    <a:p>
                      <a:pPr marL="285750" marR="0" indent="-285750">
                        <a:spcBef>
                          <a:spcPts val="0"/>
                        </a:spcBef>
                        <a:spcAft>
                          <a:spcPts val="0"/>
                        </a:spcAft>
                        <a:buFont typeface="Arial" panose="020B0604020202020204" pitchFamily="34" charset="0"/>
                        <a:buChar char="•"/>
                      </a:pPr>
                      <a:r>
                        <a:rPr lang="en-US" sz="1800" b="1" dirty="0">
                          <a:solidFill>
                            <a:schemeClr val="bg1"/>
                          </a:solidFill>
                          <a:effectLst/>
                          <a:latin typeface="+mn-lt"/>
                          <a:ea typeface="Times New Roman" panose="02020603050405020304" pitchFamily="18" charset="0"/>
                          <a:cs typeface="MetLifeCircular-Bold"/>
                        </a:rPr>
                        <a:t>Grace Period -</a:t>
                      </a:r>
                      <a:r>
                        <a:rPr lang="en-US" sz="1800" dirty="0">
                          <a:solidFill>
                            <a:schemeClr val="bg1"/>
                          </a:solidFill>
                          <a:effectLst/>
                          <a:latin typeface="+mn-lt"/>
                          <a:ea typeface="Times New Roman" panose="02020603050405020304" pitchFamily="18" charset="0"/>
                          <a:cs typeface="MetLifeCircular-Light"/>
                        </a:rPr>
                        <a:t>60 days (for annual mode) &amp; 30 days (for semi-annual / quarterly mode) </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b="1" dirty="0">
                          <a:solidFill>
                            <a:schemeClr val="bg1"/>
                          </a:solidFill>
                          <a:effectLst/>
                          <a:latin typeface="+mn-lt"/>
                          <a:ea typeface="Times New Roman" panose="02020603050405020304" pitchFamily="18" charset="0"/>
                          <a:cs typeface="MetLifeCircular-Bold"/>
                        </a:rPr>
                        <a:t>Reinstatement- </a:t>
                      </a:r>
                      <a:r>
                        <a:rPr lang="en-US" sz="1800" dirty="0">
                          <a:solidFill>
                            <a:schemeClr val="bg1"/>
                          </a:solidFill>
                          <a:effectLst/>
                          <a:latin typeface="+mn-lt"/>
                          <a:ea typeface="Times New Roman" panose="02020603050405020304" pitchFamily="18" charset="0"/>
                          <a:cs typeface="MetLifeCircular-Light"/>
                        </a:rPr>
                        <a:t>Within 6 months from date of lapsation</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0" marR="0">
                        <a:spcBef>
                          <a:spcPts val="0"/>
                        </a:spcBef>
                        <a:spcAft>
                          <a:spcPts val="0"/>
                        </a:spcAft>
                      </a:pP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a:solidFill>
                            <a:schemeClr val="bg1"/>
                          </a:solidFill>
                          <a:effectLst/>
                          <a:latin typeface="+mn-lt"/>
                          <a:ea typeface="+mn-ea"/>
                          <a:cs typeface="+mn-cs"/>
                        </a:rPr>
                        <a:t>An insurance plan that provides a lifetime promise of financial</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security</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Stand-alone and also as rider with life</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Annual mode’s coverage expires at age 65. </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Single premium expires at age 60.</a:t>
                      </a:r>
                      <a:endParaRPr lang="en-US" sz="1800" dirty="0">
                        <a:solidFill>
                          <a:schemeClr val="bg1"/>
                        </a:solidFill>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kern="1200" dirty="0">
                          <a:solidFill>
                            <a:schemeClr val="bg1"/>
                          </a:solidFill>
                          <a:effectLst/>
                          <a:latin typeface="+mn-lt"/>
                          <a:ea typeface="+mn-ea"/>
                          <a:cs typeface="+mn-cs"/>
                        </a:rPr>
                        <a:t>Single Premium has discounts </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3 years – 5%</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5 years – 10%</a:t>
                      </a: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864390"/>
                  </a:ext>
                </a:extLst>
              </a:tr>
            </a:tbl>
          </a:graphicData>
        </a:graphic>
      </p:graphicFrame>
    </p:spTree>
    <p:extLst>
      <p:ext uri="{BB962C8B-B14F-4D97-AF65-F5344CB8AC3E}">
        <p14:creationId xmlns:p14="http://schemas.microsoft.com/office/powerpoint/2010/main" val="46686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35853" cy="610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latin typeface="Arial"/>
              <a:cs typeface="Open Sans Bold"/>
            </a:endParaRPr>
          </a:p>
        </p:txBody>
      </p:sp>
      <p:sp>
        <p:nvSpPr>
          <p:cNvPr id="2" name="Title 1">
            <a:extLst>
              <a:ext uri="{FF2B5EF4-FFF2-40B4-BE49-F238E27FC236}">
                <a16:creationId xmlns:a16="http://schemas.microsoft.com/office/drawing/2014/main" id="{9AF52764-0DFA-4E22-9621-CBC6C06EF010}"/>
              </a:ext>
            </a:extLst>
          </p:cNvPr>
          <p:cNvSpPr>
            <a:spLocks noGrp="1"/>
          </p:cNvSpPr>
          <p:nvPr>
            <p:ph type="title"/>
          </p:nvPr>
        </p:nvSpPr>
        <p:spPr>
          <a:xfrm>
            <a:off x="368300" y="312520"/>
            <a:ext cx="7302500" cy="436780"/>
          </a:xfrm>
        </p:spPr>
        <p:txBody>
          <a:bodyPr/>
          <a:lstStyle/>
          <a:p>
            <a:r>
              <a:rPr lang="en-US" sz="2400" dirty="0">
                <a:solidFill>
                  <a:schemeClr val="bg1"/>
                </a:solidFill>
              </a:rPr>
              <a:t>Olympic Plan </a:t>
            </a:r>
          </a:p>
        </p:txBody>
      </p:sp>
      <p:graphicFrame>
        <p:nvGraphicFramePr>
          <p:cNvPr id="9" name="Table 8">
            <a:extLst>
              <a:ext uri="{FF2B5EF4-FFF2-40B4-BE49-F238E27FC236}">
                <a16:creationId xmlns:a16="http://schemas.microsoft.com/office/drawing/2014/main" id="{480E8728-3398-48F7-92A8-C7072A1C105D}"/>
              </a:ext>
            </a:extLst>
          </p:cNvPr>
          <p:cNvGraphicFramePr>
            <a:graphicFrameLocks noGrp="1"/>
          </p:cNvGraphicFramePr>
          <p:nvPr>
            <p:extLst>
              <p:ext uri="{D42A27DB-BD31-4B8C-83A1-F6EECF244321}">
                <p14:modId xmlns:p14="http://schemas.microsoft.com/office/powerpoint/2010/main" val="2141742603"/>
              </p:ext>
            </p:extLst>
          </p:nvPr>
        </p:nvGraphicFramePr>
        <p:xfrm>
          <a:off x="368300" y="762000"/>
          <a:ext cx="11607799" cy="4917408"/>
        </p:xfrm>
        <a:graphic>
          <a:graphicData uri="http://schemas.openxmlformats.org/drawingml/2006/table">
            <a:tbl>
              <a:tblPr firstRow="1" firstCol="1" bandRow="1"/>
              <a:tblGrid>
                <a:gridCol w="3344800">
                  <a:extLst>
                    <a:ext uri="{9D8B030D-6E8A-4147-A177-3AD203B41FA5}">
                      <a16:colId xmlns:a16="http://schemas.microsoft.com/office/drawing/2014/main" val="3668427352"/>
                    </a:ext>
                  </a:extLst>
                </a:gridCol>
                <a:gridCol w="4011863">
                  <a:extLst>
                    <a:ext uri="{9D8B030D-6E8A-4147-A177-3AD203B41FA5}">
                      <a16:colId xmlns:a16="http://schemas.microsoft.com/office/drawing/2014/main" val="2107609442"/>
                    </a:ext>
                  </a:extLst>
                </a:gridCol>
                <a:gridCol w="4251136">
                  <a:extLst>
                    <a:ext uri="{9D8B030D-6E8A-4147-A177-3AD203B41FA5}">
                      <a16:colId xmlns:a16="http://schemas.microsoft.com/office/drawing/2014/main" val="4247623626"/>
                    </a:ext>
                  </a:extLst>
                </a:gridCol>
              </a:tblGrid>
              <a:tr h="528288">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Eligibility</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Benefits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USP’s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849553"/>
                  </a:ext>
                </a:extLst>
              </a:tr>
              <a:tr h="4368932">
                <a:tc>
                  <a:txBody>
                    <a:bodyPr/>
                    <a:lstStyle/>
                    <a:p>
                      <a:pPr marL="285750" indent="-285750">
                        <a:buFont typeface="Arial" panose="020B0604020202020204" pitchFamily="34" charset="0"/>
                        <a:buChar char="•"/>
                      </a:pPr>
                      <a:r>
                        <a:rPr lang="en-US" sz="1800" kern="1200" dirty="0">
                          <a:solidFill>
                            <a:schemeClr val="bg1"/>
                          </a:solidFill>
                          <a:effectLst/>
                          <a:latin typeface="+mn-lt"/>
                          <a:ea typeface="+mn-ea"/>
                          <a:cs typeface="+mn-cs"/>
                        </a:rPr>
                        <a:t>Entry age: 18 -66 years for annual &amp; 3-year single premium</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18-65 years for 5-year single premium</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18-63 years for 7-year single premium</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18-60 years for 10-year single premium</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Minimum coverage: 1 unit</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Maximum coverage: 6 units </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Minimum premium – premium for 1 unit</a:t>
                      </a:r>
                      <a:r>
                        <a:rPr lang="en-US" sz="1800" dirty="0">
                          <a:solidFill>
                            <a:schemeClr val="bg1"/>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Accidental Death /Permanent Partial/Permanent Total Disability</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AMR</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Accident In-Hospital income</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White collar (Class A &amp; B)</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Blue Collar (Class C &amp; D)</a:t>
                      </a: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mn-lt"/>
                        <a:ea typeface="+mn-ea"/>
                        <a:cs typeface="+mn-cs"/>
                      </a:endParaRPr>
                    </a:p>
                    <a:p>
                      <a:pPr marL="285750" indent="-285750">
                        <a:buFont typeface="Arial" panose="020B0604020202020204" pitchFamily="34" charset="0"/>
                        <a:buChar char="•"/>
                      </a:pP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a:solidFill>
                            <a:schemeClr val="bg1"/>
                          </a:solidFill>
                          <a:effectLst/>
                          <a:latin typeface="+mn-lt"/>
                          <a:ea typeface="+mn-ea"/>
                          <a:cs typeface="+mn-cs"/>
                        </a:rPr>
                        <a:t>Individual package &amp; Family package</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Family package covers insured, spouse &amp; 2 children (free) </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Grace Period (60 days) for annual mode</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Reinstatement – within 6 months from due date</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Single Premium has discounts </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3 years – 5%</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5 years – 10%</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7 years – 15%</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10 years – 20%</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Annual mode’s coverage expires at age 75. </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Single premium expires at age 70.</a:t>
                      </a:r>
                    </a:p>
                    <a:p>
                      <a:pPr marL="0" indent="0">
                        <a:buFont typeface="Arial" panose="020B0604020202020204" pitchFamily="34" charset="0"/>
                        <a:buNone/>
                      </a:pP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864390"/>
                  </a:ext>
                </a:extLst>
              </a:tr>
            </a:tbl>
          </a:graphicData>
        </a:graphic>
      </p:graphicFrame>
    </p:spTree>
    <p:extLst>
      <p:ext uri="{BB962C8B-B14F-4D97-AF65-F5344CB8AC3E}">
        <p14:creationId xmlns:p14="http://schemas.microsoft.com/office/powerpoint/2010/main" val="137081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83B6B0-CDC5-5243-93CB-36DD36772693}"/>
              </a:ext>
            </a:extLst>
          </p:cNvPr>
          <p:cNvSpPr>
            <a:spLocks noGrp="1"/>
          </p:cNvSpPr>
          <p:nvPr>
            <p:ph type="title"/>
          </p:nvPr>
        </p:nvSpPr>
        <p:spPr>
          <a:xfrm>
            <a:off x="457319" y="457200"/>
            <a:ext cx="9457359" cy="731520"/>
          </a:xfrm>
        </p:spPr>
        <p:txBody>
          <a:bodyPr/>
          <a:lstStyle/>
          <a:p>
            <a:r>
              <a:rPr lang="en-US" sz="3200" dirty="0"/>
              <a:t>Worldwide Coverage</a:t>
            </a:r>
          </a:p>
        </p:txBody>
      </p:sp>
      <p:sp>
        <p:nvSpPr>
          <p:cNvPr id="7" name="Straight Connector 11">
            <a:extLst>
              <a:ext uri="{FF2B5EF4-FFF2-40B4-BE49-F238E27FC236}">
                <a16:creationId xmlns:a16="http://schemas.microsoft.com/office/drawing/2014/main" id="{D2B693AC-1761-F647-AB2B-534D4CD7857B}"/>
              </a:ext>
            </a:extLst>
          </p:cNvPr>
          <p:cNvSpPr/>
          <p:nvPr/>
        </p:nvSpPr>
        <p:spPr>
          <a:xfrm>
            <a:off x="524255" y="1316303"/>
            <a:ext cx="11143490" cy="1"/>
          </a:xfrm>
          <a:prstGeom prst="line">
            <a:avLst/>
          </a:prstGeom>
          <a:ln w="12700">
            <a:solidFill>
              <a:srgbClr val="595959"/>
            </a:solidFill>
            <a:miter/>
          </a:ln>
        </p:spPr>
        <p:txBody>
          <a:bodyPr lIns="45719" rIns="45719"/>
          <a:lstStyle/>
          <a:p>
            <a:endParaRPr/>
          </a:p>
        </p:txBody>
      </p:sp>
      <p:sp>
        <p:nvSpPr>
          <p:cNvPr id="9" name="Text Placeholder 4">
            <a:extLst>
              <a:ext uri="{FF2B5EF4-FFF2-40B4-BE49-F238E27FC236}">
                <a16:creationId xmlns:a16="http://schemas.microsoft.com/office/drawing/2014/main" id="{2E7BA518-1C39-3B4E-9F39-03EB693E61BA}"/>
              </a:ext>
            </a:extLst>
          </p:cNvPr>
          <p:cNvSpPr txBox="1">
            <a:spLocks/>
          </p:cNvSpPr>
          <p:nvPr/>
        </p:nvSpPr>
        <p:spPr>
          <a:xfrm>
            <a:off x="421841" y="1661225"/>
            <a:ext cx="8176249" cy="4384733"/>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chemeClr val="accent1"/>
                </a:solidFill>
              </a:rPr>
              <a:t>This plan is fully portable and offers worldwide coverage </a:t>
            </a:r>
            <a:br>
              <a:rPr lang="en-US" sz="1600" b="1" dirty="0">
                <a:solidFill>
                  <a:schemeClr val="accent1"/>
                </a:solidFill>
              </a:rPr>
            </a:br>
            <a:r>
              <a:rPr lang="en-US" sz="1600" b="1" dirty="0">
                <a:solidFill>
                  <a:schemeClr val="accent1"/>
                </a:solidFill>
              </a:rPr>
              <a:t>(except for sanctioned countries.)</a:t>
            </a:r>
          </a:p>
          <a:p>
            <a:r>
              <a:rPr lang="en-US" sz="1600" i="1" dirty="0">
                <a:solidFill>
                  <a:schemeClr val="tx1"/>
                </a:solidFill>
              </a:rPr>
              <a:t>Mr. /Ms. First &amp; Last Name, please note that </a:t>
            </a:r>
            <a:r>
              <a:rPr lang="en-US" sz="1600" b="1" i="1" dirty="0">
                <a:solidFill>
                  <a:schemeClr val="tx1"/>
                </a:solidFill>
              </a:rPr>
              <a:t>MetLife will NOT provide COVERAGE AND/OR PAYMENT</a:t>
            </a:r>
            <a:r>
              <a:rPr lang="en-US" sz="1600" i="1" dirty="0">
                <a:solidFill>
                  <a:schemeClr val="tx1"/>
                </a:solidFill>
              </a:rPr>
              <a:t> under the Policy and/or any Supplementary Contract if the policyholder, insured, or person entitled to receive such payment is residing in any sanctioned country or claiming the payment for any services received in any sanctioned country.</a:t>
            </a:r>
            <a:endParaRPr lang="en-US" sz="1600" dirty="0">
              <a:solidFill>
                <a:schemeClr val="tx1"/>
              </a:solidFill>
            </a:endParaRPr>
          </a:p>
          <a:p>
            <a:r>
              <a:rPr lang="en-US" sz="1600" i="1" dirty="0">
                <a:solidFill>
                  <a:schemeClr val="tx1"/>
                </a:solidFill>
              </a:rPr>
              <a:t>Would you like to know what are the current sanctioned countries? </a:t>
            </a:r>
            <a:br>
              <a:rPr lang="en-US" sz="1600" i="1" dirty="0">
                <a:solidFill>
                  <a:schemeClr val="tx1"/>
                </a:solidFill>
              </a:rPr>
            </a:br>
            <a:r>
              <a:rPr lang="en-US" sz="1600" b="1" i="1" dirty="0">
                <a:solidFill>
                  <a:schemeClr val="tx1"/>
                </a:solidFill>
              </a:rPr>
              <a:t>If YES</a:t>
            </a:r>
            <a:r>
              <a:rPr lang="en-US" sz="1600" i="1" dirty="0">
                <a:solidFill>
                  <a:schemeClr val="tx1"/>
                </a:solidFill>
              </a:rPr>
              <a:t>, read out the sanctioned countries and then proceed to the next statement.</a:t>
            </a:r>
          </a:p>
          <a:p>
            <a:r>
              <a:rPr lang="en-US" sz="1600" b="1" i="1" dirty="0">
                <a:solidFill>
                  <a:schemeClr val="tx1"/>
                </a:solidFill>
              </a:rPr>
              <a:t>If NO</a:t>
            </a:r>
            <a:r>
              <a:rPr lang="en-US" sz="1600" i="1" dirty="0">
                <a:solidFill>
                  <a:schemeClr val="tx1"/>
                </a:solidFill>
              </a:rPr>
              <a:t>, you may proceed to the next statement.</a:t>
            </a:r>
          </a:p>
          <a:p>
            <a:r>
              <a:rPr lang="en-US" sz="1600" i="1" dirty="0">
                <a:solidFill>
                  <a:schemeClr val="tx1"/>
                </a:solidFill>
              </a:rPr>
              <a:t>Please also note that MetLife will NOT provide COVERAGE AND/OR PAYMENT under the Policy and/or any Supplementary Contract if the policyholder, insured, or person entitled to receive such payment is listed on the Office of Foreign Asset Control (OFAC) Specially Designated Nationals (SDN) list or any other International or local sanction list.</a:t>
            </a:r>
          </a:p>
        </p:txBody>
      </p:sp>
      <p:pic>
        <p:nvPicPr>
          <p:cNvPr id="10" name="Picture 9">
            <a:extLst>
              <a:ext uri="{FF2B5EF4-FFF2-40B4-BE49-F238E27FC236}">
                <a16:creationId xmlns:a16="http://schemas.microsoft.com/office/drawing/2014/main" id="{9AF1D93E-03AB-6E41-811F-96B2E464175A}"/>
              </a:ext>
            </a:extLst>
          </p:cNvPr>
          <p:cNvPicPr>
            <a:picLocks noChangeAspect="1"/>
          </p:cNvPicPr>
          <p:nvPr/>
        </p:nvPicPr>
        <p:blipFill>
          <a:blip r:embed="rId2"/>
          <a:stretch>
            <a:fillRect/>
          </a:stretch>
        </p:blipFill>
        <p:spPr>
          <a:xfrm>
            <a:off x="8974778" y="2712018"/>
            <a:ext cx="2078346" cy="2078346"/>
          </a:xfrm>
          <a:prstGeom prst="rect">
            <a:avLst/>
          </a:prstGeom>
        </p:spPr>
      </p:pic>
    </p:spTree>
    <p:extLst>
      <p:ext uri="{BB962C8B-B14F-4D97-AF65-F5344CB8AC3E}">
        <p14:creationId xmlns:p14="http://schemas.microsoft.com/office/powerpoint/2010/main" val="1272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100389"/>
            <a:ext cx="7062716" cy="1321709"/>
          </a:xfrm>
        </p:spPr>
        <p:txBody>
          <a:bodyPr anchor="t"/>
          <a:lstStyle/>
          <a:p>
            <a:pPr>
              <a:lnSpc>
                <a:spcPct val="100000"/>
              </a:lnSpc>
              <a:spcBef>
                <a:spcPts val="400"/>
              </a:spcBef>
              <a:spcAft>
                <a:spcPts val="400"/>
              </a:spcAft>
            </a:pPr>
            <a:r>
              <a:rPr lang="en-US" sz="4400" dirty="0"/>
              <a:t>Step 3 – Enrollment Process (1-2) </a:t>
            </a:r>
            <a:endParaRPr lang="en-US" sz="3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87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83B6B0-CDC5-5243-93CB-36DD36772693}"/>
              </a:ext>
            </a:extLst>
          </p:cNvPr>
          <p:cNvSpPr>
            <a:spLocks noGrp="1"/>
          </p:cNvSpPr>
          <p:nvPr>
            <p:ph type="title"/>
          </p:nvPr>
        </p:nvSpPr>
        <p:spPr>
          <a:xfrm>
            <a:off x="457319" y="457200"/>
            <a:ext cx="9457359" cy="731520"/>
          </a:xfrm>
        </p:spPr>
        <p:txBody>
          <a:bodyPr/>
          <a:lstStyle/>
          <a:p>
            <a:r>
              <a:rPr lang="en-US" sz="3200" dirty="0"/>
              <a:t>Enrollment Process</a:t>
            </a:r>
          </a:p>
        </p:txBody>
      </p:sp>
      <p:sp>
        <p:nvSpPr>
          <p:cNvPr id="7" name="Straight Connector 11">
            <a:extLst>
              <a:ext uri="{FF2B5EF4-FFF2-40B4-BE49-F238E27FC236}">
                <a16:creationId xmlns:a16="http://schemas.microsoft.com/office/drawing/2014/main" id="{D2B693AC-1761-F647-AB2B-534D4CD7857B}"/>
              </a:ext>
            </a:extLst>
          </p:cNvPr>
          <p:cNvSpPr/>
          <p:nvPr/>
        </p:nvSpPr>
        <p:spPr>
          <a:xfrm>
            <a:off x="524255" y="1316303"/>
            <a:ext cx="11143490" cy="1"/>
          </a:xfrm>
          <a:prstGeom prst="line">
            <a:avLst/>
          </a:prstGeom>
          <a:ln w="12700">
            <a:solidFill>
              <a:srgbClr val="595959"/>
            </a:solidFill>
            <a:miter/>
          </a:ln>
        </p:spPr>
        <p:txBody>
          <a:bodyPr lIns="45719" rIns="45719"/>
          <a:lstStyle/>
          <a:p>
            <a:endParaRPr/>
          </a:p>
        </p:txBody>
      </p:sp>
      <p:sp>
        <p:nvSpPr>
          <p:cNvPr id="6" name="Text Placeholder 4">
            <a:extLst>
              <a:ext uri="{FF2B5EF4-FFF2-40B4-BE49-F238E27FC236}">
                <a16:creationId xmlns:a16="http://schemas.microsoft.com/office/drawing/2014/main" id="{FACADB08-E084-9742-A5AC-E8EA64C85204}"/>
              </a:ext>
            </a:extLst>
          </p:cNvPr>
          <p:cNvSpPr txBox="1">
            <a:spLocks/>
          </p:cNvSpPr>
          <p:nvPr/>
        </p:nvSpPr>
        <p:spPr>
          <a:xfrm>
            <a:off x="458249" y="1672986"/>
            <a:ext cx="6611291" cy="4386759"/>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solidFill>
              </a:rPr>
              <a:t>This plan will provide you with the necessary peace of mind and income protection in the event you suffer from a critical health condition ,accident or disability for as low as XX USD a day- which is only XX USD a month/annually! This policy is brought to you by MetLife. </a:t>
            </a:r>
          </a:p>
          <a:p>
            <a:r>
              <a:rPr lang="en-US" sz="1600" b="1" i="1" dirty="0">
                <a:solidFill>
                  <a:schemeClr val="tx1"/>
                </a:solidFill>
              </a:rPr>
              <a:t>If yes </a:t>
            </a:r>
            <a:r>
              <a:rPr lang="en-US" sz="1600" i="1" dirty="0">
                <a:solidFill>
                  <a:schemeClr val="tx1"/>
                </a:solidFill>
              </a:rPr>
              <a:t>– Open the Application form and Continue to Health Declaration </a:t>
            </a:r>
          </a:p>
          <a:p>
            <a:r>
              <a:rPr lang="en-US" sz="1600" i="1" dirty="0">
                <a:solidFill>
                  <a:schemeClr val="tx1"/>
                </a:solidFill>
              </a:rPr>
              <a:t>Note: customer must answer with a clear ‘yes’ before continuing. </a:t>
            </a:r>
          </a:p>
          <a:p>
            <a:pPr marL="285750" indent="-285750">
              <a:buFont typeface="Arial" panose="020B0604020202020204" pitchFamily="34" charset="0"/>
              <a:buChar char="•"/>
            </a:pPr>
            <a:r>
              <a:rPr lang="en-US" sz="1600" b="1" i="1" dirty="0">
                <a:solidFill>
                  <a:schemeClr val="tx1"/>
                </a:solidFill>
              </a:rPr>
              <a:t>Maybe – Uh Huh</a:t>
            </a:r>
          </a:p>
          <a:p>
            <a:r>
              <a:rPr lang="en-US" sz="1600" i="1" dirty="0">
                <a:solidFill>
                  <a:schemeClr val="tx1"/>
                </a:solidFill>
              </a:rPr>
              <a:t>I am sorry Sir / Ma’am, I need your enrolment confirmation in either a clear ‘Yes’ or ‘No’</a:t>
            </a:r>
          </a:p>
          <a:p>
            <a:pPr marL="285750" indent="-285750">
              <a:buFont typeface="Arial" panose="020B0604020202020204" pitchFamily="34" charset="0"/>
              <a:buChar char="•"/>
            </a:pPr>
            <a:r>
              <a:rPr lang="en-US" sz="1600" b="1" i="1" dirty="0">
                <a:solidFill>
                  <a:schemeClr val="tx1"/>
                </a:solidFill>
              </a:rPr>
              <a:t>If No </a:t>
            </a:r>
            <a:r>
              <a:rPr lang="en-US" sz="1600" i="1" dirty="0">
                <a:solidFill>
                  <a:schemeClr val="tx1"/>
                </a:solidFill>
              </a:rPr>
              <a:t>- Deliver appropriate rebuttal.</a:t>
            </a:r>
          </a:p>
        </p:txBody>
      </p:sp>
      <p:pic>
        <p:nvPicPr>
          <p:cNvPr id="8" name="Picture 7">
            <a:extLst>
              <a:ext uri="{FF2B5EF4-FFF2-40B4-BE49-F238E27FC236}">
                <a16:creationId xmlns:a16="http://schemas.microsoft.com/office/drawing/2014/main" id="{A0013996-D0D7-3C4B-A884-F40C14BE1CA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1562" r="22576"/>
          <a:stretch/>
        </p:blipFill>
        <p:spPr>
          <a:xfrm>
            <a:off x="7478973" y="0"/>
            <a:ext cx="4713027" cy="6858000"/>
          </a:xfrm>
          <a:prstGeom prst="rect">
            <a:avLst/>
          </a:prstGeom>
        </p:spPr>
      </p:pic>
      <p:sp>
        <p:nvSpPr>
          <p:cNvPr id="11" name="Rectangle 10">
            <a:extLst>
              <a:ext uri="{FF2B5EF4-FFF2-40B4-BE49-F238E27FC236}">
                <a16:creationId xmlns:a16="http://schemas.microsoft.com/office/drawing/2014/main" id="{FB4D5AAC-E9DD-E744-884A-01D7A283BFD5}"/>
              </a:ext>
            </a:extLst>
          </p:cNvPr>
          <p:cNvSpPr/>
          <p:nvPr/>
        </p:nvSpPr>
        <p:spPr>
          <a:xfrm>
            <a:off x="7465102" y="0"/>
            <a:ext cx="449706" cy="6858000"/>
          </a:xfrm>
          <a:prstGeom prst="rect">
            <a:avLst/>
          </a:prstGeom>
          <a:solidFill>
            <a:schemeClr val="accent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bg1"/>
              </a:solidFill>
              <a:cs typeface="Open Sans Bold"/>
            </a:endParaRPr>
          </a:p>
        </p:txBody>
      </p:sp>
    </p:spTree>
    <p:extLst>
      <p:ext uri="{BB962C8B-B14F-4D97-AF65-F5344CB8AC3E}">
        <p14:creationId xmlns:p14="http://schemas.microsoft.com/office/powerpoint/2010/main" val="66685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83B6B0-CDC5-5243-93CB-36DD36772693}"/>
              </a:ext>
            </a:extLst>
          </p:cNvPr>
          <p:cNvSpPr>
            <a:spLocks noGrp="1"/>
          </p:cNvSpPr>
          <p:nvPr>
            <p:ph type="title"/>
          </p:nvPr>
        </p:nvSpPr>
        <p:spPr>
          <a:xfrm>
            <a:off x="457319" y="457200"/>
            <a:ext cx="9457359" cy="731520"/>
          </a:xfrm>
        </p:spPr>
        <p:txBody>
          <a:bodyPr/>
          <a:lstStyle/>
          <a:p>
            <a:r>
              <a:rPr lang="en-US" sz="3200" dirty="0"/>
              <a:t>Enrollment Process</a:t>
            </a:r>
          </a:p>
        </p:txBody>
      </p:sp>
      <p:sp>
        <p:nvSpPr>
          <p:cNvPr id="7" name="Straight Connector 11">
            <a:extLst>
              <a:ext uri="{FF2B5EF4-FFF2-40B4-BE49-F238E27FC236}">
                <a16:creationId xmlns:a16="http://schemas.microsoft.com/office/drawing/2014/main" id="{D2B693AC-1761-F647-AB2B-534D4CD7857B}"/>
              </a:ext>
            </a:extLst>
          </p:cNvPr>
          <p:cNvSpPr/>
          <p:nvPr/>
        </p:nvSpPr>
        <p:spPr>
          <a:xfrm>
            <a:off x="524255" y="1316303"/>
            <a:ext cx="11143490" cy="1"/>
          </a:xfrm>
          <a:prstGeom prst="line">
            <a:avLst/>
          </a:prstGeom>
          <a:ln w="12700">
            <a:solidFill>
              <a:srgbClr val="595959"/>
            </a:solidFill>
            <a:miter/>
          </a:ln>
        </p:spPr>
        <p:txBody>
          <a:bodyPr lIns="45719" rIns="45719"/>
          <a:lstStyle/>
          <a:p>
            <a:endParaRPr/>
          </a:p>
        </p:txBody>
      </p:sp>
      <p:sp>
        <p:nvSpPr>
          <p:cNvPr id="9" name="Text Placeholder 4">
            <a:extLst>
              <a:ext uri="{FF2B5EF4-FFF2-40B4-BE49-F238E27FC236}">
                <a16:creationId xmlns:a16="http://schemas.microsoft.com/office/drawing/2014/main" id="{705A8BAC-A1D5-3943-8046-C3CF182AF3DB}"/>
              </a:ext>
            </a:extLst>
          </p:cNvPr>
          <p:cNvSpPr txBox="1">
            <a:spLocks/>
          </p:cNvSpPr>
          <p:nvPr/>
        </p:nvSpPr>
        <p:spPr>
          <a:xfrm>
            <a:off x="508904" y="1564452"/>
            <a:ext cx="7898118" cy="4385971"/>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solidFill>
                <a:latin typeface="Arial" panose="020B0604020202020204" pitchFamily="34" charset="0"/>
                <a:cs typeface="Arial" panose="020B0604020202020204" pitchFamily="34" charset="0"/>
              </a:rPr>
              <a:t>Before we enroll you Mr./Mrs. (Customer First Name &amp; Last Name) </a:t>
            </a:r>
          </a:p>
          <a:p>
            <a:r>
              <a:rPr lang="en-US" sz="1600" dirty="0"/>
              <a:t>(Appropriate Questions depending on the product )</a:t>
            </a:r>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accent1"/>
                </a:solidFill>
                <a:latin typeface="Arial" panose="020B0604020202020204" pitchFamily="34" charset="0"/>
                <a:cs typeface="Arial" panose="020B0604020202020204" pitchFamily="34" charset="0"/>
              </a:rPr>
              <a:t>Please confirm your understanding of these conditions. </a:t>
            </a:r>
          </a:p>
          <a:p>
            <a:r>
              <a:rPr lang="en-US" sz="1600" dirty="0">
                <a:solidFill>
                  <a:schemeClr val="tx1"/>
                </a:solidFill>
                <a:latin typeface="Arial" panose="020B0604020202020204" pitchFamily="34" charset="0"/>
                <a:cs typeface="Arial" panose="020B0604020202020204" pitchFamily="34" charset="0"/>
              </a:rPr>
              <a:t>(Applicant must respond with a clear Yes/No. A “No” answer would trigger a Decline.)</a:t>
            </a:r>
          </a:p>
          <a:p>
            <a:r>
              <a:rPr lang="en-US" sz="1600" i="1" dirty="0">
                <a:solidFill>
                  <a:schemeClr val="tx1"/>
                </a:solidFill>
                <a:latin typeface="Arial" panose="020B0604020202020204" pitchFamily="34" charset="0"/>
                <a:cs typeface="Arial" panose="020B0604020202020204" pitchFamily="34" charset="0"/>
              </a:rPr>
              <a:t>Great! With your permission, I would like to pre-fill your application form.</a:t>
            </a:r>
          </a:p>
        </p:txBody>
      </p:sp>
      <p:pic>
        <p:nvPicPr>
          <p:cNvPr id="10" name="Picture 9">
            <a:extLst>
              <a:ext uri="{FF2B5EF4-FFF2-40B4-BE49-F238E27FC236}">
                <a16:creationId xmlns:a16="http://schemas.microsoft.com/office/drawing/2014/main" id="{9CC5702A-94A4-AE42-95CC-3F501F1B545D}"/>
              </a:ext>
            </a:extLst>
          </p:cNvPr>
          <p:cNvPicPr>
            <a:picLocks noChangeAspect="1"/>
          </p:cNvPicPr>
          <p:nvPr/>
        </p:nvPicPr>
        <p:blipFill>
          <a:blip r:embed="rId3"/>
          <a:stretch>
            <a:fillRect/>
          </a:stretch>
        </p:blipFill>
        <p:spPr>
          <a:xfrm>
            <a:off x="8976078" y="2365255"/>
            <a:ext cx="2551541" cy="2126281"/>
          </a:xfrm>
          <a:prstGeom prst="rect">
            <a:avLst/>
          </a:prstGeom>
        </p:spPr>
      </p:pic>
    </p:spTree>
    <p:extLst>
      <p:ext uri="{BB962C8B-B14F-4D97-AF65-F5344CB8AC3E}">
        <p14:creationId xmlns:p14="http://schemas.microsoft.com/office/powerpoint/2010/main" val="251046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83B6B0-CDC5-5243-93CB-36DD36772693}"/>
              </a:ext>
            </a:extLst>
          </p:cNvPr>
          <p:cNvSpPr>
            <a:spLocks noGrp="1"/>
          </p:cNvSpPr>
          <p:nvPr>
            <p:ph type="title"/>
          </p:nvPr>
        </p:nvSpPr>
        <p:spPr>
          <a:xfrm>
            <a:off x="457319" y="457200"/>
            <a:ext cx="9457359" cy="731520"/>
          </a:xfrm>
        </p:spPr>
        <p:txBody>
          <a:bodyPr/>
          <a:lstStyle/>
          <a:p>
            <a:r>
              <a:rPr lang="en-US" sz="3200" dirty="0"/>
              <a:t>Documentation</a:t>
            </a:r>
          </a:p>
        </p:txBody>
      </p:sp>
      <p:sp>
        <p:nvSpPr>
          <p:cNvPr id="7" name="Straight Connector 11">
            <a:extLst>
              <a:ext uri="{FF2B5EF4-FFF2-40B4-BE49-F238E27FC236}">
                <a16:creationId xmlns:a16="http://schemas.microsoft.com/office/drawing/2014/main" id="{D2B693AC-1761-F647-AB2B-534D4CD7857B}"/>
              </a:ext>
            </a:extLst>
          </p:cNvPr>
          <p:cNvSpPr/>
          <p:nvPr/>
        </p:nvSpPr>
        <p:spPr>
          <a:xfrm>
            <a:off x="524255" y="1316303"/>
            <a:ext cx="11143490" cy="1"/>
          </a:xfrm>
          <a:prstGeom prst="line">
            <a:avLst/>
          </a:prstGeom>
          <a:ln w="12700">
            <a:solidFill>
              <a:srgbClr val="595959"/>
            </a:solidFill>
            <a:miter/>
          </a:ln>
        </p:spPr>
        <p:txBody>
          <a:bodyPr lIns="45719" rIns="45719"/>
          <a:lstStyle/>
          <a:p>
            <a:endParaRPr/>
          </a:p>
        </p:txBody>
      </p:sp>
      <p:sp>
        <p:nvSpPr>
          <p:cNvPr id="6" name="Text Placeholder 4">
            <a:extLst>
              <a:ext uri="{FF2B5EF4-FFF2-40B4-BE49-F238E27FC236}">
                <a16:creationId xmlns:a16="http://schemas.microsoft.com/office/drawing/2014/main" id="{BD0EE0D3-C9F5-4843-987F-E80473775C02}"/>
              </a:ext>
            </a:extLst>
          </p:cNvPr>
          <p:cNvSpPr txBox="1">
            <a:spLocks/>
          </p:cNvSpPr>
          <p:nvPr/>
        </p:nvSpPr>
        <p:spPr>
          <a:xfrm>
            <a:off x="501170" y="1699097"/>
            <a:ext cx="5517494" cy="3937427"/>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1900" dirty="0">
                <a:solidFill>
                  <a:schemeClr val="tx1"/>
                </a:solidFill>
              </a:rPr>
              <a:t>Right after this call, I will be emailing you your pre-filled application form for your review and signatures (we accept digital signatures). </a:t>
            </a:r>
          </a:p>
          <a:p>
            <a:pPr>
              <a:lnSpc>
                <a:spcPct val="120000"/>
              </a:lnSpc>
            </a:pPr>
            <a:r>
              <a:rPr lang="en-US" sz="1900" dirty="0">
                <a:solidFill>
                  <a:schemeClr val="tx1"/>
                </a:solidFill>
              </a:rPr>
              <a:t>Kindly click on ‘next’ button after digitally signing the application form. And email the same back to me with the below documents</a:t>
            </a:r>
          </a:p>
          <a:p>
            <a:pPr marL="342900" indent="-342900">
              <a:lnSpc>
                <a:spcPct val="120000"/>
              </a:lnSpc>
              <a:buFontTx/>
              <a:buAutoNum type="arabicPeriod"/>
            </a:pPr>
            <a:r>
              <a:rPr lang="en-US" sz="1900" dirty="0">
                <a:solidFill>
                  <a:schemeClr val="tx1"/>
                </a:solidFill>
              </a:rPr>
              <a:t>Passport ID with Visa</a:t>
            </a:r>
          </a:p>
          <a:p>
            <a:pPr marL="342900" indent="-342900">
              <a:lnSpc>
                <a:spcPct val="120000"/>
              </a:lnSpc>
              <a:buFontTx/>
              <a:buAutoNum type="arabicPeriod"/>
            </a:pPr>
            <a:r>
              <a:rPr lang="en-US" sz="1900" dirty="0">
                <a:solidFill>
                  <a:schemeClr val="tx1"/>
                </a:solidFill>
              </a:rPr>
              <a:t>Preferred method of payment </a:t>
            </a:r>
            <a:br>
              <a:rPr lang="en-US" sz="1900" dirty="0">
                <a:solidFill>
                  <a:schemeClr val="tx1"/>
                </a:solidFill>
              </a:rPr>
            </a:br>
            <a:r>
              <a:rPr lang="en-US" sz="1900" dirty="0">
                <a:solidFill>
                  <a:schemeClr val="tx1"/>
                </a:solidFill>
              </a:rPr>
              <a:t>(Credit Card or Bank Transfer)</a:t>
            </a:r>
          </a:p>
        </p:txBody>
      </p:sp>
      <p:pic>
        <p:nvPicPr>
          <p:cNvPr id="8" name="Picture 7">
            <a:extLst>
              <a:ext uri="{FF2B5EF4-FFF2-40B4-BE49-F238E27FC236}">
                <a16:creationId xmlns:a16="http://schemas.microsoft.com/office/drawing/2014/main" id="{68A4126C-AE83-4248-98F6-A6AB5DE41A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117" r="38248"/>
          <a:stretch/>
        </p:blipFill>
        <p:spPr>
          <a:xfrm>
            <a:off x="6782937" y="0"/>
            <a:ext cx="5409063" cy="6858000"/>
          </a:xfrm>
          <a:prstGeom prst="rect">
            <a:avLst/>
          </a:prstGeom>
        </p:spPr>
      </p:pic>
      <p:sp>
        <p:nvSpPr>
          <p:cNvPr id="11" name="Rectangle 10">
            <a:extLst>
              <a:ext uri="{FF2B5EF4-FFF2-40B4-BE49-F238E27FC236}">
                <a16:creationId xmlns:a16="http://schemas.microsoft.com/office/drawing/2014/main" id="{F0F46807-20CF-B64D-AC34-0298C48ECDD8}"/>
              </a:ext>
            </a:extLst>
          </p:cNvPr>
          <p:cNvSpPr/>
          <p:nvPr/>
        </p:nvSpPr>
        <p:spPr>
          <a:xfrm>
            <a:off x="6755418" y="0"/>
            <a:ext cx="449706" cy="6858000"/>
          </a:xfrm>
          <a:prstGeom prst="rect">
            <a:avLst/>
          </a:prstGeom>
          <a:solidFill>
            <a:schemeClr val="accent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bg1"/>
              </a:solidFill>
              <a:cs typeface="Open Sans Bold"/>
            </a:endParaRPr>
          </a:p>
        </p:txBody>
      </p:sp>
    </p:spTree>
    <p:extLst>
      <p:ext uri="{BB962C8B-B14F-4D97-AF65-F5344CB8AC3E}">
        <p14:creationId xmlns:p14="http://schemas.microsoft.com/office/powerpoint/2010/main" val="33974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83B6B0-CDC5-5243-93CB-36DD36772693}"/>
              </a:ext>
            </a:extLst>
          </p:cNvPr>
          <p:cNvSpPr>
            <a:spLocks noGrp="1"/>
          </p:cNvSpPr>
          <p:nvPr>
            <p:ph type="title"/>
          </p:nvPr>
        </p:nvSpPr>
        <p:spPr>
          <a:xfrm>
            <a:off x="457319" y="457200"/>
            <a:ext cx="9457359" cy="731520"/>
          </a:xfrm>
        </p:spPr>
        <p:txBody>
          <a:bodyPr/>
          <a:lstStyle/>
          <a:p>
            <a:r>
              <a:rPr lang="en-US" sz="3200" dirty="0"/>
              <a:t>Closure</a:t>
            </a:r>
          </a:p>
        </p:txBody>
      </p:sp>
      <p:sp>
        <p:nvSpPr>
          <p:cNvPr id="7" name="Straight Connector 11">
            <a:extLst>
              <a:ext uri="{FF2B5EF4-FFF2-40B4-BE49-F238E27FC236}">
                <a16:creationId xmlns:a16="http://schemas.microsoft.com/office/drawing/2014/main" id="{D2B693AC-1761-F647-AB2B-534D4CD7857B}"/>
              </a:ext>
            </a:extLst>
          </p:cNvPr>
          <p:cNvSpPr/>
          <p:nvPr/>
        </p:nvSpPr>
        <p:spPr>
          <a:xfrm>
            <a:off x="524255" y="1316303"/>
            <a:ext cx="11143490" cy="1"/>
          </a:xfrm>
          <a:prstGeom prst="line">
            <a:avLst/>
          </a:prstGeom>
          <a:ln w="12700">
            <a:solidFill>
              <a:srgbClr val="595959"/>
            </a:solidFill>
            <a:miter/>
          </a:ln>
        </p:spPr>
        <p:txBody>
          <a:bodyPr lIns="45719" rIns="45719"/>
          <a:lstStyle/>
          <a:p>
            <a:endParaRPr/>
          </a:p>
        </p:txBody>
      </p:sp>
      <p:pic>
        <p:nvPicPr>
          <p:cNvPr id="8" name="Picture 7">
            <a:extLst>
              <a:ext uri="{FF2B5EF4-FFF2-40B4-BE49-F238E27FC236}">
                <a16:creationId xmlns:a16="http://schemas.microsoft.com/office/drawing/2014/main" id="{68A4126C-AE83-4248-98F6-A6AB5DE41A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396" r="25879"/>
          <a:stretch/>
        </p:blipFill>
        <p:spPr>
          <a:xfrm>
            <a:off x="6774873" y="0"/>
            <a:ext cx="5417127" cy="6858000"/>
          </a:xfrm>
          <a:prstGeom prst="rect">
            <a:avLst/>
          </a:prstGeom>
        </p:spPr>
      </p:pic>
      <p:sp>
        <p:nvSpPr>
          <p:cNvPr id="11" name="Rectangle 10">
            <a:extLst>
              <a:ext uri="{FF2B5EF4-FFF2-40B4-BE49-F238E27FC236}">
                <a16:creationId xmlns:a16="http://schemas.microsoft.com/office/drawing/2014/main" id="{F0F46807-20CF-B64D-AC34-0298C48ECDD8}"/>
              </a:ext>
            </a:extLst>
          </p:cNvPr>
          <p:cNvSpPr/>
          <p:nvPr/>
        </p:nvSpPr>
        <p:spPr>
          <a:xfrm>
            <a:off x="6755418" y="0"/>
            <a:ext cx="449706" cy="6858000"/>
          </a:xfrm>
          <a:prstGeom prst="rect">
            <a:avLst/>
          </a:prstGeom>
          <a:solidFill>
            <a:schemeClr val="accent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bg1"/>
              </a:solidFill>
              <a:cs typeface="Open Sans Bold"/>
            </a:endParaRPr>
          </a:p>
        </p:txBody>
      </p:sp>
      <p:sp>
        <p:nvSpPr>
          <p:cNvPr id="9" name="Text Placeholder 4">
            <a:extLst>
              <a:ext uri="{FF2B5EF4-FFF2-40B4-BE49-F238E27FC236}">
                <a16:creationId xmlns:a16="http://schemas.microsoft.com/office/drawing/2014/main" id="{68DE3A46-0D79-934C-883E-F40DC35048B2}"/>
              </a:ext>
            </a:extLst>
          </p:cNvPr>
          <p:cNvSpPr txBox="1">
            <a:spLocks/>
          </p:cNvSpPr>
          <p:nvPr/>
        </p:nvSpPr>
        <p:spPr>
          <a:xfrm>
            <a:off x="432930" y="1603564"/>
            <a:ext cx="5722209" cy="3951075"/>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1900" dirty="0">
                <a:solidFill>
                  <a:schemeClr val="tx1"/>
                </a:solidFill>
              </a:rPr>
              <a:t>Once your application is processed, you will receive a Welcome call from MetLife’s call-center to take your Credit Card details to debit the premium.</a:t>
            </a:r>
          </a:p>
          <a:p>
            <a:pPr>
              <a:lnSpc>
                <a:spcPct val="120000"/>
              </a:lnSpc>
            </a:pPr>
            <a:r>
              <a:rPr lang="en-US" sz="1900" dirty="0">
                <a:solidFill>
                  <a:schemeClr val="tx1"/>
                </a:solidFill>
              </a:rPr>
              <a:t>Alternatively, you can also do a bank transfer to pay the premium.</a:t>
            </a:r>
          </a:p>
          <a:p>
            <a:pPr>
              <a:lnSpc>
                <a:spcPct val="120000"/>
              </a:lnSpc>
            </a:pPr>
            <a:r>
              <a:rPr lang="en-US" sz="1900" dirty="0">
                <a:solidFill>
                  <a:schemeClr val="tx1"/>
                </a:solidFill>
              </a:rPr>
              <a:t>Following the premium collection, you will be receiving the policy document from MetLife via email. </a:t>
            </a:r>
          </a:p>
          <a:p>
            <a:pPr>
              <a:lnSpc>
                <a:spcPct val="120000"/>
              </a:lnSpc>
            </a:pPr>
            <a:r>
              <a:rPr lang="en-US" sz="1900" b="1" dirty="0">
                <a:solidFill>
                  <a:schemeClr val="tx1"/>
                </a:solidFill>
              </a:rPr>
              <a:t>Thank you, sir/madam, it’s been a pleasure to serve you.</a:t>
            </a:r>
          </a:p>
        </p:txBody>
      </p:sp>
    </p:spTree>
    <p:extLst>
      <p:ext uri="{BB962C8B-B14F-4D97-AF65-F5344CB8AC3E}">
        <p14:creationId xmlns:p14="http://schemas.microsoft.com/office/powerpoint/2010/main" val="303821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DB2616-5FEB-2542-9E0C-07E7BC31E6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2D28C6E-58A2-B841-8D49-F147865E6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9124"/>
            <a:ext cx="12192000" cy="247016"/>
          </a:xfrm>
          <a:prstGeom prst="rect">
            <a:avLst/>
          </a:prstGeom>
        </p:spPr>
      </p:pic>
      <p:sp>
        <p:nvSpPr>
          <p:cNvPr id="7" name="object 3">
            <a:extLst>
              <a:ext uri="{FF2B5EF4-FFF2-40B4-BE49-F238E27FC236}">
                <a16:creationId xmlns:a16="http://schemas.microsoft.com/office/drawing/2014/main" id="{0C6DF627-B7A6-8546-A6B6-C02D3B0994EA}"/>
              </a:ext>
            </a:extLst>
          </p:cNvPr>
          <p:cNvSpPr txBox="1"/>
          <p:nvPr/>
        </p:nvSpPr>
        <p:spPr>
          <a:xfrm>
            <a:off x="1394991" y="2189468"/>
            <a:ext cx="7482309" cy="2557343"/>
          </a:xfrm>
          <a:prstGeom prst="rect">
            <a:avLst/>
          </a:prstGeom>
        </p:spPr>
        <p:txBody>
          <a:bodyPr wrap="square" lIns="0" tIns="0" rIns="0" bIns="0" rtlCol="0" anchor="ctr">
            <a:noAutofit/>
          </a:bodyPr>
          <a:lstStyle/>
          <a:p>
            <a:pPr marL="16930" marR="40780" lvl="0">
              <a:spcBef>
                <a:spcPts val="225"/>
              </a:spcBef>
              <a:defRPr/>
            </a:pPr>
            <a:r>
              <a:rPr lang="en-US" sz="6000" b="1" dirty="0">
                <a:solidFill>
                  <a:schemeClr val="bg1"/>
                </a:solidFill>
                <a:latin typeface="Georgia" panose="02040502050405020303" pitchFamily="18" charset="0"/>
                <a:cs typeface="MetLife Circular Normal" panose="020B0504020101020102" pitchFamily="34" charset="77"/>
              </a:rPr>
              <a:t>Thank You</a:t>
            </a:r>
            <a:endParaRPr kumimoji="0" lang="en-US" sz="6000" b="1" i="0" u="none" strike="noStrike" kern="1200" cap="none" spc="0" normalizeH="0" baseline="0" noProof="0" dirty="0">
              <a:ln>
                <a:noFill/>
              </a:ln>
              <a:solidFill>
                <a:schemeClr val="bg1"/>
              </a:solidFill>
              <a:effectLst/>
              <a:uLnTx/>
              <a:uFillTx/>
              <a:latin typeface="Georgia" panose="02040502050405020303" pitchFamily="18" charset="0"/>
              <a:cs typeface="MetLife Circular Normal" panose="020B0504020101020102" pitchFamily="34" charset="77"/>
            </a:endParaRPr>
          </a:p>
        </p:txBody>
      </p:sp>
    </p:spTree>
    <p:extLst>
      <p:ext uri="{BB962C8B-B14F-4D97-AF65-F5344CB8AC3E}">
        <p14:creationId xmlns:p14="http://schemas.microsoft.com/office/powerpoint/2010/main" val="381944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100389"/>
            <a:ext cx="8629649" cy="3071811"/>
          </a:xfrm>
        </p:spPr>
        <p:txBody>
          <a:bodyPr anchor="t"/>
          <a:lstStyle/>
          <a:p>
            <a:r>
              <a:rPr lang="en-US" sz="4400" dirty="0"/>
              <a:t>Step 1 - Pre-Sales/Prospecting</a:t>
            </a:r>
            <a:endParaRPr lang="en-US" sz="4200" dirty="0"/>
          </a:p>
        </p:txBody>
      </p:sp>
    </p:spTree>
    <p:extLst>
      <p:ext uri="{BB962C8B-B14F-4D97-AF65-F5344CB8AC3E}">
        <p14:creationId xmlns:p14="http://schemas.microsoft.com/office/powerpoint/2010/main" val="70534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0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Open Sans Bold"/>
            </a:endParaRPr>
          </a:p>
        </p:txBody>
      </p:sp>
      <p:sp>
        <p:nvSpPr>
          <p:cNvPr id="2" name="Title 1">
            <a:extLst>
              <a:ext uri="{FF2B5EF4-FFF2-40B4-BE49-F238E27FC236}">
                <a16:creationId xmlns:a16="http://schemas.microsoft.com/office/drawing/2014/main" id="{9AF52764-0DFA-4E22-9621-CBC6C06EF010}"/>
              </a:ext>
            </a:extLst>
          </p:cNvPr>
          <p:cNvSpPr>
            <a:spLocks noGrp="1"/>
          </p:cNvSpPr>
          <p:nvPr>
            <p:ph type="title"/>
          </p:nvPr>
        </p:nvSpPr>
        <p:spPr/>
        <p:txBody>
          <a:bodyPr/>
          <a:lstStyle/>
          <a:p>
            <a:r>
              <a:rPr lang="en-US" sz="3200" dirty="0">
                <a:solidFill>
                  <a:schemeClr val="bg1"/>
                </a:solidFill>
              </a:rPr>
              <a:t>Email/WhatsApp</a:t>
            </a:r>
          </a:p>
        </p:txBody>
      </p:sp>
      <p:sp>
        <p:nvSpPr>
          <p:cNvPr id="8" name="Content Placeholder 12">
            <a:extLst>
              <a:ext uri="{FF2B5EF4-FFF2-40B4-BE49-F238E27FC236}">
                <a16:creationId xmlns:a16="http://schemas.microsoft.com/office/drawing/2014/main" id="{592AA8D5-124C-744D-8403-32E20743B59C}"/>
              </a:ext>
            </a:extLst>
          </p:cNvPr>
          <p:cNvSpPr txBox="1">
            <a:spLocks/>
          </p:cNvSpPr>
          <p:nvPr/>
        </p:nvSpPr>
        <p:spPr>
          <a:xfrm>
            <a:off x="322705" y="4160925"/>
            <a:ext cx="3893695" cy="1108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FFFF"/>
              </a:solidFill>
              <a:effectLst/>
              <a:uLnTx/>
              <a:uFillTx/>
              <a:latin typeface="Book Antiqua" panose="02040602050305030304" pitchFamily="18" charset="0"/>
              <a:ea typeface="+mn-ea"/>
              <a:cs typeface="+mn-cs"/>
            </a:endParaRPr>
          </a:p>
        </p:txBody>
      </p:sp>
      <p:pic>
        <p:nvPicPr>
          <p:cNvPr id="9" name="Picture 8">
            <a:extLst>
              <a:ext uri="{FF2B5EF4-FFF2-40B4-BE49-F238E27FC236}">
                <a16:creationId xmlns:a16="http://schemas.microsoft.com/office/drawing/2014/main" id="{389548F7-C52F-BE4D-8F9F-E56BF938F3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0486" y="295878"/>
            <a:ext cx="4751882" cy="6562123"/>
          </a:xfrm>
          <a:prstGeom prst="rect">
            <a:avLst/>
          </a:prstGeom>
          <a:ln>
            <a:solidFill>
              <a:schemeClr val="bg1"/>
            </a:solidFill>
          </a:ln>
        </p:spPr>
      </p:pic>
      <p:sp>
        <p:nvSpPr>
          <p:cNvPr id="10" name="Title 5">
            <a:extLst>
              <a:ext uri="{FF2B5EF4-FFF2-40B4-BE49-F238E27FC236}">
                <a16:creationId xmlns:a16="http://schemas.microsoft.com/office/drawing/2014/main" id="{A364F9B2-A254-E34E-82CD-D723FECF1C21}"/>
              </a:ext>
            </a:extLst>
          </p:cNvPr>
          <p:cNvSpPr txBox="1">
            <a:spLocks/>
          </p:cNvSpPr>
          <p:nvPr/>
        </p:nvSpPr>
        <p:spPr>
          <a:xfrm>
            <a:off x="532152" y="1251678"/>
            <a:ext cx="5928610" cy="443198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800" b="1" i="0" kern="1200" spc="-20"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pPr>
              <a:spcBef>
                <a:spcPts val="0"/>
              </a:spcBef>
            </a:pPr>
            <a:r>
              <a:rPr lang="en-US" sz="1600" b="0" dirty="0">
                <a:solidFill>
                  <a:schemeClr val="bg1"/>
                </a:solidFill>
                <a:latin typeface="+mn-lt"/>
                <a:ea typeface="Calibri" panose="020F0502020204030204" pitchFamily="34" charset="0"/>
              </a:rPr>
              <a:t>Dear Sir/Madam,</a:t>
            </a:r>
          </a:p>
          <a:p>
            <a:pPr>
              <a:spcBef>
                <a:spcPts val="0"/>
              </a:spcBef>
            </a:pPr>
            <a:r>
              <a:rPr lang="en-US" sz="1600" b="0" dirty="0">
                <a:solidFill>
                  <a:schemeClr val="bg1"/>
                </a:solidFill>
                <a:latin typeface="+mn-lt"/>
                <a:ea typeface="Calibri" panose="020F0502020204030204" pitchFamily="34" charset="0"/>
              </a:rPr>
              <a:t> </a:t>
            </a:r>
          </a:p>
          <a:p>
            <a:pPr>
              <a:spcBef>
                <a:spcPts val="0"/>
              </a:spcBef>
            </a:pPr>
            <a:r>
              <a:rPr lang="en-US" sz="1600" b="0" dirty="0">
                <a:solidFill>
                  <a:schemeClr val="bg1"/>
                </a:solidFill>
                <a:latin typeface="+mn-lt"/>
                <a:ea typeface="Calibri" panose="020F0502020204030204" pitchFamily="34" charset="0"/>
              </a:rPr>
              <a:t>I hope this email finds you and your dear ones in good health! </a:t>
            </a:r>
          </a:p>
          <a:p>
            <a:pPr>
              <a:spcBef>
                <a:spcPts val="0"/>
              </a:spcBef>
            </a:pPr>
            <a:r>
              <a:rPr lang="en-US" sz="1600" b="0" dirty="0">
                <a:solidFill>
                  <a:schemeClr val="bg1"/>
                </a:solidFill>
                <a:latin typeface="+mn-lt"/>
                <a:ea typeface="Calibri" panose="020F0502020204030204" pitchFamily="34" charset="0"/>
              </a:rPr>
              <a:t> </a:t>
            </a:r>
          </a:p>
          <a:p>
            <a:pPr>
              <a:spcBef>
                <a:spcPts val="0"/>
              </a:spcBef>
            </a:pPr>
            <a:r>
              <a:rPr lang="en-US" sz="1600" b="0" dirty="0">
                <a:solidFill>
                  <a:schemeClr val="bg1"/>
                </a:solidFill>
                <a:latin typeface="+mn-lt"/>
                <a:ea typeface="Calibri" panose="020F0502020204030204" pitchFamily="34" charset="0"/>
              </a:rPr>
              <a:t>Given the recent uncertain times, a lot of my clients have been reaching out to me to seek assistance to safe-guard potential loss of income due to critical health conditions or accident or disability. </a:t>
            </a:r>
          </a:p>
          <a:p>
            <a:pPr>
              <a:spcBef>
                <a:spcPts val="0"/>
              </a:spcBef>
            </a:pPr>
            <a:endParaRPr lang="en-US" sz="1600" b="0" dirty="0">
              <a:solidFill>
                <a:schemeClr val="bg1"/>
              </a:solidFill>
              <a:latin typeface="+mn-lt"/>
              <a:ea typeface="Calibri" panose="020F0502020204030204" pitchFamily="34" charset="0"/>
            </a:endParaRPr>
          </a:p>
          <a:p>
            <a:pPr>
              <a:spcBef>
                <a:spcPts val="0"/>
              </a:spcBef>
            </a:pPr>
            <a:r>
              <a:rPr lang="en-US" sz="1600" b="0" dirty="0">
                <a:solidFill>
                  <a:schemeClr val="bg1"/>
                </a:solidFill>
                <a:latin typeface="+mn-lt"/>
                <a:ea typeface="Calibri" panose="020F0502020204030204" pitchFamily="34" charset="0"/>
              </a:rPr>
              <a:t>I strongly believe that this has become the-need-of-the-hour and I wanted to check if this is something that you might be interested to discuss as well. </a:t>
            </a:r>
          </a:p>
          <a:p>
            <a:pPr>
              <a:spcBef>
                <a:spcPts val="0"/>
              </a:spcBef>
            </a:pPr>
            <a:endParaRPr lang="en-US" sz="1600" b="0" dirty="0">
              <a:solidFill>
                <a:schemeClr val="bg1"/>
              </a:solidFill>
              <a:latin typeface="+mn-lt"/>
              <a:ea typeface="Calibri" panose="020F0502020204030204" pitchFamily="34" charset="0"/>
            </a:endParaRPr>
          </a:p>
          <a:p>
            <a:pPr>
              <a:spcBef>
                <a:spcPts val="0"/>
              </a:spcBef>
            </a:pPr>
            <a:r>
              <a:rPr lang="en-US" sz="1600" b="0" dirty="0">
                <a:solidFill>
                  <a:schemeClr val="bg1"/>
                </a:solidFill>
                <a:latin typeface="+mn-lt"/>
                <a:ea typeface="Calibri" panose="020F0502020204030204" pitchFamily="34" charset="0"/>
              </a:rPr>
              <a:t>In case the answer is yes, please respond to this email suggesting a convenient time for us to schedule a virtual meeting.</a:t>
            </a:r>
          </a:p>
          <a:p>
            <a:pPr>
              <a:spcBef>
                <a:spcPts val="0"/>
              </a:spcBef>
            </a:pPr>
            <a:r>
              <a:rPr lang="en-US" sz="1600" b="0" dirty="0">
                <a:solidFill>
                  <a:schemeClr val="bg1"/>
                </a:solidFill>
                <a:latin typeface="+mn-lt"/>
                <a:ea typeface="Calibri" panose="020F0502020204030204" pitchFamily="34" charset="0"/>
              </a:rPr>
              <a:t> </a:t>
            </a:r>
          </a:p>
          <a:p>
            <a:pPr>
              <a:spcBef>
                <a:spcPts val="0"/>
              </a:spcBef>
            </a:pPr>
            <a:r>
              <a:rPr lang="en-US" sz="1600" b="0" dirty="0">
                <a:solidFill>
                  <a:schemeClr val="bg1"/>
                </a:solidFill>
                <a:latin typeface="+mn-lt"/>
                <a:ea typeface="Calibri" panose="020F0502020204030204" pitchFamily="34" charset="0"/>
              </a:rPr>
              <a:t>Looking forward to your response.</a:t>
            </a:r>
          </a:p>
          <a:p>
            <a:pPr>
              <a:spcBef>
                <a:spcPts val="0"/>
              </a:spcBef>
            </a:pPr>
            <a:r>
              <a:rPr lang="en-US" sz="1600" b="0" dirty="0">
                <a:solidFill>
                  <a:schemeClr val="bg1"/>
                </a:solidFill>
                <a:latin typeface="+mn-lt"/>
                <a:ea typeface="Calibri" panose="020F0502020204030204" pitchFamily="34" charset="0"/>
              </a:rPr>
              <a:t> </a:t>
            </a:r>
          </a:p>
          <a:p>
            <a:pPr>
              <a:spcBef>
                <a:spcPts val="0"/>
              </a:spcBef>
            </a:pPr>
            <a:r>
              <a:rPr lang="en-US" sz="1600" b="0" dirty="0">
                <a:solidFill>
                  <a:schemeClr val="bg1"/>
                </a:solidFill>
                <a:latin typeface="+mn-lt"/>
                <a:ea typeface="Calibri" panose="020F0502020204030204" pitchFamily="34" charset="0"/>
              </a:rPr>
              <a:t>Your Financial Advisor</a:t>
            </a:r>
          </a:p>
          <a:p>
            <a:pPr>
              <a:spcBef>
                <a:spcPts val="0"/>
              </a:spcBef>
            </a:pPr>
            <a:endParaRPr lang="en-US" sz="1600" b="0" dirty="0">
              <a:solidFill>
                <a:schemeClr val="bg1"/>
              </a:solidFill>
              <a:latin typeface="+mn-lt"/>
              <a:ea typeface="Calibri" panose="020F0502020204030204" pitchFamily="34" charset="0"/>
            </a:endParaRPr>
          </a:p>
          <a:p>
            <a:pPr>
              <a:spcBef>
                <a:spcPts val="0"/>
              </a:spcBef>
            </a:pPr>
            <a:r>
              <a:rPr lang="en-US" sz="1600" b="0" dirty="0">
                <a:solidFill>
                  <a:schemeClr val="bg1"/>
                </a:solidFill>
                <a:latin typeface="+mn-lt"/>
                <a:ea typeface="Calibri" panose="020F0502020204030204" pitchFamily="34" charset="0"/>
              </a:rPr>
              <a:t>[Full Name]</a:t>
            </a:r>
          </a:p>
        </p:txBody>
      </p:sp>
    </p:spTree>
    <p:extLst>
      <p:ext uri="{BB962C8B-B14F-4D97-AF65-F5344CB8AC3E}">
        <p14:creationId xmlns:p14="http://schemas.microsoft.com/office/powerpoint/2010/main" val="261532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100389"/>
            <a:ext cx="8629649" cy="1321709"/>
          </a:xfrm>
        </p:spPr>
        <p:txBody>
          <a:bodyPr anchor="t"/>
          <a:lstStyle/>
          <a:p>
            <a:pPr>
              <a:lnSpc>
                <a:spcPct val="120000"/>
              </a:lnSpc>
              <a:spcBef>
                <a:spcPts val="400"/>
              </a:spcBef>
              <a:spcAft>
                <a:spcPts val="400"/>
              </a:spcAft>
            </a:pPr>
            <a:r>
              <a:rPr lang="en-US" sz="4400" dirty="0"/>
              <a:t>Step 2 - Tele-Sales </a:t>
            </a:r>
            <a:br>
              <a:rPr lang="en-US" sz="4400" dirty="0"/>
            </a:br>
            <a:endParaRPr lang="en-US" sz="3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43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129962" cy="610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latin typeface="Arial"/>
              <a:cs typeface="Open Sans Bold"/>
            </a:endParaRPr>
          </a:p>
        </p:txBody>
      </p:sp>
      <p:sp>
        <p:nvSpPr>
          <p:cNvPr id="2" name="Title 1">
            <a:extLst>
              <a:ext uri="{FF2B5EF4-FFF2-40B4-BE49-F238E27FC236}">
                <a16:creationId xmlns:a16="http://schemas.microsoft.com/office/drawing/2014/main" id="{9AF52764-0DFA-4E22-9621-CBC6C06EF010}"/>
              </a:ext>
            </a:extLst>
          </p:cNvPr>
          <p:cNvSpPr>
            <a:spLocks noGrp="1"/>
          </p:cNvSpPr>
          <p:nvPr>
            <p:ph type="title"/>
          </p:nvPr>
        </p:nvSpPr>
        <p:spPr/>
        <p:txBody>
          <a:bodyPr/>
          <a:lstStyle/>
          <a:p>
            <a:r>
              <a:rPr lang="en-US" sz="3200" dirty="0">
                <a:solidFill>
                  <a:schemeClr val="bg1"/>
                </a:solidFill>
              </a:rPr>
              <a:t>Introduction</a:t>
            </a:r>
          </a:p>
        </p:txBody>
      </p:sp>
      <p:sp>
        <p:nvSpPr>
          <p:cNvPr id="15" name="TextBox 14"/>
          <p:cNvSpPr txBox="1"/>
          <p:nvPr/>
        </p:nvSpPr>
        <p:spPr>
          <a:xfrm>
            <a:off x="322705" y="1490543"/>
            <a:ext cx="4620612" cy="3169823"/>
          </a:xfrm>
          <a:prstGeom prst="rect">
            <a:avLst/>
          </a:prstGeom>
          <a:noFill/>
        </p:spPr>
        <p:txBody>
          <a:bodyPr wrap="square" lIns="91440" tIns="0" rIns="91440" bIns="0" rtlCol="0">
            <a:noAutofit/>
          </a:bodyPr>
          <a:lstStyle/>
          <a:p>
            <a:pPr fontAlgn="auto">
              <a:lnSpc>
                <a:spcPct val="114000"/>
              </a:lnSpc>
              <a:spcAft>
                <a:spcPts val="0"/>
              </a:spcAft>
            </a:pPr>
            <a:r>
              <a:rPr lang="en-US" sz="2200" dirty="0">
                <a:solidFill>
                  <a:schemeClr val="bg1"/>
                </a:solidFill>
                <a:cs typeface="Calibri" panose="020F0502020204030204" pitchFamily="34" charset="0"/>
              </a:rPr>
              <a:t>Good morning/afternoon/evening, Am I speaking to ABC! </a:t>
            </a:r>
            <a:br>
              <a:rPr lang="en-US" sz="2200" dirty="0">
                <a:solidFill>
                  <a:schemeClr val="bg1"/>
                </a:solidFill>
                <a:cs typeface="Calibri" panose="020F0502020204030204" pitchFamily="34" charset="0"/>
              </a:rPr>
            </a:br>
            <a:r>
              <a:rPr lang="en-US" sz="2200" dirty="0">
                <a:solidFill>
                  <a:schemeClr val="bg1"/>
                </a:solidFill>
                <a:cs typeface="Calibri" panose="020F0502020204030204" pitchFamily="34" charset="0"/>
              </a:rPr>
              <a:t>My name is XXX and I’m calling you in response to your email wherein you have expressed your interest to understand possible solutions that can help safeguard against potential loss of income due to critical health conditions</a:t>
            </a:r>
            <a:r>
              <a:rPr lang="en-US" sz="2400" dirty="0">
                <a:solidFill>
                  <a:schemeClr val="bg1"/>
                </a:solidFill>
                <a:ea typeface="Calibri" panose="020F0502020204030204" pitchFamily="34" charset="0"/>
              </a:rPr>
              <a:t> or accident or disability.</a:t>
            </a:r>
            <a:r>
              <a:rPr lang="en-US" sz="2200" dirty="0">
                <a:solidFill>
                  <a:schemeClr val="bg1"/>
                </a:solidFill>
                <a:cs typeface="Calibri" panose="020F0502020204030204" pitchFamily="34" charset="0"/>
              </a:rPr>
              <a:t> </a:t>
            </a:r>
            <a:br>
              <a:rPr lang="en-US" sz="2200" dirty="0">
                <a:solidFill>
                  <a:schemeClr val="bg1"/>
                </a:solidFill>
              </a:rPr>
            </a:br>
            <a:r>
              <a:rPr lang="en-US" sz="2200" dirty="0">
                <a:solidFill>
                  <a:schemeClr val="bg1"/>
                </a:solidFill>
              </a:rPr>
              <a:t>	</a:t>
            </a: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l="15179" r="10518"/>
          <a:stretch/>
        </p:blipFill>
        <p:spPr>
          <a:xfrm>
            <a:off x="5366479" y="-1"/>
            <a:ext cx="6825521" cy="6130977"/>
          </a:xfrm>
          <a:prstGeom prst="rect">
            <a:avLst/>
          </a:prstGeom>
        </p:spPr>
      </p:pic>
      <p:sp>
        <p:nvSpPr>
          <p:cNvPr id="8" name="Content Placeholder 12">
            <a:extLst>
              <a:ext uri="{FF2B5EF4-FFF2-40B4-BE49-F238E27FC236}">
                <a16:creationId xmlns:a16="http://schemas.microsoft.com/office/drawing/2014/main" id="{592AA8D5-124C-744D-8403-32E20743B59C}"/>
              </a:ext>
            </a:extLst>
          </p:cNvPr>
          <p:cNvSpPr txBox="1">
            <a:spLocks/>
          </p:cNvSpPr>
          <p:nvPr/>
        </p:nvSpPr>
        <p:spPr>
          <a:xfrm>
            <a:off x="322705" y="4160925"/>
            <a:ext cx="3893695" cy="1108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37517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EACBA-BB2B-4E42-B296-EA5F85F4CB55}"/>
              </a:ext>
            </a:extLst>
          </p:cNvPr>
          <p:cNvSpPr/>
          <p:nvPr/>
        </p:nvSpPr>
        <p:spPr>
          <a:xfrm>
            <a:off x="384247" y="1096367"/>
            <a:ext cx="6766061" cy="5063950"/>
          </a:xfrm>
          <a:prstGeom prst="rect">
            <a:avLst/>
          </a:prstGeom>
        </p:spPr>
        <p:txBody>
          <a:bodyPr wrap="square">
            <a:spAutoFit/>
          </a:bodyPr>
          <a:lstStyle/>
          <a:p>
            <a:pPr marL="342900" indent="-342900">
              <a:lnSpc>
                <a:spcPct val="114000"/>
              </a:lnSpc>
              <a:buFont typeface="+mj-lt"/>
              <a:buAutoNum type="arabicPeriod"/>
            </a:pPr>
            <a:r>
              <a:rPr lang="en-US" sz="1900" b="1" dirty="0"/>
              <a:t>Not a good time to call: </a:t>
            </a:r>
            <a:r>
              <a:rPr lang="en-US" sz="1900" dirty="0"/>
              <a:t>I apologize for the inconvenience. When would be the best time to call you/him/ her? </a:t>
            </a:r>
            <a:br>
              <a:rPr lang="en-US" sz="1900" dirty="0"/>
            </a:br>
            <a:r>
              <a:rPr lang="en-US" sz="1900" dirty="0"/>
              <a:t>Thank you, I will call back then. Have a great day! Note: Make sure you call the customer the time that he has specified as it makes him feel important.</a:t>
            </a:r>
            <a:endParaRPr lang="en-US" sz="1900" b="1" dirty="0"/>
          </a:p>
          <a:p>
            <a:pPr marL="342900" indent="-342900">
              <a:lnSpc>
                <a:spcPct val="114000"/>
              </a:lnSpc>
              <a:buFont typeface="+mj-lt"/>
              <a:buAutoNum type="arabicPeriod"/>
            </a:pPr>
            <a:endParaRPr lang="en-US" sz="1900" b="1" dirty="0"/>
          </a:p>
          <a:p>
            <a:pPr marL="342900" indent="-342900">
              <a:lnSpc>
                <a:spcPct val="114000"/>
              </a:lnSpc>
              <a:buFont typeface="+mj-lt"/>
              <a:buAutoNum type="arabicPeriod"/>
            </a:pPr>
            <a:r>
              <a:rPr lang="en-US" sz="1900" b="1" dirty="0"/>
              <a:t>Not the client/No</a:t>
            </a:r>
            <a:r>
              <a:rPr lang="en-US" sz="1900" dirty="0"/>
              <a:t>: Is there another contact number where I can call Mr. /Ms. First &amp; Last Name?</a:t>
            </a:r>
          </a:p>
          <a:p>
            <a:pPr marL="342900" indent="-342900">
              <a:lnSpc>
                <a:spcPct val="114000"/>
              </a:lnSpc>
              <a:buFont typeface="+mj-lt"/>
              <a:buAutoNum type="arabicPeriod"/>
            </a:pPr>
            <a:endParaRPr lang="en-US" sz="1900" dirty="0"/>
          </a:p>
          <a:p>
            <a:pPr marL="342900" indent="-342900">
              <a:lnSpc>
                <a:spcPct val="114000"/>
              </a:lnSpc>
              <a:buFont typeface="+mj-lt"/>
              <a:buAutoNum type="arabicPeriod"/>
            </a:pPr>
            <a:r>
              <a:rPr lang="en-US" sz="1900" b="1" dirty="0"/>
              <a:t>If out of town/on vacation: </a:t>
            </a:r>
            <a:r>
              <a:rPr lang="en-US" sz="1900" dirty="0"/>
              <a:t>We would like to get in touch with Mr. /Ms. First &amp; Last Name. May I ask when he/she is coming back so I can get in touch with him/her then? </a:t>
            </a:r>
            <a:br>
              <a:rPr lang="en-US" sz="1900" dirty="0"/>
            </a:br>
            <a:endParaRPr lang="en-US" sz="1900" dirty="0"/>
          </a:p>
          <a:p>
            <a:pPr>
              <a:lnSpc>
                <a:spcPct val="114000"/>
              </a:lnSpc>
            </a:pPr>
            <a:r>
              <a:rPr lang="en-US" sz="1900" dirty="0"/>
              <a:t>Thank you very much, have a nice day!</a:t>
            </a:r>
          </a:p>
        </p:txBody>
      </p:sp>
      <p:sp>
        <p:nvSpPr>
          <p:cNvPr id="5" name="Title 4">
            <a:extLst>
              <a:ext uri="{FF2B5EF4-FFF2-40B4-BE49-F238E27FC236}">
                <a16:creationId xmlns:a16="http://schemas.microsoft.com/office/drawing/2014/main" id="{10C351A6-9E2F-AD4D-9698-BB50A658E066}"/>
              </a:ext>
            </a:extLst>
          </p:cNvPr>
          <p:cNvSpPr>
            <a:spLocks noGrp="1"/>
          </p:cNvSpPr>
          <p:nvPr>
            <p:ph type="title"/>
          </p:nvPr>
        </p:nvSpPr>
        <p:spPr/>
        <p:txBody>
          <a:bodyPr/>
          <a:lstStyle/>
          <a:p>
            <a:r>
              <a:rPr lang="en-US" sz="3200" dirty="0"/>
              <a:t>Unavailability / Call Back</a:t>
            </a:r>
          </a:p>
        </p:txBody>
      </p:sp>
      <p:pic>
        <p:nvPicPr>
          <p:cNvPr id="7" name="Picture 6">
            <a:extLst>
              <a:ext uri="{FF2B5EF4-FFF2-40B4-BE49-F238E27FC236}">
                <a16:creationId xmlns:a16="http://schemas.microsoft.com/office/drawing/2014/main" id="{E6D7A490-84A6-D945-884D-B4ACD47121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041" r="51189"/>
          <a:stretch/>
        </p:blipFill>
        <p:spPr>
          <a:xfrm>
            <a:off x="7463934" y="1693"/>
            <a:ext cx="4728066" cy="6856307"/>
          </a:xfrm>
          <a:prstGeom prst="rect">
            <a:avLst/>
          </a:prstGeom>
        </p:spPr>
      </p:pic>
      <p:sp>
        <p:nvSpPr>
          <p:cNvPr id="8" name="Rectangle 7">
            <a:extLst>
              <a:ext uri="{FF2B5EF4-FFF2-40B4-BE49-F238E27FC236}">
                <a16:creationId xmlns:a16="http://schemas.microsoft.com/office/drawing/2014/main" id="{938715E2-5279-C745-B628-099FF158BD5D}"/>
              </a:ext>
            </a:extLst>
          </p:cNvPr>
          <p:cNvSpPr/>
          <p:nvPr/>
        </p:nvSpPr>
        <p:spPr>
          <a:xfrm>
            <a:off x="7465102" y="0"/>
            <a:ext cx="449706" cy="6858000"/>
          </a:xfrm>
          <a:prstGeom prst="rect">
            <a:avLst/>
          </a:prstGeom>
          <a:solidFill>
            <a:schemeClr val="accent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bg1"/>
              </a:solidFill>
              <a:cs typeface="Open Sans Bold"/>
            </a:endParaRPr>
          </a:p>
        </p:txBody>
      </p:sp>
    </p:spTree>
    <p:extLst>
      <p:ext uri="{BB962C8B-B14F-4D97-AF65-F5344CB8AC3E}">
        <p14:creationId xmlns:p14="http://schemas.microsoft.com/office/powerpoint/2010/main" val="227466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129962" cy="610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latin typeface="Arial"/>
              <a:cs typeface="Open Sans Bold"/>
            </a:endParaRPr>
          </a:p>
        </p:txBody>
      </p:sp>
      <p:sp>
        <p:nvSpPr>
          <p:cNvPr id="2" name="Title 1">
            <a:extLst>
              <a:ext uri="{FF2B5EF4-FFF2-40B4-BE49-F238E27FC236}">
                <a16:creationId xmlns:a16="http://schemas.microsoft.com/office/drawing/2014/main" id="{9AF52764-0DFA-4E22-9621-CBC6C06EF010}"/>
              </a:ext>
            </a:extLst>
          </p:cNvPr>
          <p:cNvSpPr>
            <a:spLocks noGrp="1"/>
          </p:cNvSpPr>
          <p:nvPr>
            <p:ph type="title"/>
          </p:nvPr>
        </p:nvSpPr>
        <p:spPr/>
        <p:txBody>
          <a:bodyPr/>
          <a:lstStyle/>
          <a:p>
            <a:r>
              <a:rPr lang="en-US" sz="3200" dirty="0">
                <a:solidFill>
                  <a:schemeClr val="bg1"/>
                </a:solidFill>
              </a:rPr>
              <a:t>Availability</a:t>
            </a: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l="21593" r="3922" b="245"/>
          <a:stretch/>
        </p:blipFill>
        <p:spPr>
          <a:xfrm>
            <a:off x="5366479" y="0"/>
            <a:ext cx="6825521" cy="6100997"/>
          </a:xfrm>
          <a:prstGeom prst="rect">
            <a:avLst/>
          </a:prstGeom>
        </p:spPr>
      </p:pic>
      <p:sp>
        <p:nvSpPr>
          <p:cNvPr id="8" name="Content Placeholder 12">
            <a:extLst>
              <a:ext uri="{FF2B5EF4-FFF2-40B4-BE49-F238E27FC236}">
                <a16:creationId xmlns:a16="http://schemas.microsoft.com/office/drawing/2014/main" id="{592AA8D5-124C-744D-8403-32E20743B59C}"/>
              </a:ext>
            </a:extLst>
          </p:cNvPr>
          <p:cNvSpPr txBox="1">
            <a:spLocks/>
          </p:cNvSpPr>
          <p:nvPr/>
        </p:nvSpPr>
        <p:spPr>
          <a:xfrm>
            <a:off x="322705" y="4160925"/>
            <a:ext cx="3893695" cy="1108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Book Antiqua" panose="02040602050305030304" pitchFamily="18" charset="0"/>
              <a:ea typeface="+mn-ea"/>
              <a:cs typeface="+mn-cs"/>
            </a:endParaRPr>
          </a:p>
        </p:txBody>
      </p:sp>
      <p:sp>
        <p:nvSpPr>
          <p:cNvPr id="7" name="Text Placeholder 4">
            <a:extLst>
              <a:ext uri="{FF2B5EF4-FFF2-40B4-BE49-F238E27FC236}">
                <a16:creationId xmlns:a16="http://schemas.microsoft.com/office/drawing/2014/main" id="{26E6B354-7304-DB41-8ACE-3091E7C45232}"/>
              </a:ext>
            </a:extLst>
          </p:cNvPr>
          <p:cNvSpPr txBox="1">
            <a:spLocks/>
          </p:cNvSpPr>
          <p:nvPr/>
        </p:nvSpPr>
        <p:spPr>
          <a:xfrm>
            <a:off x="470679" y="1268267"/>
            <a:ext cx="4266213" cy="2509254"/>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0000"/>
              </a:lnSpc>
              <a:buFont typeface="+mj-lt"/>
              <a:buAutoNum type="arabicPeriod"/>
            </a:pPr>
            <a:r>
              <a:rPr lang="en-US" b="1" dirty="0">
                <a:solidFill>
                  <a:schemeClr val="bg1"/>
                </a:solidFill>
              </a:rPr>
              <a:t>If “Yes” or “OK”:  </a:t>
            </a:r>
            <a:br>
              <a:rPr lang="en-US" b="1" dirty="0">
                <a:solidFill>
                  <a:schemeClr val="bg1"/>
                </a:solidFill>
              </a:rPr>
            </a:br>
            <a:r>
              <a:rPr lang="en-US" dirty="0">
                <a:solidFill>
                  <a:schemeClr val="bg1"/>
                </a:solidFill>
              </a:rPr>
              <a:t>Do you have a minute for me to discuss this further? </a:t>
            </a:r>
          </a:p>
          <a:p>
            <a:pPr marL="342900" indent="-342900">
              <a:lnSpc>
                <a:spcPct val="110000"/>
              </a:lnSpc>
              <a:buFont typeface="+mj-lt"/>
              <a:buAutoNum type="arabicPeriod"/>
            </a:pPr>
            <a:r>
              <a:rPr lang="en-US" b="1" dirty="0">
                <a:solidFill>
                  <a:schemeClr val="bg1"/>
                </a:solidFill>
              </a:rPr>
              <a:t>If “not interested”: </a:t>
            </a:r>
            <a:br>
              <a:rPr lang="en-US" b="1" dirty="0">
                <a:solidFill>
                  <a:schemeClr val="bg1"/>
                </a:solidFill>
              </a:rPr>
            </a:br>
            <a:r>
              <a:rPr lang="en-US" i="1" dirty="0">
                <a:solidFill>
                  <a:schemeClr val="bg1"/>
                </a:solidFill>
              </a:rPr>
              <a:t>Deliver appropriate rebuttal</a:t>
            </a:r>
            <a:endParaRPr lang="en-US" dirty="0">
              <a:solidFill>
                <a:schemeClr val="bg1"/>
              </a:solidFill>
            </a:endParaRPr>
          </a:p>
        </p:txBody>
      </p:sp>
    </p:spTree>
    <p:extLst>
      <p:ext uri="{BB962C8B-B14F-4D97-AF65-F5344CB8AC3E}">
        <p14:creationId xmlns:p14="http://schemas.microsoft.com/office/powerpoint/2010/main" val="39058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EACBA-BB2B-4E42-B296-EA5F85F4CB55}"/>
              </a:ext>
            </a:extLst>
          </p:cNvPr>
          <p:cNvSpPr/>
          <p:nvPr/>
        </p:nvSpPr>
        <p:spPr>
          <a:xfrm>
            <a:off x="466525" y="1633272"/>
            <a:ext cx="7653893" cy="2708434"/>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As per our system your age is XX, can you confirm your complete DOB with the month and the date Mr. /Ms. …………….?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(Calculate his / her age and based on prospect’s need and objective offer the appropriate product by referring to the product USP’s and KFD for Coverage / Benefit Grid )</a:t>
            </a:r>
          </a:p>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E.g. Age 35 for just USD XXX monthly, that is for just over XXX USD a day, you are covered for USD XXX / benefits .</a:t>
            </a:r>
          </a:p>
          <a:p>
            <a:endParaRPr lang="en-US" sz="1700" i="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783B6B0-CDC5-5243-93CB-36DD36772693}"/>
              </a:ext>
            </a:extLst>
          </p:cNvPr>
          <p:cNvSpPr>
            <a:spLocks noGrp="1"/>
          </p:cNvSpPr>
          <p:nvPr>
            <p:ph type="title"/>
          </p:nvPr>
        </p:nvSpPr>
        <p:spPr>
          <a:xfrm>
            <a:off x="457319" y="457200"/>
            <a:ext cx="9457359" cy="731520"/>
          </a:xfrm>
        </p:spPr>
        <p:txBody>
          <a:bodyPr/>
          <a:lstStyle/>
          <a:p>
            <a:r>
              <a:rPr lang="en-US" sz="3200" dirty="0"/>
              <a:t>Gathering Information</a:t>
            </a:r>
          </a:p>
        </p:txBody>
      </p:sp>
      <p:sp>
        <p:nvSpPr>
          <p:cNvPr id="5" name="Rectangle 4">
            <a:extLst>
              <a:ext uri="{FF2B5EF4-FFF2-40B4-BE49-F238E27FC236}">
                <a16:creationId xmlns:a16="http://schemas.microsoft.com/office/drawing/2014/main" id="{E1A75FA9-C2DE-7944-819A-1D454F5EE17A}"/>
              </a:ext>
            </a:extLst>
          </p:cNvPr>
          <p:cNvSpPr/>
          <p:nvPr/>
        </p:nvSpPr>
        <p:spPr>
          <a:xfrm>
            <a:off x="8502555" y="4347785"/>
            <a:ext cx="3248168" cy="1354217"/>
          </a:xfrm>
          <a:prstGeom prst="rect">
            <a:avLst/>
          </a:prstGeom>
          <a:solidFill>
            <a:schemeClr val="accent1"/>
          </a:solidFill>
        </p:spPr>
        <p:txBody>
          <a:bodyPr wrap="square" lIns="274320" tIns="182880" rIns="182880" bIns="182880">
            <a:spAutoFit/>
          </a:bodyPr>
          <a:lstStyle/>
          <a:p>
            <a:pPr algn="ctr"/>
            <a:r>
              <a:rPr lang="en-US" sz="1600" dirty="0">
                <a:solidFill>
                  <a:schemeClr val="bg1"/>
                </a:solidFill>
                <a:latin typeface="Arial" panose="020B0604020202020204" pitchFamily="34" charset="0"/>
                <a:cs typeface="Arial" panose="020B0604020202020204" pitchFamily="34" charset="0"/>
              </a:rPr>
              <a:t>No medical tests required, no need to fill out lengthy documents, and even physical meeting is not required.</a:t>
            </a:r>
          </a:p>
        </p:txBody>
      </p:sp>
      <p:pic>
        <p:nvPicPr>
          <p:cNvPr id="7" name="Picture 6">
            <a:extLst>
              <a:ext uri="{FF2B5EF4-FFF2-40B4-BE49-F238E27FC236}">
                <a16:creationId xmlns:a16="http://schemas.microsoft.com/office/drawing/2014/main" id="{05263FDC-1710-A743-B75B-BA448306E989}"/>
              </a:ext>
            </a:extLst>
          </p:cNvPr>
          <p:cNvPicPr>
            <a:picLocks noChangeAspect="1"/>
          </p:cNvPicPr>
          <p:nvPr/>
        </p:nvPicPr>
        <p:blipFill>
          <a:blip r:embed="rId3"/>
          <a:stretch>
            <a:fillRect/>
          </a:stretch>
        </p:blipFill>
        <p:spPr>
          <a:xfrm>
            <a:off x="8813365" y="1705969"/>
            <a:ext cx="2242273" cy="2388509"/>
          </a:xfrm>
          <a:prstGeom prst="rect">
            <a:avLst/>
          </a:prstGeom>
        </p:spPr>
      </p:pic>
      <p:sp>
        <p:nvSpPr>
          <p:cNvPr id="8" name="Straight Connector 11">
            <a:extLst>
              <a:ext uri="{FF2B5EF4-FFF2-40B4-BE49-F238E27FC236}">
                <a16:creationId xmlns:a16="http://schemas.microsoft.com/office/drawing/2014/main" id="{71F437C5-7D94-8B40-B1B5-831BCEF98565}"/>
              </a:ext>
            </a:extLst>
          </p:cNvPr>
          <p:cNvSpPr/>
          <p:nvPr/>
        </p:nvSpPr>
        <p:spPr>
          <a:xfrm>
            <a:off x="524255" y="1316303"/>
            <a:ext cx="11143490" cy="1"/>
          </a:xfrm>
          <a:prstGeom prst="line">
            <a:avLst/>
          </a:prstGeom>
          <a:ln w="12700">
            <a:solidFill>
              <a:srgbClr val="595959"/>
            </a:solidFill>
            <a:miter/>
          </a:ln>
        </p:spPr>
        <p:txBody>
          <a:bodyPr lIns="45719" rIns="45719"/>
          <a:lstStyle/>
          <a:p>
            <a:endParaRPr/>
          </a:p>
        </p:txBody>
      </p:sp>
    </p:spTree>
    <p:extLst>
      <p:ext uri="{BB962C8B-B14F-4D97-AF65-F5344CB8AC3E}">
        <p14:creationId xmlns:p14="http://schemas.microsoft.com/office/powerpoint/2010/main" val="336119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35853" cy="610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latin typeface="Arial"/>
              <a:cs typeface="Open Sans Bold"/>
            </a:endParaRPr>
          </a:p>
        </p:txBody>
      </p:sp>
      <p:sp>
        <p:nvSpPr>
          <p:cNvPr id="2" name="Title 1">
            <a:extLst>
              <a:ext uri="{FF2B5EF4-FFF2-40B4-BE49-F238E27FC236}">
                <a16:creationId xmlns:a16="http://schemas.microsoft.com/office/drawing/2014/main" id="{9AF52764-0DFA-4E22-9621-CBC6C06EF010}"/>
              </a:ext>
            </a:extLst>
          </p:cNvPr>
          <p:cNvSpPr>
            <a:spLocks noGrp="1"/>
          </p:cNvSpPr>
          <p:nvPr>
            <p:ph type="title"/>
          </p:nvPr>
        </p:nvSpPr>
        <p:spPr>
          <a:xfrm>
            <a:off x="187825" y="203200"/>
            <a:ext cx="7482975" cy="327660"/>
          </a:xfrm>
        </p:spPr>
        <p:txBody>
          <a:bodyPr/>
          <a:lstStyle/>
          <a:p>
            <a:r>
              <a:rPr lang="en-US" sz="2400" dirty="0">
                <a:solidFill>
                  <a:schemeClr val="bg1"/>
                </a:solidFill>
              </a:rPr>
              <a:t>Guaranteed Income Plan ( GIP) </a:t>
            </a:r>
            <a:br>
              <a:rPr lang="en-US" sz="2400" dirty="0">
                <a:solidFill>
                  <a:schemeClr val="bg1"/>
                </a:solidFill>
              </a:rPr>
            </a:br>
            <a:br>
              <a:rPr lang="en-US" sz="2400" dirty="0">
                <a:solidFill>
                  <a:schemeClr val="bg1"/>
                </a:solidFill>
              </a:rPr>
            </a:br>
            <a:br>
              <a:rPr lang="en-US" sz="2400" dirty="0">
                <a:solidFill>
                  <a:schemeClr val="bg1"/>
                </a:solidFill>
              </a:rPr>
            </a:br>
            <a:endParaRPr lang="en-US" sz="2400" dirty="0">
              <a:solidFill>
                <a:schemeClr val="bg1"/>
              </a:solidFill>
            </a:endParaRPr>
          </a:p>
        </p:txBody>
      </p:sp>
      <p:graphicFrame>
        <p:nvGraphicFramePr>
          <p:cNvPr id="9" name="Table 8">
            <a:extLst>
              <a:ext uri="{FF2B5EF4-FFF2-40B4-BE49-F238E27FC236}">
                <a16:creationId xmlns:a16="http://schemas.microsoft.com/office/drawing/2014/main" id="{480E8728-3398-48F7-92A8-C7072A1C105D}"/>
              </a:ext>
            </a:extLst>
          </p:cNvPr>
          <p:cNvGraphicFramePr>
            <a:graphicFrameLocks noGrp="1"/>
          </p:cNvGraphicFramePr>
          <p:nvPr>
            <p:extLst>
              <p:ext uri="{D42A27DB-BD31-4B8C-83A1-F6EECF244321}">
                <p14:modId xmlns:p14="http://schemas.microsoft.com/office/powerpoint/2010/main" val="4613615"/>
              </p:ext>
            </p:extLst>
          </p:nvPr>
        </p:nvGraphicFramePr>
        <p:xfrm>
          <a:off x="0" y="734060"/>
          <a:ext cx="12192003" cy="7891780"/>
        </p:xfrm>
        <a:graphic>
          <a:graphicData uri="http://schemas.openxmlformats.org/drawingml/2006/table">
            <a:tbl>
              <a:tblPr firstRow="1" firstCol="1" bandRow="1"/>
              <a:tblGrid>
                <a:gridCol w="3469492">
                  <a:extLst>
                    <a:ext uri="{9D8B030D-6E8A-4147-A177-3AD203B41FA5}">
                      <a16:colId xmlns:a16="http://schemas.microsoft.com/office/drawing/2014/main" val="3668427352"/>
                    </a:ext>
                  </a:extLst>
                </a:gridCol>
                <a:gridCol w="4650709">
                  <a:extLst>
                    <a:ext uri="{9D8B030D-6E8A-4147-A177-3AD203B41FA5}">
                      <a16:colId xmlns:a16="http://schemas.microsoft.com/office/drawing/2014/main" val="2107609442"/>
                    </a:ext>
                  </a:extLst>
                </a:gridCol>
                <a:gridCol w="4071802">
                  <a:extLst>
                    <a:ext uri="{9D8B030D-6E8A-4147-A177-3AD203B41FA5}">
                      <a16:colId xmlns:a16="http://schemas.microsoft.com/office/drawing/2014/main" val="4247623626"/>
                    </a:ext>
                  </a:extLst>
                </a:gridCol>
              </a:tblGrid>
              <a:tr h="485140">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Eligibility</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Benefits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USP’s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849553"/>
                  </a:ext>
                </a:extLst>
              </a:tr>
              <a:tr h="6093058">
                <a:tc>
                  <a:txBody>
                    <a:bodyPr/>
                    <a:lstStyle/>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Calibri" panose="020F0502020204030204" pitchFamily="34" charset="0"/>
                        </a:rPr>
                        <a:t>Entry age: 18 -66 years for               annual &amp; 3-year single premium</a:t>
                      </a: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Calibri" panose="020F0502020204030204" pitchFamily="34" charset="0"/>
                        </a:rPr>
                        <a:t>18-65 years for 5-year single premium</a:t>
                      </a: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Calibri" panose="020F0502020204030204" pitchFamily="34" charset="0"/>
                        </a:rPr>
                        <a:t>18-63 years for 7-year single premium</a:t>
                      </a: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Calibri" panose="020F0502020204030204" pitchFamily="34" charset="0"/>
                        </a:rPr>
                        <a:t>18-60 years for 10-year single premium</a:t>
                      </a: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Calibri" panose="020F0502020204030204" pitchFamily="34" charset="0"/>
                        </a:rPr>
                        <a:t>Minimum coverage: $ 500</a:t>
                      </a: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Calibri" panose="020F0502020204030204" pitchFamily="34" charset="0"/>
                        </a:rPr>
                        <a:t>Maximum coverage: $ 15,000</a:t>
                      </a:r>
                    </a:p>
                    <a:p>
                      <a:pPr marL="285750" marR="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Calibri" panose="020F0502020204030204" pitchFamily="34" charset="0"/>
                        </a:rPr>
                        <a:t>Minimum premium -$ 200 (annual), Single Premium - $ 400</a:t>
                      </a:r>
                    </a:p>
                    <a:p>
                      <a:pPr marL="285750" marR="0" indent="-285750">
                        <a:spcBef>
                          <a:spcPts val="0"/>
                        </a:spcBef>
                        <a:spcAft>
                          <a:spcPts val="0"/>
                        </a:spcAft>
                        <a:buFont typeface="Arial" panose="020B0604020202020204" pitchFamily="34" charset="0"/>
                        <a:buChar char="•"/>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5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a:solidFill>
                          <a:schemeClr val="bg1"/>
                        </a:solidFill>
                        <a:effectLst/>
                        <a:latin typeface="Calibri" panose="020F0502020204030204" pitchFamily="34" charset="0"/>
                        <a:ea typeface="Times New Roman" panose="02020603050405020304" pitchFamily="18" charset="0"/>
                        <a:cs typeface="MetLifeCircular-Light"/>
                      </a:endParaRPr>
                    </a:p>
                    <a:p>
                      <a:pPr marL="0" marR="0">
                        <a:spcBef>
                          <a:spcPts val="0"/>
                        </a:spcBef>
                        <a:spcAft>
                          <a:spcPts val="0"/>
                        </a:spcAft>
                      </a:pPr>
                      <a:r>
                        <a:rPr lang="en-US" sz="1800" dirty="0">
                          <a:solidFill>
                            <a:schemeClr val="bg1"/>
                          </a:solidFill>
                          <a:effectLst/>
                          <a:latin typeface="+mn-lt"/>
                          <a:ea typeface="Times New Roman" panose="02020603050405020304" pitchFamily="18" charset="0"/>
                          <a:cs typeface="MetLifeCircular-Light"/>
                        </a:rPr>
                        <a:t>Monthly Annuity payable for 10, 15 or 20 years in the event of:</a:t>
                      </a:r>
                    </a:p>
                    <a:p>
                      <a:pPr marL="0" marR="0">
                        <a:spcBef>
                          <a:spcPts val="0"/>
                        </a:spcBef>
                        <a:spcAft>
                          <a:spcPts val="0"/>
                        </a:spcAft>
                      </a:pPr>
                      <a:r>
                        <a:rPr lang="en-US" sz="1800" dirty="0">
                          <a:solidFill>
                            <a:schemeClr val="bg1"/>
                          </a:solidFill>
                          <a:effectLst/>
                          <a:latin typeface="+mn-lt"/>
                          <a:ea typeface="Times New Roman" panose="02020603050405020304" pitchFamily="18" charset="0"/>
                          <a:cs typeface="MetLifeCircular-Light"/>
                        </a:rPr>
                        <a:t>• Loss of Life due to Accident</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chemeClr val="bg1"/>
                          </a:solidFill>
                          <a:effectLst/>
                          <a:latin typeface="+mn-lt"/>
                          <a:ea typeface="Times New Roman" panose="02020603050405020304" pitchFamily="18" charset="0"/>
                          <a:cs typeface="MetLifeCircular-Light"/>
                        </a:rPr>
                        <a:t>• Dismemberment, Loss of Sight, Hearing or Speech due to Accident</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chemeClr val="bg1"/>
                          </a:solidFill>
                          <a:effectLst/>
                          <a:latin typeface="+mn-lt"/>
                          <a:ea typeface="Times New Roman" panose="02020603050405020304" pitchFamily="18" charset="0"/>
                          <a:cs typeface="MetLifeCircular-Light"/>
                        </a:rPr>
                        <a:t>• Permanent Total Disability due to Accident</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chemeClr val="bg1"/>
                          </a:solidFill>
                          <a:effectLst/>
                          <a:latin typeface="+mn-lt"/>
                          <a:ea typeface="Times New Roman" panose="02020603050405020304" pitchFamily="18" charset="0"/>
                          <a:cs typeface="MetLifeCircular-Light"/>
                        </a:rPr>
                        <a:t> </a:t>
                      </a: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chemeClr val="bg1"/>
                          </a:solidFill>
                          <a:effectLst/>
                          <a:latin typeface="+mn-lt"/>
                          <a:ea typeface="Times New Roman" panose="02020603050405020304" pitchFamily="18" charset="0"/>
                          <a:cs typeface="MetLifeCircular-Light"/>
                        </a:rPr>
                        <a:t>The Monthly Annuity is guaranteed to be paid for the specific duration selected (i.e. 10, 15 or 20 years maximum)</a:t>
                      </a:r>
                    </a:p>
                    <a:p>
                      <a:pPr marL="0" marR="0">
                        <a:spcBef>
                          <a:spcPts val="0"/>
                        </a:spcBef>
                        <a:spcAft>
                          <a:spcPts val="0"/>
                        </a:spcAft>
                      </a:pPr>
                      <a:endParaRPr lang="en-US" sz="1800" dirty="0">
                        <a:solidFill>
                          <a:schemeClr val="bg1"/>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chemeClr val="bg1"/>
                          </a:solidFill>
                          <a:effectLst/>
                          <a:latin typeface="+mn-lt"/>
                          <a:ea typeface="Times New Roman" panose="02020603050405020304" pitchFamily="18" charset="0"/>
                          <a:cs typeface="MetLifeCircular-Bold"/>
                        </a:rPr>
                        <a:t>Grace Period -</a:t>
                      </a:r>
                      <a:r>
                        <a:rPr lang="en-US" sz="1800" dirty="0">
                          <a:solidFill>
                            <a:schemeClr val="bg1"/>
                          </a:solidFill>
                          <a:effectLst/>
                          <a:latin typeface="+mn-lt"/>
                          <a:ea typeface="Times New Roman" panose="02020603050405020304" pitchFamily="18" charset="0"/>
                          <a:cs typeface="MetLifeCircular-Light"/>
                        </a:rPr>
                        <a:t>60 days (for annual mode) &amp; 30 days (for semi-annual / quarterly mode) </a:t>
                      </a:r>
                    </a:p>
                    <a:p>
                      <a:r>
                        <a:rPr lang="en-US" sz="1800" b="1" dirty="0">
                          <a:solidFill>
                            <a:schemeClr val="bg1"/>
                          </a:solidFill>
                          <a:effectLst/>
                          <a:latin typeface="+mn-lt"/>
                          <a:ea typeface="Times New Roman" panose="02020603050405020304" pitchFamily="18" charset="0"/>
                          <a:cs typeface="MetLifeCircular-Bold"/>
                        </a:rPr>
                        <a:t>Reinstatement- </a:t>
                      </a:r>
                      <a:r>
                        <a:rPr lang="en-US" sz="1800" dirty="0">
                          <a:solidFill>
                            <a:schemeClr val="bg1"/>
                          </a:solidFill>
                          <a:effectLst/>
                          <a:latin typeface="+mn-lt"/>
                          <a:ea typeface="Times New Roman" panose="02020603050405020304" pitchFamily="18" charset="0"/>
                          <a:cs typeface="MetLifeCircular-Light"/>
                        </a:rPr>
                        <a:t>Within 6 months from date of lapsation</a:t>
                      </a:r>
                    </a:p>
                    <a:p>
                      <a:endParaRPr lang="en-US" sz="1800" dirty="0">
                        <a:solidFill>
                          <a:schemeClr val="bg1"/>
                        </a:solidFill>
                        <a:effectLst/>
                        <a:latin typeface="Calibri" panose="020F0502020204030204" pitchFamily="34" charset="0"/>
                        <a:ea typeface="Times New Roman" panose="02020603050405020304" pitchFamily="18" charset="0"/>
                        <a:cs typeface="MetLifeCircular-Light"/>
                      </a:endParaRPr>
                    </a:p>
                    <a:p>
                      <a:endParaRPr lang="en-US" sz="1800" dirty="0">
                        <a:solidFill>
                          <a:schemeClr val="bg1"/>
                        </a:solidFill>
                        <a:effectLst/>
                        <a:latin typeface="Calibri" panose="020F0502020204030204" pitchFamily="34" charset="0"/>
                        <a:ea typeface="Times New Roman" panose="02020603050405020304" pitchFamily="18" charset="0"/>
                        <a:cs typeface="MetLifeCircular-Light"/>
                      </a:endParaRPr>
                    </a:p>
                    <a:p>
                      <a:endParaRPr lang="en-US" sz="1800" kern="1200" dirty="0">
                        <a:solidFill>
                          <a:schemeClr val="bg1"/>
                        </a:solidFill>
                        <a:effectLst/>
                        <a:latin typeface="Calibri" panose="020F0502020204030204" pitchFamily="34" charset="0"/>
                        <a:ea typeface="+mn-ea"/>
                        <a:cs typeface="+mn-cs"/>
                      </a:endParaRPr>
                    </a:p>
                    <a:p>
                      <a:endParaRPr lang="en-US" sz="1800" kern="1200" dirty="0">
                        <a:solidFill>
                          <a:schemeClr val="bg1"/>
                        </a:solidFill>
                        <a:effectLst/>
                        <a:latin typeface="Calibri" panose="020F0502020204030204" pitchFamily="34" charset="0"/>
                        <a:ea typeface="+mn-ea"/>
                        <a:cs typeface="+mn-cs"/>
                      </a:endParaRPr>
                    </a:p>
                    <a:p>
                      <a:endParaRPr lang="en-US" sz="1800" kern="1200" dirty="0">
                        <a:solidFill>
                          <a:schemeClr val="bg1"/>
                        </a:solidFill>
                        <a:effectLst/>
                        <a:latin typeface="Calibri" panose="020F0502020204030204" pitchFamily="34" charset="0"/>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lvl="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0" lvl="0" indent="0">
                        <a:buFont typeface="Wingdings" panose="05000000000000000000" pitchFamily="2" charset="2"/>
                        <a:buNone/>
                      </a:pPr>
                      <a:endParaRPr lang="en-US" sz="1800" kern="1200" dirty="0">
                        <a:solidFill>
                          <a:schemeClr val="bg1"/>
                        </a:solidFill>
                        <a:effectLst/>
                        <a:latin typeface="Calibri" panose="020F0502020204030204" pitchFamily="34" charset="0"/>
                        <a:ea typeface="+mn-ea"/>
                        <a:cs typeface="+mn-cs"/>
                      </a:endParaRPr>
                    </a:p>
                    <a:p>
                      <a:pPr marL="0" marR="0">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spcBef>
                          <a:spcPts val="0"/>
                        </a:spcBef>
                        <a:spcAft>
                          <a:spcPts val="0"/>
                        </a:spcAft>
                        <a:buFont typeface="Arial" panose="020B0604020202020204" pitchFamily="34" charset="0"/>
                        <a:buChar char="•"/>
                      </a:pPr>
                      <a:r>
                        <a:rPr lang="en-US" sz="1800" dirty="0">
                          <a:solidFill>
                            <a:schemeClr val="bg1"/>
                          </a:solidFill>
                          <a:effectLst/>
                          <a:latin typeface="+mn-lt"/>
                          <a:ea typeface="Times New Roman" panose="02020603050405020304" pitchFamily="18" charset="0"/>
                          <a:cs typeface="Times New Roman" panose="02020603050405020304" pitchFamily="18" charset="0"/>
                        </a:rPr>
                        <a:t>Income replacement due to Accidental Death, PPD &amp; PTD</a:t>
                      </a:r>
                    </a:p>
                    <a:p>
                      <a:pPr marL="285750" marR="0" lvl="0" indent="-285750">
                        <a:spcBef>
                          <a:spcPts val="0"/>
                        </a:spcBef>
                        <a:spcAft>
                          <a:spcPts val="0"/>
                        </a:spcAft>
                        <a:buFont typeface="Arial" panose="020B0604020202020204" pitchFamily="34" charset="0"/>
                        <a:buChar char="•"/>
                      </a:pPr>
                      <a:r>
                        <a:rPr lang="en-US" sz="1800" dirty="0">
                          <a:solidFill>
                            <a:schemeClr val="bg1"/>
                          </a:solidFill>
                          <a:effectLst/>
                          <a:latin typeface="+mn-lt"/>
                          <a:ea typeface="Times New Roman" panose="02020603050405020304" pitchFamily="18" charset="0"/>
                          <a:cs typeface="Times New Roman" panose="02020603050405020304" pitchFamily="18" charset="0"/>
                        </a:rPr>
                        <a:t>Guaranteed monthly payout over a 10 year, 15 year or 20 year period.</a:t>
                      </a:r>
                      <a:endParaRPr lang="en-US" sz="1800" dirty="0">
                        <a:solidFill>
                          <a:schemeClr val="bg1"/>
                        </a:solidFill>
                        <a:effectLst/>
                        <a:latin typeface="+mn-lt"/>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Times New Roman" panose="02020603050405020304" pitchFamily="18" charset="0"/>
                        </a:rPr>
                        <a:t>Pre-Underwritten i.e. No Medical </a:t>
                      </a:r>
                    </a:p>
                    <a:p>
                      <a:pPr marL="285750" marR="0" lvl="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Times New Roman" panose="02020603050405020304" pitchFamily="18" charset="0"/>
                        </a:rPr>
                        <a:t>No Illustration required </a:t>
                      </a:r>
                    </a:p>
                    <a:p>
                      <a:pPr marL="285750" marR="0" lvl="0" indent="-285750">
                        <a:spcBef>
                          <a:spcPts val="0"/>
                        </a:spcBef>
                        <a:spcAft>
                          <a:spcPts val="0"/>
                        </a:spcAft>
                        <a:buFont typeface="Arial" panose="020B0604020202020204" pitchFamily="34" charset="0"/>
                        <a:buChar char="•"/>
                      </a:pPr>
                      <a:r>
                        <a:rPr lang="en-US" sz="1800" dirty="0">
                          <a:solidFill>
                            <a:schemeClr val="bg1"/>
                          </a:solidFill>
                          <a:effectLst/>
                          <a:latin typeface="+mn-lt"/>
                          <a:ea typeface="Calibri" panose="020F0502020204030204" pitchFamily="34" charset="0"/>
                          <a:cs typeface="Times New Roman" panose="02020603050405020304" pitchFamily="18" charset="0"/>
                        </a:rPr>
                        <a:t>Annual  premium mode coverage expires at age 75. </a:t>
                      </a:r>
                    </a:p>
                    <a:p>
                      <a:pPr marL="285750" lvl="0" indent="-285750">
                        <a:buFont typeface="Arial" panose="020B0604020202020204" pitchFamily="34" charset="0"/>
                        <a:buChar char="•"/>
                      </a:pPr>
                      <a:r>
                        <a:rPr lang="en-US" sz="1800" dirty="0">
                          <a:solidFill>
                            <a:schemeClr val="bg1"/>
                          </a:solidFill>
                          <a:effectLst/>
                          <a:latin typeface="+mn-lt"/>
                          <a:ea typeface="Calibri" panose="020F0502020204030204" pitchFamily="34" charset="0"/>
                          <a:cs typeface="Times New Roman" panose="02020603050405020304" pitchFamily="18" charset="0"/>
                        </a:rPr>
                        <a:t>Single premium expires at age 70</a:t>
                      </a:r>
                    </a:p>
                    <a:p>
                      <a:pPr marL="285750" lvl="0" indent="-285750">
                        <a:buFont typeface="Arial" panose="020B0604020202020204" pitchFamily="34" charset="0"/>
                        <a:buChar char="•"/>
                      </a:pPr>
                      <a:r>
                        <a:rPr lang="en-US" sz="1800" kern="1200" dirty="0">
                          <a:solidFill>
                            <a:schemeClr val="bg1"/>
                          </a:solidFill>
                          <a:effectLst/>
                          <a:latin typeface="+mn-lt"/>
                          <a:ea typeface="+mn-ea"/>
                          <a:cs typeface="+mn-cs"/>
                        </a:rPr>
                        <a:t>Single Premium has discounts </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3 Years – 5%</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5 Years – 10%</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7 Years – 15%</a:t>
                      </a:r>
                    </a:p>
                    <a:p>
                      <a:pPr marL="285750" indent="-285750">
                        <a:buFont typeface="Arial" panose="020B0604020202020204" pitchFamily="34" charset="0"/>
                        <a:buChar char="•"/>
                      </a:pPr>
                      <a:r>
                        <a:rPr lang="en-US" sz="1800" kern="1200" dirty="0">
                          <a:solidFill>
                            <a:schemeClr val="bg1"/>
                          </a:solidFill>
                          <a:effectLst/>
                          <a:latin typeface="+mn-lt"/>
                          <a:ea typeface="+mn-ea"/>
                          <a:cs typeface="+mn-cs"/>
                        </a:rPr>
                        <a:t>10 Year – 20%</a:t>
                      </a: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0" indent="0">
                        <a:buFont typeface="Arial" panose="020B0604020202020204" pitchFamily="34" charset="0"/>
                        <a:buNone/>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indent="-285750">
                        <a:buFont typeface="Arial" panose="020B0604020202020204" pitchFamily="34" charset="0"/>
                        <a:buChar char="•"/>
                      </a:pPr>
                      <a:endParaRPr lang="en-US" sz="1800" kern="1200" dirty="0">
                        <a:solidFill>
                          <a:schemeClr val="bg1"/>
                        </a:solidFill>
                        <a:effectLst/>
                        <a:latin typeface="Calibri" panose="020F0502020204030204" pitchFamily="34" charset="0"/>
                        <a:ea typeface="+mn-ea"/>
                        <a:cs typeface="+mn-cs"/>
                      </a:endParaRPr>
                    </a:p>
                    <a:p>
                      <a:pPr marL="285750" marR="0" lvl="0" indent="-285750">
                        <a:spcBef>
                          <a:spcPts val="0"/>
                        </a:spcBef>
                        <a:spcAft>
                          <a:spcPts val="0"/>
                        </a:spcAft>
                        <a:buFont typeface="Arial" panose="020B0604020202020204" pitchFamily="34" charset="0"/>
                        <a:buChar char="•"/>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864390"/>
                  </a:ext>
                </a:extLst>
              </a:tr>
            </a:tbl>
          </a:graphicData>
        </a:graphic>
      </p:graphicFrame>
      <p:sp>
        <p:nvSpPr>
          <p:cNvPr id="5" name="Rectangle 4">
            <a:extLst>
              <a:ext uri="{FF2B5EF4-FFF2-40B4-BE49-F238E27FC236}">
                <a16:creationId xmlns:a16="http://schemas.microsoft.com/office/drawing/2014/main" id="{27EDC765-2BE3-496F-B3ED-AB0090B2A610}"/>
              </a:ext>
            </a:extLst>
          </p:cNvPr>
          <p:cNvSpPr/>
          <p:nvPr/>
        </p:nvSpPr>
        <p:spPr>
          <a:xfrm>
            <a:off x="187825" y="5656302"/>
            <a:ext cx="11736953" cy="338554"/>
          </a:xfrm>
          <a:prstGeom prst="rect">
            <a:avLst/>
          </a:prstGeom>
        </p:spPr>
        <p:txBody>
          <a:bodyPr wrap="square">
            <a:spAutoFit/>
          </a:bodyPr>
          <a:lstStyle/>
          <a:p>
            <a:pPr algn="ctr"/>
            <a:r>
              <a:rPr lang="en-US" sz="1600" dirty="0">
                <a:solidFill>
                  <a:srgbClr val="002060"/>
                </a:solidFill>
                <a:highlight>
                  <a:srgbClr val="FFFF00"/>
                </a:highlight>
                <a:ea typeface="Calibri" panose="020F0502020204030204" pitchFamily="34" charset="0"/>
                <a:cs typeface="Times New Roman" panose="02020603050405020304" pitchFamily="18" charset="0"/>
              </a:rPr>
              <a:t>Eg : For monthly income of $ 15,000 pay only USD 4,778 PA/USD 398 PM for a Guaranteed Benefit of $ 3.6m over 20 years </a:t>
            </a:r>
          </a:p>
        </p:txBody>
      </p:sp>
    </p:spTree>
    <p:extLst>
      <p:ext uri="{BB962C8B-B14F-4D97-AF65-F5344CB8AC3E}">
        <p14:creationId xmlns:p14="http://schemas.microsoft.com/office/powerpoint/2010/main" val="19712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MetLife_Template_Widescreen_16x9_GenericFonts_050718" id="{755D0FEB-4CA7-4C3F-B07F-588F8265DA8D}" vid="{8BC20AB2-82DC-4AFE-8128-3FAD3EF102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1052</Words>
  <Application>Microsoft Office PowerPoint</Application>
  <PresentationFormat>Widescreen</PresentationFormat>
  <Paragraphs>236</Paragraphs>
  <Slides>18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Book Antiqua</vt:lpstr>
      <vt:lpstr>Calibri</vt:lpstr>
      <vt:lpstr>Georgia</vt:lpstr>
      <vt:lpstr>Georgia Bold</vt:lpstr>
      <vt:lpstr>Lucida Grande</vt:lpstr>
      <vt:lpstr>MetLife Circular Normal</vt:lpstr>
      <vt:lpstr>MetLifeCircular-Bold</vt:lpstr>
      <vt:lpstr>MetLifeCircular-Light</vt:lpstr>
      <vt:lpstr>Open Sans Bold</vt:lpstr>
      <vt:lpstr>Times New Roman</vt:lpstr>
      <vt:lpstr>Wingdings</vt:lpstr>
      <vt:lpstr>Default Theme</vt:lpstr>
      <vt:lpstr>Virtual Sales Process </vt:lpstr>
      <vt:lpstr>Step 1 - Pre-Sales/Prospecting</vt:lpstr>
      <vt:lpstr>Email/WhatsApp</vt:lpstr>
      <vt:lpstr>Step 2 - Tele-Sales  </vt:lpstr>
      <vt:lpstr>Introduction</vt:lpstr>
      <vt:lpstr>Unavailability / Call Back</vt:lpstr>
      <vt:lpstr>Availability</vt:lpstr>
      <vt:lpstr>Gathering Information</vt:lpstr>
      <vt:lpstr>Guaranteed Income Plan ( GIP)    </vt:lpstr>
      <vt:lpstr>Forever Plan </vt:lpstr>
      <vt:lpstr>Olympic Plan </vt:lpstr>
      <vt:lpstr>Worldwide Coverage</vt:lpstr>
      <vt:lpstr>Step 3 – Enrollment Process (1-2) </vt:lpstr>
      <vt:lpstr>Enrollment Process</vt:lpstr>
      <vt:lpstr>Enrollment Process</vt:lpstr>
      <vt:lpstr>Documentation</vt:lpstr>
      <vt:lpstr>Closure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 Muhammad Khurram</dc:creator>
  <cp:lastModifiedBy>Bhaskar, Brijesh</cp:lastModifiedBy>
  <cp:revision>70</cp:revision>
  <dcterms:created xsi:type="dcterms:W3CDTF">2020-04-11T13:07:19Z</dcterms:created>
  <dcterms:modified xsi:type="dcterms:W3CDTF">2020-06-22T09:53:11Z</dcterms:modified>
</cp:coreProperties>
</file>