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1"/>
    <p:sldMasterId id="2147483743" r:id="rId2"/>
    <p:sldMasterId id="2147483762" r:id="rId3"/>
  </p:sldMasterIdLst>
  <p:notesMasterIdLst>
    <p:notesMasterId r:id="rId19"/>
  </p:notesMasterIdLst>
  <p:handoutMasterIdLst>
    <p:handoutMasterId r:id="rId20"/>
  </p:handoutMasterIdLst>
  <p:sldIdLst>
    <p:sldId id="320" r:id="rId4"/>
    <p:sldId id="321" r:id="rId5"/>
    <p:sldId id="323" r:id="rId6"/>
    <p:sldId id="325" r:id="rId7"/>
    <p:sldId id="328" r:id="rId8"/>
    <p:sldId id="329" r:id="rId9"/>
    <p:sldId id="331" r:id="rId10"/>
    <p:sldId id="335" r:id="rId11"/>
    <p:sldId id="330" r:id="rId12"/>
    <p:sldId id="332" r:id="rId13"/>
    <p:sldId id="336" r:id="rId14"/>
    <p:sldId id="333" r:id="rId15"/>
    <p:sldId id="334" r:id="rId16"/>
    <p:sldId id="326" r:id="rId17"/>
    <p:sldId id="312" r:id="rId1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1" userDrawn="1">
          <p15:clr>
            <a:srgbClr val="A4A3A4"/>
          </p15:clr>
        </p15:guide>
        <p15:guide id="2" pos="3840">
          <p15:clr>
            <a:srgbClr val="A4A3A4"/>
          </p15:clr>
        </p15:guide>
        <p15:guide id="3" orient="horz" pos="609">
          <p15:clr>
            <a:srgbClr val="A4A3A4"/>
          </p15:clr>
        </p15:guide>
        <p15:guide id="4" pos="35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th, Viral" initials="SV"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60019"/>
    <a:srgbClr val="C62722"/>
    <a:srgbClr val="FF2722"/>
    <a:srgbClr val="FF322B"/>
    <a:srgbClr val="FF39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3" autoAdjust="0"/>
    <p:restoredTop sz="94745"/>
  </p:normalViewPr>
  <p:slideViewPr>
    <p:cSldViewPr snapToGrid="0" snapToObjects="1">
      <p:cViewPr varScale="1">
        <p:scale>
          <a:sx n="84" d="100"/>
          <a:sy n="84" d="100"/>
        </p:scale>
        <p:origin x="1140" y="90"/>
      </p:cViewPr>
      <p:guideLst>
        <p:guide orient="horz" pos="741"/>
        <p:guide pos="3840"/>
        <p:guide orient="horz" pos="609"/>
        <p:guide pos="3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8A4754-911F-AC41-A824-91DA1B8FA50B}" type="datetimeFigureOut">
              <a:rPr lang="en-US" smtClean="0"/>
              <a:t>5/23/2021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9FCDCD-E9B1-454F-9FB4-9225198F3A90}" type="slidenum">
              <a:rPr lang="en-US" smtClean="0"/>
              <a:t>‹#›</a:t>
            </a:fld>
            <a:endParaRPr lang="en-US"/>
          </a:p>
        </p:txBody>
      </p:sp>
    </p:spTree>
    <p:extLst>
      <p:ext uri="{BB962C8B-B14F-4D97-AF65-F5344CB8AC3E}">
        <p14:creationId xmlns:p14="http://schemas.microsoft.com/office/powerpoint/2010/main" val="2455394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F9559-3A8F-9C4B-A8FD-B97B398BF768}" type="datetimeFigureOut">
              <a:rPr lang="en-US" smtClean="0"/>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BB689-3E0F-4241-AE49-BB02816D0918}" type="slidenum">
              <a:rPr lang="en-US" smtClean="0"/>
              <a:t>‹#›</a:t>
            </a:fld>
            <a:endParaRPr lang="en-US"/>
          </a:p>
        </p:txBody>
      </p:sp>
    </p:spTree>
    <p:extLst>
      <p:ext uri="{BB962C8B-B14F-4D97-AF65-F5344CB8AC3E}">
        <p14:creationId xmlns:p14="http://schemas.microsoft.com/office/powerpoint/2010/main" val="1764262622"/>
      </p:ext>
    </p:extLst>
  </p:cSld>
  <p:clrMap bg1="lt1" tx1="dk1" bg2="lt2" tx2="dk2" accent1="accent1" accent2="accent2" accent3="accent3" accent4="accent4" accent5="accent5" accent6="accent6" hlink="hlink" folHlink="folHlink"/>
  <p:hf hdr="0" ftr="0" dt="0"/>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BB689-3E0F-4241-AE49-BB02816D0918}" type="slidenum">
              <a:rPr lang="en-US" smtClean="0"/>
              <a:t>1</a:t>
            </a:fld>
            <a:endParaRPr lang="en-US"/>
          </a:p>
        </p:txBody>
      </p:sp>
    </p:spTree>
    <p:extLst>
      <p:ext uri="{BB962C8B-B14F-4D97-AF65-F5344CB8AC3E}">
        <p14:creationId xmlns:p14="http://schemas.microsoft.com/office/powerpoint/2010/main" val="127110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10</a:t>
            </a:fld>
            <a:endParaRPr lang="en-US"/>
          </a:p>
        </p:txBody>
      </p:sp>
    </p:spTree>
    <p:extLst>
      <p:ext uri="{BB962C8B-B14F-4D97-AF65-F5344CB8AC3E}">
        <p14:creationId xmlns:p14="http://schemas.microsoft.com/office/powerpoint/2010/main" val="1108214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11</a:t>
            </a:fld>
            <a:endParaRPr lang="en-US"/>
          </a:p>
        </p:txBody>
      </p:sp>
    </p:spTree>
    <p:extLst>
      <p:ext uri="{BB962C8B-B14F-4D97-AF65-F5344CB8AC3E}">
        <p14:creationId xmlns:p14="http://schemas.microsoft.com/office/powerpoint/2010/main" val="232294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12</a:t>
            </a:fld>
            <a:endParaRPr lang="en-US"/>
          </a:p>
        </p:txBody>
      </p:sp>
    </p:spTree>
    <p:extLst>
      <p:ext uri="{BB962C8B-B14F-4D97-AF65-F5344CB8AC3E}">
        <p14:creationId xmlns:p14="http://schemas.microsoft.com/office/powerpoint/2010/main" val="1985598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13</a:t>
            </a:fld>
            <a:endParaRPr lang="en-US"/>
          </a:p>
        </p:txBody>
      </p:sp>
    </p:spTree>
    <p:extLst>
      <p:ext uri="{BB962C8B-B14F-4D97-AF65-F5344CB8AC3E}">
        <p14:creationId xmlns:p14="http://schemas.microsoft.com/office/powerpoint/2010/main" val="141868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14</a:t>
            </a:fld>
            <a:endParaRPr lang="en-US"/>
          </a:p>
        </p:txBody>
      </p:sp>
    </p:spTree>
    <p:extLst>
      <p:ext uri="{BB962C8B-B14F-4D97-AF65-F5344CB8AC3E}">
        <p14:creationId xmlns:p14="http://schemas.microsoft.com/office/powerpoint/2010/main" val="97858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BBB689-3E0F-4241-AE49-BB02816D0918}" type="slidenum">
              <a:rPr lang="en-US" smtClean="0"/>
              <a:t>2</a:t>
            </a:fld>
            <a:endParaRPr lang="en-US"/>
          </a:p>
        </p:txBody>
      </p:sp>
    </p:spTree>
    <p:extLst>
      <p:ext uri="{BB962C8B-B14F-4D97-AF65-F5344CB8AC3E}">
        <p14:creationId xmlns:p14="http://schemas.microsoft.com/office/powerpoint/2010/main" val="1897927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3</a:t>
            </a:fld>
            <a:endParaRPr lang="en-US"/>
          </a:p>
        </p:txBody>
      </p:sp>
    </p:spTree>
    <p:extLst>
      <p:ext uri="{BB962C8B-B14F-4D97-AF65-F5344CB8AC3E}">
        <p14:creationId xmlns:p14="http://schemas.microsoft.com/office/powerpoint/2010/main" val="720677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4</a:t>
            </a:fld>
            <a:endParaRPr lang="en-US"/>
          </a:p>
        </p:txBody>
      </p:sp>
    </p:spTree>
    <p:extLst>
      <p:ext uri="{BB962C8B-B14F-4D97-AF65-F5344CB8AC3E}">
        <p14:creationId xmlns:p14="http://schemas.microsoft.com/office/powerpoint/2010/main" val="136581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5</a:t>
            </a:fld>
            <a:endParaRPr lang="en-US"/>
          </a:p>
        </p:txBody>
      </p:sp>
    </p:spTree>
    <p:extLst>
      <p:ext uri="{BB962C8B-B14F-4D97-AF65-F5344CB8AC3E}">
        <p14:creationId xmlns:p14="http://schemas.microsoft.com/office/powerpoint/2010/main" val="1956798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6</a:t>
            </a:fld>
            <a:endParaRPr lang="en-US"/>
          </a:p>
        </p:txBody>
      </p:sp>
    </p:spTree>
    <p:extLst>
      <p:ext uri="{BB962C8B-B14F-4D97-AF65-F5344CB8AC3E}">
        <p14:creationId xmlns:p14="http://schemas.microsoft.com/office/powerpoint/2010/main" val="208848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7</a:t>
            </a:fld>
            <a:endParaRPr lang="en-US"/>
          </a:p>
        </p:txBody>
      </p:sp>
    </p:spTree>
    <p:extLst>
      <p:ext uri="{BB962C8B-B14F-4D97-AF65-F5344CB8AC3E}">
        <p14:creationId xmlns:p14="http://schemas.microsoft.com/office/powerpoint/2010/main" val="115323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8</a:t>
            </a:fld>
            <a:endParaRPr lang="en-US"/>
          </a:p>
        </p:txBody>
      </p:sp>
    </p:spTree>
    <p:extLst>
      <p:ext uri="{BB962C8B-B14F-4D97-AF65-F5344CB8AC3E}">
        <p14:creationId xmlns:p14="http://schemas.microsoft.com/office/powerpoint/2010/main" val="1510088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DFBBB689-3E0F-4241-AE49-BB02816D0918}" type="slidenum">
              <a:rPr lang="en-US" smtClean="0"/>
              <a:t>9</a:t>
            </a:fld>
            <a:endParaRPr lang="en-US"/>
          </a:p>
        </p:txBody>
      </p:sp>
    </p:spTree>
    <p:extLst>
      <p:ext uri="{BB962C8B-B14F-4D97-AF65-F5344CB8AC3E}">
        <p14:creationId xmlns:p14="http://schemas.microsoft.com/office/powerpoint/2010/main" val="11146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file://localhost/Users/ldorion/Desktop/PPT/Assets/metlife_eng_tagline_cmyk.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012" y="2632613"/>
            <a:ext cx="8146141" cy="580662"/>
          </a:xfrm>
        </p:spPr>
        <p:txBody>
          <a:bodyPr tIns="0" bIns="0" anchor="t">
            <a:noAutofit/>
          </a:bodyPr>
          <a:lstStyle>
            <a:lvl1pPr algn="l">
              <a:lnSpc>
                <a:spcPct val="100000"/>
              </a:lnSpc>
              <a:defRPr sz="3000"/>
            </a:lvl1pPr>
          </a:lstStyle>
          <a:p>
            <a:r>
              <a:rPr lang="en-US" dirty="0"/>
              <a:t>Click to edit Master title style</a:t>
            </a: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0160" y="547175"/>
            <a:ext cx="2200588" cy="520139"/>
          </a:xfrm>
          <a:prstGeom prst="rect">
            <a:avLst/>
          </a:prstGeom>
        </p:spPr>
      </p:pic>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40160" y="547175"/>
            <a:ext cx="2200588" cy="520139"/>
          </a:xfrm>
          <a:prstGeom prst="rect">
            <a:avLst/>
          </a:prstGeom>
        </p:spPr>
      </p:pic>
      <p:sp>
        <p:nvSpPr>
          <p:cNvPr id="26" name="Rectangle 25"/>
          <p:cNvSpPr/>
          <p:nvPr userDrawn="1"/>
        </p:nvSpPr>
        <p:spPr>
          <a:xfrm>
            <a:off x="0" y="4740105"/>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7" name="Rectangle 26"/>
          <p:cNvSpPr/>
          <p:nvPr userDrawn="1"/>
        </p:nvSpPr>
        <p:spPr>
          <a:xfrm>
            <a:off x="5945443" y="4740105"/>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8" name="Rectangle 27"/>
          <p:cNvSpPr/>
          <p:nvPr userDrawn="1"/>
        </p:nvSpPr>
        <p:spPr>
          <a:xfrm>
            <a:off x="6863530" y="4740105"/>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9" name="Rectangle 28"/>
          <p:cNvSpPr/>
          <p:nvPr userDrawn="1"/>
        </p:nvSpPr>
        <p:spPr>
          <a:xfrm>
            <a:off x="8716437" y="4740105"/>
            <a:ext cx="427562"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3" name="Subtitle 2"/>
          <p:cNvSpPr>
            <a:spLocks noGrp="1"/>
          </p:cNvSpPr>
          <p:nvPr>
            <p:ph type="subTitle" idx="1" hasCustomPrompt="1"/>
          </p:nvPr>
        </p:nvSpPr>
        <p:spPr>
          <a:xfrm>
            <a:off x="483013" y="3370548"/>
            <a:ext cx="4736688" cy="325152"/>
          </a:xfrm>
        </p:spPr>
        <p:txBody>
          <a:bodyPr tIns="0" bIns="0" anchor="ctr" anchorCtr="0">
            <a:noAutofit/>
          </a:bodyPr>
          <a:lstStyle>
            <a:lvl1pPr marL="0" indent="0" algn="l">
              <a:lnSpc>
                <a:spcPct val="100000"/>
              </a:lnSpc>
              <a:buNone/>
              <a:defRPr sz="1800" b="1" i="0">
                <a:solidFill>
                  <a:schemeClr val="tx1"/>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 Name</a:t>
            </a:r>
          </a:p>
        </p:txBody>
      </p:sp>
      <p:sp>
        <p:nvSpPr>
          <p:cNvPr id="14" name="Content Placeholder 16"/>
          <p:cNvSpPr>
            <a:spLocks noGrp="1"/>
          </p:cNvSpPr>
          <p:nvPr>
            <p:ph sz="quarter" idx="10" hasCustomPrompt="1"/>
          </p:nvPr>
        </p:nvSpPr>
        <p:spPr>
          <a:xfrm>
            <a:off x="483013" y="3746501"/>
            <a:ext cx="4736688" cy="298450"/>
          </a:xfrm>
        </p:spPr>
        <p:txBody>
          <a:bodyPr tIns="0" bIns="0" anchor="ctr" anchorCtr="0">
            <a:noAutofit/>
          </a:bodyPr>
          <a:lstStyle>
            <a:lvl1pPr>
              <a:lnSpc>
                <a:spcPct val="100000"/>
              </a:lnSpc>
              <a:defRPr sz="1800"/>
            </a:lvl1pPr>
          </a:lstStyle>
          <a:p>
            <a:pPr lvl="0"/>
            <a:r>
              <a:rPr lang="en-US" dirty="0"/>
              <a:t>Department</a:t>
            </a:r>
          </a:p>
        </p:txBody>
      </p:sp>
      <p:sp>
        <p:nvSpPr>
          <p:cNvPr id="16" name="Content Placeholder 16"/>
          <p:cNvSpPr>
            <a:spLocks noGrp="1"/>
          </p:cNvSpPr>
          <p:nvPr>
            <p:ph sz="quarter" idx="11" hasCustomPrompt="1"/>
          </p:nvPr>
        </p:nvSpPr>
        <p:spPr>
          <a:xfrm>
            <a:off x="483012" y="4108444"/>
            <a:ext cx="4736688" cy="292106"/>
          </a:xfrm>
        </p:spPr>
        <p:txBody>
          <a:bodyPr tIns="0" bIns="0" anchor="ctr" anchorCtr="0">
            <a:noAutofit/>
          </a:bodyPr>
          <a:lstStyle>
            <a:lvl1pPr>
              <a:lnSpc>
                <a:spcPct val="100000"/>
              </a:lnSpc>
              <a:defRPr sz="1800"/>
            </a:lvl1pPr>
          </a:lstStyle>
          <a:p>
            <a:pPr lvl="0"/>
            <a:r>
              <a:rPr lang="en-US" dirty="0"/>
              <a:t>Date</a:t>
            </a:r>
          </a:p>
        </p:txBody>
      </p:sp>
      <p:pic>
        <p:nvPicPr>
          <p:cNvPr id="3" name="metlife_eng_tagline_cmyk.jpg" descr="/Users/ldorion/Desktop/PPT/Assets/metlife_eng_tagline_cmyk.jpg"/>
          <p:cNvPicPr>
            <a:picLocks noChangeAspect="1"/>
          </p:cNvPicPr>
          <p:nvPr userDrawn="1"/>
        </p:nvPicPr>
        <p:blipFill>
          <a:blip r:embed="rId3" r:link="rId4" cstate="screen">
            <a:extLst>
              <a:ext uri="{28A0092B-C50C-407E-A947-70E740481C1C}">
                <a14:useLocalDpi xmlns:a14="http://schemas.microsoft.com/office/drawing/2010/main"/>
              </a:ext>
            </a:extLst>
          </a:blip>
          <a:stretch>
            <a:fillRect/>
          </a:stretch>
        </p:blipFill>
        <p:spPr>
          <a:xfrm>
            <a:off x="6790102" y="716794"/>
            <a:ext cx="2006600" cy="3651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Lines - Title, Subtitle and Content">
    <p:spTree>
      <p:nvGrpSpPr>
        <p:cNvPr id="1" name=""/>
        <p:cNvGrpSpPr/>
        <p:nvPr/>
      </p:nvGrpSpPr>
      <p:grpSpPr>
        <a:xfrm>
          <a:off x="0" y="0"/>
          <a:ext cx="0" cy="0"/>
          <a:chOff x="0" y="0"/>
          <a:chExt cx="0" cy="0"/>
        </a:xfrm>
      </p:grpSpPr>
      <p:sp>
        <p:nvSpPr>
          <p:cNvPr id="13" name="Content Placeholder 2"/>
          <p:cNvSpPr>
            <a:spLocks noGrp="1"/>
          </p:cNvSpPr>
          <p:nvPr>
            <p:ph idx="1"/>
          </p:nvPr>
        </p:nvSpPr>
        <p:spPr>
          <a:xfrm>
            <a:off x="267313" y="148292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4"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15"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lines, Title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9"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7"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0"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1"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Navigation 1">
    <p:spTree>
      <p:nvGrpSpPr>
        <p:cNvPr id="1" name=""/>
        <p:cNvGrpSpPr/>
        <p:nvPr/>
      </p:nvGrpSpPr>
      <p:grpSpPr>
        <a:xfrm>
          <a:off x="0" y="0"/>
          <a:ext cx="0" cy="0"/>
          <a:chOff x="0" y="0"/>
          <a:chExt cx="0" cy="0"/>
        </a:xfrm>
      </p:grpSpPr>
      <p:sp>
        <p:nvSpPr>
          <p:cNvPr id="2" name="Title 1"/>
          <p:cNvSpPr>
            <a:spLocks noGrp="1"/>
          </p:cNvSpPr>
          <p:nvPr>
            <p:ph type="title"/>
          </p:nvPr>
        </p:nvSpPr>
        <p:spPr>
          <a:xfrm>
            <a:off x="269156" y="153621"/>
            <a:ext cx="6944443" cy="493465"/>
          </a:xfrm>
        </p:spPr>
        <p:txBody>
          <a:bodyPr anchor="t">
            <a:noAutofit/>
          </a:bodyPr>
          <a:lstStyle/>
          <a:p>
            <a:r>
              <a:rPr lang="en-US" dirty="0"/>
              <a:t>Click to edit Master title style</a:t>
            </a:r>
          </a:p>
        </p:txBody>
      </p:sp>
      <p:sp>
        <p:nvSpPr>
          <p:cNvPr id="22" name="Text Placeholder 21"/>
          <p:cNvSpPr>
            <a:spLocks noGrp="1"/>
          </p:cNvSpPr>
          <p:nvPr>
            <p:ph type="body" sz="quarter" idx="15" hasCustomPrompt="1"/>
          </p:nvPr>
        </p:nvSpPr>
        <p:spPr>
          <a:xfrm>
            <a:off x="278341" y="774006"/>
            <a:ext cx="1369427" cy="302168"/>
          </a:xfrm>
        </p:spPr>
        <p:txBody>
          <a:bodyPr anchor="ctr" anchorCtr="1">
            <a:noAutofit/>
          </a:bodyPr>
          <a:lstStyle>
            <a:lvl1pPr algn="ctr">
              <a:lnSpc>
                <a:spcPts val="700"/>
              </a:lnSpc>
              <a:spcBef>
                <a:spcPts val="0"/>
              </a:spcBef>
              <a:defRPr sz="1100" b="1" baseline="0"/>
            </a:lvl1pPr>
          </a:lstStyle>
          <a:p>
            <a:pPr lvl="0"/>
            <a:r>
              <a:rPr lang="en-US" dirty="0"/>
              <a:t>Item 1</a:t>
            </a:r>
          </a:p>
        </p:txBody>
      </p:sp>
      <p:sp>
        <p:nvSpPr>
          <p:cNvPr id="23" name="Text Placeholder 21"/>
          <p:cNvSpPr>
            <a:spLocks noGrp="1"/>
          </p:cNvSpPr>
          <p:nvPr>
            <p:ph type="body" sz="quarter" idx="16" hasCustomPrompt="1"/>
          </p:nvPr>
        </p:nvSpPr>
        <p:spPr>
          <a:xfrm>
            <a:off x="1934190" y="774006"/>
            <a:ext cx="1372633" cy="302168"/>
          </a:xfrm>
        </p:spPr>
        <p:txBody>
          <a:bodyPr anchor="ctr" anchorCtr="1">
            <a:noAutofit/>
          </a:bodyPr>
          <a:lstStyle>
            <a:lvl1pPr algn="ctr">
              <a:lnSpc>
                <a:spcPts val="700"/>
              </a:lnSpc>
              <a:spcBef>
                <a:spcPts val="0"/>
              </a:spcBef>
              <a:defRPr sz="1100" b="1" baseline="0"/>
            </a:lvl1pPr>
          </a:lstStyle>
          <a:p>
            <a:pPr lvl="0"/>
            <a:r>
              <a:rPr lang="en-US" dirty="0"/>
              <a:t>Item 2</a:t>
            </a:r>
          </a:p>
        </p:txBody>
      </p:sp>
      <p:sp>
        <p:nvSpPr>
          <p:cNvPr id="25" name="Text Placeholder 21"/>
          <p:cNvSpPr>
            <a:spLocks noGrp="1"/>
          </p:cNvSpPr>
          <p:nvPr>
            <p:ph type="body" sz="quarter" idx="18" hasCustomPrompt="1"/>
          </p:nvPr>
        </p:nvSpPr>
        <p:spPr>
          <a:xfrm>
            <a:off x="5268009" y="774006"/>
            <a:ext cx="1356924" cy="302168"/>
          </a:xfrm>
        </p:spPr>
        <p:txBody>
          <a:bodyPr anchor="ctr" anchorCtr="1">
            <a:noAutofit/>
          </a:bodyPr>
          <a:lstStyle>
            <a:lvl1pPr algn="ctr">
              <a:lnSpc>
                <a:spcPts val="700"/>
              </a:lnSpc>
              <a:spcBef>
                <a:spcPts val="0"/>
              </a:spcBef>
              <a:defRPr sz="1100" b="1" baseline="0"/>
            </a:lvl1pPr>
          </a:lstStyle>
          <a:p>
            <a:pPr lvl="0"/>
            <a:r>
              <a:rPr lang="en-US" dirty="0"/>
              <a:t>Item 4</a:t>
            </a:r>
          </a:p>
        </p:txBody>
      </p:sp>
      <p:sp>
        <p:nvSpPr>
          <p:cNvPr id="26" name="Text Placeholder 21"/>
          <p:cNvSpPr>
            <a:spLocks noGrp="1"/>
          </p:cNvSpPr>
          <p:nvPr>
            <p:ph type="body" sz="quarter" idx="19" hasCustomPrompt="1"/>
          </p:nvPr>
        </p:nvSpPr>
        <p:spPr>
          <a:xfrm>
            <a:off x="6911356" y="774006"/>
            <a:ext cx="1372633" cy="302168"/>
          </a:xfrm>
        </p:spPr>
        <p:txBody>
          <a:bodyPr anchor="ctr" anchorCtr="1">
            <a:noAutofit/>
          </a:bodyPr>
          <a:lstStyle>
            <a:lvl1pPr algn="ctr">
              <a:lnSpc>
                <a:spcPts val="700"/>
              </a:lnSpc>
              <a:spcBef>
                <a:spcPts val="0"/>
              </a:spcBef>
              <a:defRPr sz="1100" b="1" baseline="0"/>
            </a:lvl1pPr>
          </a:lstStyle>
          <a:p>
            <a:pPr lvl="0"/>
            <a:r>
              <a:rPr lang="en-US" dirty="0"/>
              <a:t>Item 5</a:t>
            </a:r>
          </a:p>
        </p:txBody>
      </p:sp>
      <p:sp>
        <p:nvSpPr>
          <p:cNvPr id="4" name="Rectangle 3"/>
          <p:cNvSpPr/>
          <p:nvPr userDrawn="1"/>
        </p:nvSpPr>
        <p:spPr>
          <a:xfrm>
            <a:off x="275135"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934190"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593245" y="1075388"/>
            <a:ext cx="1372633"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252300"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6911356" y="1076174"/>
            <a:ext cx="1372633" cy="4571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1"/>
          <p:cNvSpPr>
            <a:spLocks noGrp="1"/>
          </p:cNvSpPr>
          <p:nvPr>
            <p:ph type="body" sz="quarter" idx="20" hasCustomPrompt="1"/>
          </p:nvPr>
        </p:nvSpPr>
        <p:spPr>
          <a:xfrm>
            <a:off x="3593245" y="774006"/>
            <a:ext cx="1372633" cy="302168"/>
          </a:xfrm>
        </p:spPr>
        <p:txBody>
          <a:bodyPr anchor="ctr" anchorCtr="1">
            <a:noAutofit/>
          </a:bodyPr>
          <a:lstStyle>
            <a:lvl1pPr algn="ctr">
              <a:lnSpc>
                <a:spcPts val="700"/>
              </a:lnSpc>
              <a:spcBef>
                <a:spcPts val="0"/>
              </a:spcBef>
              <a:defRPr sz="1100" b="1" baseline="0"/>
            </a:lvl1pPr>
          </a:lstStyle>
          <a:p>
            <a:pPr lvl="0"/>
            <a:r>
              <a:rPr lang="en-US" dirty="0"/>
              <a:t>Item 3</a:t>
            </a:r>
          </a:p>
        </p:txBody>
      </p:sp>
      <p:sp>
        <p:nvSpPr>
          <p:cNvPr id="17"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8"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30"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68255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Navigation 2">
    <p:spTree>
      <p:nvGrpSpPr>
        <p:cNvPr id="1" name=""/>
        <p:cNvGrpSpPr/>
        <p:nvPr/>
      </p:nvGrpSpPr>
      <p:grpSpPr>
        <a:xfrm>
          <a:off x="0" y="0"/>
          <a:ext cx="0" cy="0"/>
          <a:chOff x="0" y="0"/>
          <a:chExt cx="0" cy="0"/>
        </a:xfrm>
      </p:grpSpPr>
      <p:sp>
        <p:nvSpPr>
          <p:cNvPr id="20" name="Rectangle 19"/>
          <p:cNvSpPr/>
          <p:nvPr userDrawn="1"/>
        </p:nvSpPr>
        <p:spPr>
          <a:xfrm>
            <a:off x="3219042" y="765539"/>
            <a:ext cx="1394596" cy="310635"/>
          </a:xfrm>
          <a:prstGeom prst="rect">
            <a:avLst/>
          </a:prstGeom>
          <a:solidFill>
            <a:schemeClr val="accent1"/>
          </a:solidFill>
          <a:ln w="25400" cap="rnd" cmpd="sng">
            <a:solidFill>
              <a:schemeClr val="accent1"/>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9156" y="153621"/>
            <a:ext cx="6944443" cy="493465"/>
          </a:xfrm>
        </p:spPr>
        <p:txBody>
          <a:bodyPr anchor="t">
            <a:noAutofit/>
          </a:bodyPr>
          <a:lstStyle/>
          <a:p>
            <a:r>
              <a:rPr lang="en-US" dirty="0"/>
              <a:t>Click to edit Master title style</a:t>
            </a:r>
          </a:p>
        </p:txBody>
      </p:sp>
      <p:sp>
        <p:nvSpPr>
          <p:cNvPr id="22" name="Text Placeholder 21"/>
          <p:cNvSpPr>
            <a:spLocks noGrp="1"/>
          </p:cNvSpPr>
          <p:nvPr>
            <p:ph type="body" sz="quarter" idx="15" hasCustomPrompt="1"/>
          </p:nvPr>
        </p:nvSpPr>
        <p:spPr>
          <a:xfrm>
            <a:off x="269875" y="774006"/>
            <a:ext cx="1392034"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1</a:t>
            </a:r>
          </a:p>
        </p:txBody>
      </p:sp>
      <p:sp>
        <p:nvSpPr>
          <p:cNvPr id="23" name="Text Placeholder 21"/>
          <p:cNvSpPr>
            <a:spLocks noGrp="1"/>
          </p:cNvSpPr>
          <p:nvPr>
            <p:ph type="body" sz="quarter" idx="16" hasCustomPrompt="1"/>
          </p:nvPr>
        </p:nvSpPr>
        <p:spPr>
          <a:xfrm>
            <a:off x="1743177"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2</a:t>
            </a:r>
          </a:p>
        </p:txBody>
      </p:sp>
      <p:sp>
        <p:nvSpPr>
          <p:cNvPr id="24" name="Text Placeholder 21"/>
          <p:cNvSpPr>
            <a:spLocks noGrp="1"/>
          </p:cNvSpPr>
          <p:nvPr>
            <p:ph type="body" sz="quarter" idx="17" hasCustomPrompt="1"/>
          </p:nvPr>
        </p:nvSpPr>
        <p:spPr>
          <a:xfrm>
            <a:off x="3213713" y="774006"/>
            <a:ext cx="1394596" cy="302168"/>
          </a:xfrm>
        </p:spPr>
        <p:txBody>
          <a:bodyPr tIns="36576" bIns="0" anchor="ctr" anchorCtr="1">
            <a:noAutofit/>
          </a:bodyPr>
          <a:lstStyle>
            <a:lvl1pPr algn="ctr">
              <a:lnSpc>
                <a:spcPts val="700"/>
              </a:lnSpc>
              <a:spcBef>
                <a:spcPts val="0"/>
              </a:spcBef>
              <a:defRPr sz="1100" baseline="0"/>
            </a:lvl1pPr>
          </a:lstStyle>
          <a:p>
            <a:pPr lvl="0"/>
            <a:r>
              <a:rPr lang="en-US" dirty="0"/>
              <a:t>Item 3</a:t>
            </a:r>
          </a:p>
        </p:txBody>
      </p:sp>
      <p:sp>
        <p:nvSpPr>
          <p:cNvPr id="25" name="Text Placeholder 21"/>
          <p:cNvSpPr>
            <a:spLocks noGrp="1"/>
          </p:cNvSpPr>
          <p:nvPr>
            <p:ph type="body" sz="quarter" idx="18" hasCustomPrompt="1"/>
          </p:nvPr>
        </p:nvSpPr>
        <p:spPr>
          <a:xfrm>
            <a:off x="4694907"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4</a:t>
            </a:r>
          </a:p>
        </p:txBody>
      </p:sp>
      <p:sp>
        <p:nvSpPr>
          <p:cNvPr id="26" name="Text Placeholder 21"/>
          <p:cNvSpPr>
            <a:spLocks noGrp="1"/>
          </p:cNvSpPr>
          <p:nvPr>
            <p:ph type="body" sz="quarter" idx="19" hasCustomPrompt="1"/>
          </p:nvPr>
        </p:nvSpPr>
        <p:spPr>
          <a:xfrm>
            <a:off x="6170771" y="774006"/>
            <a:ext cx="1394596" cy="302168"/>
          </a:xfrm>
          <a:ln>
            <a:solidFill>
              <a:schemeClr val="accent6">
                <a:lumMod val="40000"/>
                <a:lumOff val="60000"/>
              </a:schemeClr>
            </a:solidFill>
          </a:ln>
        </p:spPr>
        <p:txBody>
          <a:bodyPr lIns="0" tIns="36576" rIns="0" bIns="0" anchor="ctr" anchorCtr="1">
            <a:noAutofit/>
          </a:bodyPr>
          <a:lstStyle>
            <a:lvl1pPr algn="ctr">
              <a:lnSpc>
                <a:spcPts val="700"/>
              </a:lnSpc>
              <a:spcBef>
                <a:spcPts val="0"/>
              </a:spcBef>
              <a:defRPr sz="1100" baseline="0"/>
            </a:lvl1pPr>
          </a:lstStyle>
          <a:p>
            <a:pPr lvl="0"/>
            <a:r>
              <a:rPr lang="en-US" dirty="0"/>
              <a:t>Item 5</a:t>
            </a:r>
          </a:p>
        </p:txBody>
      </p:sp>
      <p:sp>
        <p:nvSpPr>
          <p:cNvPr id="1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6"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7"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78576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9156" y="1089184"/>
            <a:ext cx="3886200" cy="3263504"/>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9656" y="1089184"/>
            <a:ext cx="3886200" cy="3263504"/>
          </a:xfrm>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9157" y="153621"/>
            <a:ext cx="6944443" cy="493465"/>
          </a:xfrm>
        </p:spPr>
        <p:txBody>
          <a:bodyPr anchor="t">
            <a:noAutofit/>
          </a:bodyPr>
          <a:lstStyle/>
          <a:p>
            <a:r>
              <a:rPr lang="en-US" dirty="0"/>
              <a:t>Click to edit Master title style</a:t>
            </a:r>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8"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157" y="1384402"/>
            <a:ext cx="2693736" cy="622203"/>
          </a:xfrm>
        </p:spPr>
        <p:txBody>
          <a:bodyPr tIns="0" bIns="0">
            <a:noAutofit/>
          </a:bodyPr>
          <a:lstStyle>
            <a:lvl1pPr>
              <a:lnSpc>
                <a:spcPct val="100000"/>
              </a:lnSpc>
              <a:spcBef>
                <a:spcPts val="0"/>
              </a:spcBef>
              <a:defRPr sz="2000" b="1"/>
            </a:lvl1pPr>
          </a:lstStyle>
          <a:p>
            <a:pPr lvl="0"/>
            <a:r>
              <a:rPr lang="en-US" dirty="0"/>
              <a:t>Click to edit Master text styles</a:t>
            </a:r>
          </a:p>
        </p:txBody>
      </p:sp>
      <p:sp>
        <p:nvSpPr>
          <p:cNvPr id="17" name="Content Placeholder 2"/>
          <p:cNvSpPr>
            <a:spLocks noGrp="1"/>
          </p:cNvSpPr>
          <p:nvPr>
            <p:ph idx="16"/>
          </p:nvPr>
        </p:nvSpPr>
        <p:spPr>
          <a:xfrm>
            <a:off x="3145121" y="1384402"/>
            <a:ext cx="2693736" cy="622203"/>
          </a:xfrm>
        </p:spPr>
        <p:txBody>
          <a:bodyPr tIns="0" bIns="0">
            <a:noAutofit/>
          </a:bodyPr>
          <a:lstStyle>
            <a:lvl1pPr>
              <a:lnSpc>
                <a:spcPct val="100000"/>
              </a:lnSpc>
              <a:spcBef>
                <a:spcPts val="0"/>
              </a:spcBef>
              <a:defRPr sz="2000" b="1"/>
            </a:lvl1pPr>
          </a:lstStyle>
          <a:p>
            <a:pPr lvl="0"/>
            <a:r>
              <a:rPr lang="en-US" dirty="0"/>
              <a:t>Click to edit Master text styles</a:t>
            </a:r>
          </a:p>
        </p:txBody>
      </p:sp>
      <p:sp>
        <p:nvSpPr>
          <p:cNvPr id="19" name="Content Placeholder 2"/>
          <p:cNvSpPr>
            <a:spLocks noGrp="1"/>
          </p:cNvSpPr>
          <p:nvPr>
            <p:ph idx="18"/>
          </p:nvPr>
        </p:nvSpPr>
        <p:spPr>
          <a:xfrm>
            <a:off x="6005728" y="1384402"/>
            <a:ext cx="2693736" cy="622203"/>
          </a:xfrm>
        </p:spPr>
        <p:txBody>
          <a:bodyPr tIns="0" bIns="0">
            <a:noAutofit/>
          </a:bodyPr>
          <a:lstStyle>
            <a:lvl1pPr>
              <a:lnSpc>
                <a:spcPct val="100000"/>
              </a:lnSpc>
              <a:spcBef>
                <a:spcPts val="0"/>
              </a:spcBef>
              <a:defRPr sz="2000" b="1"/>
            </a:lvl1pPr>
          </a:lstStyle>
          <a:p>
            <a:pPr lvl="0"/>
            <a:r>
              <a:rPr lang="en-US" dirty="0"/>
              <a:t>Click to edit Master text styles</a:t>
            </a:r>
          </a:p>
        </p:txBody>
      </p:sp>
      <p:sp>
        <p:nvSpPr>
          <p:cNvPr id="14"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4" name="Text Placeholder 3"/>
          <p:cNvSpPr>
            <a:spLocks noGrp="1"/>
          </p:cNvSpPr>
          <p:nvPr>
            <p:ph type="body" sz="quarter" idx="21"/>
          </p:nvPr>
        </p:nvSpPr>
        <p:spPr>
          <a:xfrm>
            <a:off x="272008"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p:cNvSpPr>
            <a:spLocks noGrp="1"/>
          </p:cNvSpPr>
          <p:nvPr>
            <p:ph type="body" sz="quarter" idx="22"/>
          </p:nvPr>
        </p:nvSpPr>
        <p:spPr>
          <a:xfrm>
            <a:off x="3145732"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3"/>
          <p:cNvSpPr>
            <a:spLocks noGrp="1"/>
          </p:cNvSpPr>
          <p:nvPr>
            <p:ph type="body" sz="quarter" idx="23"/>
          </p:nvPr>
        </p:nvSpPr>
        <p:spPr>
          <a:xfrm>
            <a:off x="6005162" y="2134135"/>
            <a:ext cx="2694337" cy="2454275"/>
          </a:xfrm>
        </p:spPr>
        <p:txBody>
          <a:bodyPr>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3"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2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20" name="Text Placeholder 6"/>
          <p:cNvSpPr>
            <a:spLocks noGrp="1"/>
          </p:cNvSpPr>
          <p:nvPr>
            <p:ph type="body" sz="quarter" idx="13" hasCustomPrompt="1"/>
          </p:nvPr>
        </p:nvSpPr>
        <p:spPr>
          <a:xfrm>
            <a:off x="260615"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Rows">
    <p:spTree>
      <p:nvGrpSpPr>
        <p:cNvPr id="1" name=""/>
        <p:cNvGrpSpPr/>
        <p:nvPr/>
      </p:nvGrpSpPr>
      <p:grpSpPr>
        <a:xfrm>
          <a:off x="0" y="0"/>
          <a:ext cx="0" cy="0"/>
          <a:chOff x="0" y="0"/>
          <a:chExt cx="0" cy="0"/>
        </a:xfrm>
      </p:grpSpPr>
      <p:sp>
        <p:nvSpPr>
          <p:cNvPr id="2"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3" name="Content Placeholder 2"/>
          <p:cNvSpPr>
            <a:spLocks noGrp="1"/>
          </p:cNvSpPr>
          <p:nvPr>
            <p:ph idx="1"/>
          </p:nvPr>
        </p:nvSpPr>
        <p:spPr>
          <a:xfrm>
            <a:off x="267313" y="1442182"/>
            <a:ext cx="2692561" cy="575214"/>
          </a:xfrm>
        </p:spPr>
        <p:txBody>
          <a:bodyPr tIns="0" bIns="0" anchor="t">
            <a:noAutofit/>
          </a:bodyPr>
          <a:lstStyle>
            <a:lvl1pPr algn="l">
              <a:lnSpc>
                <a:spcPct val="100000"/>
              </a:lnSpc>
              <a:defRPr sz="2000" b="1">
                <a:solidFill>
                  <a:schemeClr val="accent2"/>
                </a:solidFill>
              </a:defRPr>
            </a:lvl1pPr>
          </a:lstStyle>
          <a:p>
            <a:pPr lvl="0"/>
            <a:r>
              <a:rPr lang="en-US" dirty="0"/>
              <a:t>Click to edit Master text styles</a:t>
            </a:r>
          </a:p>
        </p:txBody>
      </p:sp>
      <p:sp>
        <p:nvSpPr>
          <p:cNvPr id="8" name="Content Placeholder 2"/>
          <p:cNvSpPr>
            <a:spLocks noGrp="1"/>
          </p:cNvSpPr>
          <p:nvPr>
            <p:ph idx="15"/>
          </p:nvPr>
        </p:nvSpPr>
        <p:spPr>
          <a:xfrm>
            <a:off x="267313" y="2508347"/>
            <a:ext cx="2692561" cy="575214"/>
          </a:xfrm>
        </p:spPr>
        <p:txBody>
          <a:bodyPr tIns="0" bIns="0" anchor="t">
            <a:noAutofit/>
          </a:bodyPr>
          <a:lstStyle>
            <a:lvl1pPr algn="l">
              <a:lnSpc>
                <a:spcPct val="100000"/>
              </a:lnSpc>
              <a:defRPr sz="2000" b="1">
                <a:solidFill>
                  <a:schemeClr val="accent2"/>
                </a:solidFill>
              </a:defRPr>
            </a:lvl1pPr>
          </a:lstStyle>
          <a:p>
            <a:pPr lvl="0"/>
            <a:r>
              <a:rPr lang="en-US" dirty="0"/>
              <a:t>Click to edit Master text styles</a:t>
            </a:r>
          </a:p>
        </p:txBody>
      </p:sp>
      <p:sp>
        <p:nvSpPr>
          <p:cNvPr id="10" name="Content Placeholder 2"/>
          <p:cNvSpPr>
            <a:spLocks noGrp="1"/>
          </p:cNvSpPr>
          <p:nvPr>
            <p:ph idx="16"/>
          </p:nvPr>
        </p:nvSpPr>
        <p:spPr>
          <a:xfrm>
            <a:off x="267313" y="3598876"/>
            <a:ext cx="2692561" cy="575214"/>
          </a:xfrm>
        </p:spPr>
        <p:txBody>
          <a:bodyPr tIns="0" bIns="0" anchor="t">
            <a:noAutofit/>
          </a:bodyPr>
          <a:lstStyle>
            <a:lvl1pPr algn="l">
              <a:lnSpc>
                <a:spcPct val="100000"/>
              </a:lnSpc>
              <a:defRPr sz="2000" b="1">
                <a:solidFill>
                  <a:schemeClr val="accent2"/>
                </a:solidFill>
              </a:defRPr>
            </a:lvl1pPr>
          </a:lstStyle>
          <a:p>
            <a:pPr lvl="0"/>
            <a:r>
              <a:rPr lang="en-US" dirty="0"/>
              <a:t>Click to edit Master text styles</a:t>
            </a:r>
          </a:p>
        </p:txBody>
      </p:sp>
      <p:sp>
        <p:nvSpPr>
          <p:cNvPr id="11" name="Content Placeholder 2"/>
          <p:cNvSpPr>
            <a:spLocks noGrp="1"/>
          </p:cNvSpPr>
          <p:nvPr>
            <p:ph sz="half" idx="17"/>
          </p:nvPr>
        </p:nvSpPr>
        <p:spPr>
          <a:xfrm>
            <a:off x="2915201" y="1378680"/>
            <a:ext cx="5441601" cy="862965"/>
          </a:xfrm>
        </p:spPr>
        <p:txBody>
          <a:bodyPr tIns="0" bIns="0" anchor="t">
            <a:normAutofit/>
          </a:bodyPr>
          <a:lstStyle>
            <a:lvl1pPr>
              <a:defRPr sz="1800"/>
            </a:lvl1pPr>
          </a:lstStyle>
          <a:p>
            <a:pPr lvl="0"/>
            <a:r>
              <a:rPr lang="en-US" dirty="0"/>
              <a:t>Click to edit Master text styles</a:t>
            </a:r>
          </a:p>
        </p:txBody>
      </p:sp>
      <p:sp>
        <p:nvSpPr>
          <p:cNvPr id="12" name="Content Placeholder 2"/>
          <p:cNvSpPr>
            <a:spLocks noGrp="1"/>
          </p:cNvSpPr>
          <p:nvPr>
            <p:ph sz="half" idx="18"/>
          </p:nvPr>
        </p:nvSpPr>
        <p:spPr>
          <a:xfrm>
            <a:off x="2915201" y="2452563"/>
            <a:ext cx="5441601" cy="879612"/>
          </a:xfrm>
        </p:spPr>
        <p:txBody>
          <a:bodyPr tIns="0" bIns="0" anchor="t">
            <a:normAutofit/>
          </a:bodyPr>
          <a:lstStyle>
            <a:lvl1pPr>
              <a:defRPr sz="1800"/>
            </a:lvl1pPr>
          </a:lstStyle>
          <a:p>
            <a:pPr lvl="0"/>
            <a:r>
              <a:rPr lang="en-US" dirty="0"/>
              <a:t>Click to edit Master text styles</a:t>
            </a:r>
          </a:p>
        </p:txBody>
      </p:sp>
      <p:sp>
        <p:nvSpPr>
          <p:cNvPr id="13" name="Content Placeholder 2"/>
          <p:cNvSpPr>
            <a:spLocks noGrp="1"/>
          </p:cNvSpPr>
          <p:nvPr>
            <p:ph sz="half" idx="19"/>
          </p:nvPr>
        </p:nvSpPr>
        <p:spPr>
          <a:xfrm>
            <a:off x="2915201" y="3535374"/>
            <a:ext cx="5441601" cy="1045091"/>
          </a:xfrm>
        </p:spPr>
        <p:txBody>
          <a:bodyPr tIns="0" bIns="0" anchor="t">
            <a:normAutofit/>
          </a:bodyPr>
          <a:lstStyle>
            <a:lvl1pPr>
              <a:defRPr sz="1800"/>
            </a:lvl1pPr>
          </a:lstStyle>
          <a:p>
            <a:pPr lvl="0"/>
            <a:r>
              <a:rPr lang="en-US" dirty="0"/>
              <a:t>Click to edit Master text styles</a:t>
            </a:r>
          </a:p>
        </p:txBody>
      </p:sp>
      <p:sp>
        <p:nvSpPr>
          <p:cNvPr id="17"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4"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5" name="Text Placeholder 6"/>
          <p:cNvSpPr>
            <a:spLocks noGrp="1"/>
          </p:cNvSpPr>
          <p:nvPr>
            <p:ph type="body" sz="quarter" idx="13" hasCustomPrompt="1"/>
          </p:nvPr>
        </p:nvSpPr>
        <p:spPr>
          <a:xfrm>
            <a:off x="260615"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6"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Rows / Icons">
    <p:spTree>
      <p:nvGrpSpPr>
        <p:cNvPr id="1" name=""/>
        <p:cNvGrpSpPr/>
        <p:nvPr/>
      </p:nvGrpSpPr>
      <p:grpSpPr>
        <a:xfrm>
          <a:off x="0" y="0"/>
          <a:ext cx="0" cy="0"/>
          <a:chOff x="0" y="0"/>
          <a:chExt cx="0" cy="0"/>
        </a:xfrm>
      </p:grpSpPr>
      <p:sp>
        <p:nvSpPr>
          <p:cNvPr id="8" name="Content Placeholder 2"/>
          <p:cNvSpPr>
            <a:spLocks noGrp="1"/>
          </p:cNvSpPr>
          <p:nvPr>
            <p:ph idx="1"/>
          </p:nvPr>
        </p:nvSpPr>
        <p:spPr>
          <a:xfrm>
            <a:off x="221593"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dirty="0"/>
              <a:t>Click to edit Master text styles</a:t>
            </a:r>
          </a:p>
          <a:p>
            <a:pPr lvl="1"/>
            <a:r>
              <a:rPr lang="en-US" dirty="0"/>
              <a:t>Second level</a:t>
            </a:r>
          </a:p>
        </p:txBody>
      </p:sp>
      <p:sp>
        <p:nvSpPr>
          <p:cNvPr id="12" name="Content Placeholder 2"/>
          <p:cNvSpPr>
            <a:spLocks noGrp="1"/>
          </p:cNvSpPr>
          <p:nvPr>
            <p:ph idx="15"/>
          </p:nvPr>
        </p:nvSpPr>
        <p:spPr>
          <a:xfrm>
            <a:off x="2430841"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3" name="Content Placeholder 2"/>
          <p:cNvSpPr>
            <a:spLocks noGrp="1"/>
          </p:cNvSpPr>
          <p:nvPr>
            <p:ph idx="16"/>
          </p:nvPr>
        </p:nvSpPr>
        <p:spPr>
          <a:xfrm>
            <a:off x="4640088"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4" name="Content Placeholder 2"/>
          <p:cNvSpPr>
            <a:spLocks noGrp="1"/>
          </p:cNvSpPr>
          <p:nvPr>
            <p:ph idx="17"/>
          </p:nvPr>
        </p:nvSpPr>
        <p:spPr>
          <a:xfrm>
            <a:off x="6849334" y="3091815"/>
            <a:ext cx="2066864" cy="1109632"/>
          </a:xfrm>
        </p:spPr>
        <p:txBody>
          <a:bodyPr>
            <a:normAutofit/>
          </a:bodyPr>
          <a:lstStyle>
            <a:lvl1pPr algn="ctr">
              <a:lnSpc>
                <a:spcPct val="100000"/>
              </a:lnSpc>
              <a:defRPr sz="1500" b="1"/>
            </a:lvl1pPr>
            <a:lvl2pPr marL="4763" indent="0" algn="ctr">
              <a:lnSpc>
                <a:spcPct val="100000"/>
              </a:lnSpc>
              <a:buNone/>
              <a:defRPr sz="1500"/>
            </a:lvl2pPr>
            <a:lvl3pPr>
              <a:defRPr sz="1500"/>
            </a:lvl3pPr>
            <a:lvl4pPr>
              <a:defRPr sz="1500"/>
            </a:lvl4pPr>
            <a:lvl5pPr>
              <a:defRPr sz="1500"/>
            </a:lvl5pPr>
          </a:lstStyle>
          <a:p>
            <a:pPr lvl="0"/>
            <a:r>
              <a:rPr lang="en-US"/>
              <a:t>Click to edit Master text styles</a:t>
            </a:r>
          </a:p>
          <a:p>
            <a:pPr lvl="1"/>
            <a:r>
              <a:rPr lang="en-US"/>
              <a:t>Second level</a:t>
            </a:r>
          </a:p>
        </p:txBody>
      </p:sp>
      <p:sp>
        <p:nvSpPr>
          <p:cNvPr id="16"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7"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8"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1" name="Title 1"/>
          <p:cNvSpPr>
            <a:spLocks noGrp="1"/>
          </p:cNvSpPr>
          <p:nvPr>
            <p:ph type="title" hasCustomPrompt="1"/>
          </p:nvPr>
        </p:nvSpPr>
        <p:spPr>
          <a:xfrm>
            <a:off x="269156" y="154858"/>
            <a:ext cx="6944443" cy="852676"/>
          </a:xfrm>
        </p:spPr>
        <p:txBody>
          <a:bodyPr anchor="t">
            <a:noAutofit/>
          </a:bodyPr>
          <a:lstStyle/>
          <a:p>
            <a:r>
              <a:rPr lang="en-US"/>
              <a:t>Click to edit Master title style</a:t>
            </a:r>
            <a:br>
              <a:rPr lang="en-US"/>
            </a:br>
            <a:r>
              <a:rPr lang="en-US"/>
              <a:t>Click to edit Master title style</a:t>
            </a:r>
          </a:p>
        </p:txBody>
      </p:sp>
      <p:sp>
        <p:nvSpPr>
          <p:cNvPr id="19" name="Text Placeholder 6"/>
          <p:cNvSpPr>
            <a:spLocks noGrp="1"/>
          </p:cNvSpPr>
          <p:nvPr>
            <p:ph type="body" sz="quarter" idx="13" hasCustomPrompt="1"/>
          </p:nvPr>
        </p:nvSpPr>
        <p:spPr>
          <a:xfrm>
            <a:off x="260616" y="1019808"/>
            <a:ext cx="6948752"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7"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7770027" cy="466344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341799" y="4008968"/>
            <a:ext cx="3896359"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1" name="Rectangle 10"/>
          <p:cNvSpPr/>
          <p:nvPr userDrawn="1"/>
        </p:nvSpPr>
        <p:spPr>
          <a:xfrm>
            <a:off x="7770027" y="0"/>
            <a:ext cx="341798" cy="4663440"/>
          </a:xfrm>
          <a:prstGeom prst="rect">
            <a:avLst/>
          </a:prstGeom>
          <a:solidFill>
            <a:srgbClr val="072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2" name="Rectangle 11"/>
          <p:cNvSpPr/>
          <p:nvPr userDrawn="1"/>
        </p:nvSpPr>
        <p:spPr>
          <a:xfrm>
            <a:off x="8113936" y="0"/>
            <a:ext cx="1030064" cy="466344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
    <p:spTree>
      <p:nvGrpSpPr>
        <p:cNvPr id="1" name=""/>
        <p:cNvGrpSpPr/>
        <p:nvPr/>
      </p:nvGrpSpPr>
      <p:grpSpPr>
        <a:xfrm>
          <a:off x="0" y="0"/>
          <a:ext cx="0" cy="0"/>
          <a:chOff x="0" y="0"/>
          <a:chExt cx="0" cy="0"/>
        </a:xfrm>
      </p:grpSpPr>
      <p:sp>
        <p:nvSpPr>
          <p:cNvPr id="2" name="Title 1"/>
          <p:cNvSpPr>
            <a:spLocks noGrp="1"/>
          </p:cNvSpPr>
          <p:nvPr>
            <p:ph type="title"/>
          </p:nvPr>
        </p:nvSpPr>
        <p:spPr>
          <a:xfrm>
            <a:off x="280509" y="2071227"/>
            <a:ext cx="8435930" cy="525411"/>
          </a:xfrm>
        </p:spPr>
        <p:txBody>
          <a:bodyPr anchor="t">
            <a:normAutofit/>
          </a:bodyPr>
          <a:lstStyle>
            <a:lvl1pPr>
              <a:defRPr sz="3000"/>
            </a:lvl1pPr>
          </a:lstStyle>
          <a:p>
            <a:r>
              <a:rPr lang="en-US"/>
              <a:t>Click to edit Master title style</a:t>
            </a:r>
            <a:endParaRPr lang="en-US" dirty="0"/>
          </a:p>
        </p:txBody>
      </p:sp>
      <p:sp>
        <p:nvSpPr>
          <p:cNvPr id="15" name="Text Placeholder 6"/>
          <p:cNvSpPr>
            <a:spLocks noGrp="1"/>
          </p:cNvSpPr>
          <p:nvPr>
            <p:ph type="body" sz="quarter" idx="13" hasCustomPrompt="1"/>
          </p:nvPr>
        </p:nvSpPr>
        <p:spPr>
          <a:xfrm>
            <a:off x="277548" y="2605786"/>
            <a:ext cx="8438889" cy="359300"/>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16" name="Rectangle 15"/>
          <p:cNvSpPr/>
          <p:nvPr userDrawn="1"/>
        </p:nvSpPr>
        <p:spPr>
          <a:xfrm>
            <a:off x="0" y="0"/>
            <a:ext cx="5945444" cy="4203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7" name="Rectangle 16"/>
          <p:cNvSpPr/>
          <p:nvPr userDrawn="1"/>
        </p:nvSpPr>
        <p:spPr>
          <a:xfrm>
            <a:off x="5945443" y="0"/>
            <a:ext cx="918088"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8" name="Rectangle 17"/>
          <p:cNvSpPr/>
          <p:nvPr userDrawn="1"/>
        </p:nvSpPr>
        <p:spPr>
          <a:xfrm>
            <a:off x="6863531" y="0"/>
            <a:ext cx="1852908" cy="4203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3" name="Rectangle 22"/>
          <p:cNvSpPr/>
          <p:nvPr userDrawn="1"/>
        </p:nvSpPr>
        <p:spPr>
          <a:xfrm>
            <a:off x="8716438" y="0"/>
            <a:ext cx="427562" cy="4203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1"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14" name="Rectangle 13"/>
          <p:cNvSpPr/>
          <p:nvPr userDrawn="1"/>
        </p:nvSpPr>
        <p:spPr>
          <a:xfrm>
            <a:off x="0" y="0"/>
            <a:ext cx="7774425" cy="466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41798" cy="4663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5" name="Rectangle 14"/>
          <p:cNvSpPr/>
          <p:nvPr userDrawn="1"/>
        </p:nvSpPr>
        <p:spPr>
          <a:xfrm>
            <a:off x="8113936" y="0"/>
            <a:ext cx="1030064" cy="4663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rint">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chemeClr val="tx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chemeClr val="accent1"/>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Colors">
    <p:spTree>
      <p:nvGrpSpPr>
        <p:cNvPr id="1" name=""/>
        <p:cNvGrpSpPr/>
        <p:nvPr/>
      </p:nvGrpSpPr>
      <p:grpSpPr>
        <a:xfrm>
          <a:off x="0" y="0"/>
          <a:ext cx="0" cy="0"/>
          <a:chOff x="0" y="0"/>
          <a:chExt cx="0" cy="0"/>
        </a:xfrm>
      </p:grpSpPr>
      <p:sp>
        <p:nvSpPr>
          <p:cNvPr id="10" name="Rectangle 9"/>
          <p:cNvSpPr/>
          <p:nvPr userDrawn="1"/>
        </p:nvSpPr>
        <p:spPr>
          <a:xfrm>
            <a:off x="0" y="0"/>
            <a:ext cx="77744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4" name="Text Placeholder 18"/>
          <p:cNvSpPr>
            <a:spLocks noGrp="1"/>
          </p:cNvSpPr>
          <p:nvPr>
            <p:ph type="body" sz="quarter" idx="11" hasCustomPrompt="1"/>
          </p:nvPr>
        </p:nvSpPr>
        <p:spPr>
          <a:xfrm>
            <a:off x="341799" y="1451372"/>
            <a:ext cx="6208345" cy="2240756"/>
          </a:xfrm>
        </p:spPr>
        <p:txBody>
          <a:bodyPr anchor="ctr"/>
          <a:lstStyle>
            <a:lvl1pPr>
              <a:defRPr sz="45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2" name="Graphic 11">
            <a:extLst>
              <a:ext uri="{FF2B5EF4-FFF2-40B4-BE49-F238E27FC236}">
                <a16:creationId xmlns:a16="http://schemas.microsoft.com/office/drawing/2014/main" id="{7B66EEDC-C243-426E-A456-9DA641F1AC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3" name="Straight Connector 12">
            <a:extLst>
              <a:ext uri="{FF2B5EF4-FFF2-40B4-BE49-F238E27FC236}">
                <a16:creationId xmlns:a16="http://schemas.microsoft.com/office/drawing/2014/main" id="{9E29E641-48AC-4080-A1B2-F0575E3A1A1E}"/>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89" y="341710"/>
            <a:ext cx="8458117" cy="4457700"/>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D0D8946D-F449-5F4C-804E-200176634BDF}"/>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27EE6175-3C10-4349-90EA-276AA47F3390}"/>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B1DD6940-8E95-4AAE-82B3-456141AAD4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1" name="Graphic 10">
            <a:extLst>
              <a:ext uri="{FF2B5EF4-FFF2-40B4-BE49-F238E27FC236}">
                <a16:creationId xmlns:a16="http://schemas.microsoft.com/office/drawing/2014/main" id="{43735B43-CDDC-4F2F-8694-BC59C5D41DF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2" name="Straight Connector 11">
            <a:extLst>
              <a:ext uri="{FF2B5EF4-FFF2-40B4-BE49-F238E27FC236}">
                <a16:creationId xmlns:a16="http://schemas.microsoft.com/office/drawing/2014/main" id="{64ECCA26-1BCE-4F8F-B75E-2A8746A52F93}"/>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708"/>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9637" cy="3629025"/>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3682" cy="3629025"/>
          </a:xfrm>
        </p:spPr>
        <p:txBody>
          <a:bodyPr/>
          <a:lstStyle>
            <a:lvl1pPr>
              <a:spcBef>
                <a:spcPts val="1350"/>
              </a:spcBef>
              <a:defRPr sz="1500" b="1" i="0">
                <a:solidFill>
                  <a:schemeClr val="tx2"/>
                </a:solidFill>
                <a:latin typeface="+mn-lt"/>
                <a:ea typeface="Arial" charset="0"/>
                <a:cs typeface="Arial" charset="0"/>
              </a:defRPr>
            </a:lvl1pPr>
            <a:lvl2pPr marL="0" indent="0">
              <a:spcBef>
                <a:spcPts val="900"/>
              </a:spcBef>
              <a:buFontTx/>
              <a:buNone/>
              <a:defRPr sz="1500"/>
            </a:lvl2pPr>
            <a:lvl3pPr marL="150019" indent="-150019">
              <a:spcBef>
                <a:spcPts val="450"/>
              </a:spcBef>
              <a:buFont typeface="Arial"/>
              <a:buChar char="•"/>
              <a:defRPr sz="1350"/>
            </a:lvl3pPr>
            <a:lvl4pPr marL="298847" indent="-150019">
              <a:buFont typeface="Lucida Grande"/>
              <a:buChar char="-"/>
              <a:defRPr sz="1200"/>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90" y="1028700"/>
            <a:ext cx="2914447"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2915409"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0" name="Title 1"/>
          <p:cNvSpPr>
            <a:spLocks noGrp="1"/>
          </p:cNvSpPr>
          <p:nvPr>
            <p:ph type="title" hasCustomPrompt="1"/>
          </p:nvPr>
        </p:nvSpPr>
        <p:spPr>
          <a:xfrm>
            <a:off x="269157" y="153621"/>
            <a:ext cx="6944443" cy="493465"/>
          </a:xfrm>
        </p:spPr>
        <p:txBody>
          <a:bodyPr anchor="t">
            <a:noAutofit/>
          </a:bodyPr>
          <a:lstStyle/>
          <a:p>
            <a:r>
              <a:rPr lang="en-US" dirty="0"/>
              <a:t>Agenda Slide</a:t>
            </a:r>
          </a:p>
        </p:txBody>
      </p:sp>
      <p:sp>
        <p:nvSpPr>
          <p:cNvPr id="3" name="Text Placeholder 2"/>
          <p:cNvSpPr>
            <a:spLocks noGrp="1"/>
          </p:cNvSpPr>
          <p:nvPr>
            <p:ph type="body" sz="quarter" idx="14" hasCustomPrompt="1"/>
          </p:nvPr>
        </p:nvSpPr>
        <p:spPr>
          <a:xfrm>
            <a:off x="269874" y="1401763"/>
            <a:ext cx="6943725" cy="3170237"/>
          </a:xfrm>
        </p:spPr>
        <p:txBody>
          <a:bodyPr>
            <a:normAutofit/>
          </a:bodyPr>
          <a:lstStyle>
            <a:lvl1pPr>
              <a:lnSpc>
                <a:spcPts val="4500"/>
              </a:lnSpc>
              <a:defRPr sz="2200" baseline="0">
                <a:solidFill>
                  <a:schemeClr val="accent3"/>
                </a:solidFill>
              </a:defRPr>
            </a:lvl1pPr>
          </a:lstStyle>
          <a:p>
            <a:pPr lvl="0"/>
            <a:r>
              <a:rPr lang="en-US" dirty="0"/>
              <a:t>1.</a:t>
            </a:r>
          </a:p>
          <a:p>
            <a:pPr lvl="0"/>
            <a:r>
              <a:rPr lang="en-US" dirty="0"/>
              <a:t>2.</a:t>
            </a:r>
          </a:p>
          <a:p>
            <a:pPr lvl="0"/>
            <a:r>
              <a:rPr lang="en-US" dirty="0"/>
              <a:t>3.</a:t>
            </a:r>
          </a:p>
          <a:p>
            <a:pPr lvl="0"/>
            <a:r>
              <a:rPr lang="en-US" dirty="0"/>
              <a:t>4.</a:t>
            </a:r>
          </a:p>
        </p:txBody>
      </p:sp>
      <p:sp>
        <p:nvSpPr>
          <p:cNvPr id="12"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454802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342988" y="1028700"/>
            <a:ext cx="6308648"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0090DA"/>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342990" y="1028700"/>
            <a:ext cx="6311003"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Divider Slid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35A689B4-828F-4AF7-8991-9B23F627710C}"/>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21CD3E-5F2D-47FF-9348-AEF60D0E5867}"/>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67A72FEA-B122-4DE3-BF97-D12B53B936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9491E206-BC1A-42CB-964F-8D11FB4C2CD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6F511269-7B02-4032-8A04-6787B2A1C6C2}"/>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Divider Slid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C36FAEF5-B8A2-4962-9C69-C59D128A03E2}"/>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4758E299-0C7E-44D8-AB48-E40E258586A3}"/>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ED36B825-46FA-4203-9FA9-6FA8BF289C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C5D1C957-8CB9-4ED6-9448-87378435AD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A2ECC802-7EC9-4557-BB73-3E7167D59CDE}"/>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Divider Slid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dirty="0"/>
              <a:t>Click to edit Master title style</a:t>
            </a:r>
          </a:p>
        </p:txBody>
      </p:sp>
      <p:sp>
        <p:nvSpPr>
          <p:cNvPr id="6" name="Content Placeholder 8">
            <a:extLst>
              <a:ext uri="{FF2B5EF4-FFF2-40B4-BE49-F238E27FC236}">
                <a16:creationId xmlns:a16="http://schemas.microsoft.com/office/drawing/2014/main" id="{AA0709DC-EB97-475E-83CF-52159EAEAC94}"/>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884444-E767-4E9E-98BD-887F28FF8046}"/>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4B047D67-CE26-4C77-BA7E-BF08588035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ADEAB2D1-B122-431F-9F08-96D663CB4C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1F1F5B54-3DB0-43A3-886C-8C9AFBCEE90F}"/>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7770027" cy="4663440"/>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341799" y="4008968"/>
            <a:ext cx="3896359"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1" name="Rectangle 10"/>
          <p:cNvSpPr/>
          <p:nvPr userDrawn="1"/>
        </p:nvSpPr>
        <p:spPr>
          <a:xfrm>
            <a:off x="7770027" y="0"/>
            <a:ext cx="341798" cy="4663440"/>
          </a:xfrm>
          <a:prstGeom prst="rect">
            <a:avLst/>
          </a:prstGeom>
          <a:solidFill>
            <a:srgbClr val="072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2" name="Rectangle 11"/>
          <p:cNvSpPr/>
          <p:nvPr userDrawn="1"/>
        </p:nvSpPr>
        <p:spPr>
          <a:xfrm>
            <a:off x="8113936" y="0"/>
            <a:ext cx="1030064" cy="4663440"/>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14" name="Rectangle 13"/>
          <p:cNvSpPr/>
          <p:nvPr userDrawn="1"/>
        </p:nvSpPr>
        <p:spPr>
          <a:xfrm>
            <a:off x="0" y="0"/>
            <a:ext cx="7774425" cy="4663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rgbClr val="FFFFFF"/>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7771506" y="0"/>
            <a:ext cx="341798" cy="4663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5" name="Rectangle 14"/>
          <p:cNvSpPr/>
          <p:nvPr userDrawn="1"/>
        </p:nvSpPr>
        <p:spPr>
          <a:xfrm>
            <a:off x="8113936" y="0"/>
            <a:ext cx="1030064" cy="4663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Print">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341799" y="2990612"/>
            <a:ext cx="5097090" cy="911691"/>
          </a:xfrm>
        </p:spPr>
        <p:txBody>
          <a:bodyPr anchor="b"/>
          <a:lstStyle>
            <a:lvl1pPr algn="l">
              <a:lnSpc>
                <a:spcPct val="80000"/>
              </a:lnSpc>
              <a:defRPr sz="3600" b="1" i="0" cap="none" baseline="0">
                <a:solidFill>
                  <a:schemeClr val="tx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341799" y="4008968"/>
            <a:ext cx="5097722" cy="251496"/>
          </a:xfrm>
        </p:spPr>
        <p:txBody>
          <a:bodyPr anchor="t">
            <a:noAutofit/>
          </a:bodyPr>
          <a:lstStyle>
            <a:lvl1pPr marL="0" indent="0" algn="l">
              <a:lnSpc>
                <a:spcPct val="80000"/>
              </a:lnSpc>
              <a:spcBef>
                <a:spcPts val="225"/>
              </a:spcBef>
              <a:buNone/>
              <a:defRPr sz="1050" b="0" i="0" cap="none" spc="0" baseline="0">
                <a:solidFill>
                  <a:schemeClr val="accent1"/>
                </a:solidFill>
                <a:latin typeface="+mn-lt"/>
                <a:cs typeface="Arial" charset="0"/>
              </a:defRPr>
            </a:lvl1pPr>
            <a:lvl2pPr marL="342569" indent="0" algn="ctr">
              <a:buNone/>
              <a:defRPr>
                <a:solidFill>
                  <a:schemeClr val="tx1">
                    <a:tint val="75000"/>
                  </a:schemeClr>
                </a:solidFill>
              </a:defRPr>
            </a:lvl2pPr>
            <a:lvl3pPr marL="685136" indent="0" algn="ctr">
              <a:buNone/>
              <a:defRPr>
                <a:solidFill>
                  <a:schemeClr val="tx1">
                    <a:tint val="75000"/>
                  </a:schemeClr>
                </a:solidFill>
              </a:defRPr>
            </a:lvl3pPr>
            <a:lvl4pPr marL="1027706" indent="0" algn="ctr">
              <a:buNone/>
              <a:defRPr>
                <a:solidFill>
                  <a:schemeClr val="tx1">
                    <a:tint val="75000"/>
                  </a:schemeClr>
                </a:solidFill>
              </a:defRPr>
            </a:lvl4pPr>
            <a:lvl5pPr marL="1370272" indent="0" algn="ctr">
              <a:buNone/>
              <a:defRPr>
                <a:solidFill>
                  <a:schemeClr val="tx1">
                    <a:tint val="75000"/>
                  </a:schemeClr>
                </a:solidFill>
              </a:defRPr>
            </a:lvl5pPr>
            <a:lvl6pPr marL="1712841" indent="0" algn="ctr">
              <a:buNone/>
              <a:defRPr>
                <a:solidFill>
                  <a:schemeClr val="tx1">
                    <a:tint val="75000"/>
                  </a:schemeClr>
                </a:solidFill>
              </a:defRPr>
            </a:lvl6pPr>
            <a:lvl7pPr marL="2055410" indent="0" algn="ctr">
              <a:buNone/>
              <a:defRPr>
                <a:solidFill>
                  <a:schemeClr val="tx1">
                    <a:tint val="75000"/>
                  </a:schemeClr>
                </a:solidFill>
              </a:defRPr>
            </a:lvl7pPr>
            <a:lvl8pPr marL="2397975" indent="0" algn="ctr">
              <a:buNone/>
              <a:defRPr>
                <a:solidFill>
                  <a:schemeClr val="tx1">
                    <a:tint val="75000"/>
                  </a:schemeClr>
                </a:solidFill>
              </a:defRPr>
            </a:lvl8pPr>
            <a:lvl9pPr marL="2740546" indent="0" algn="ctr">
              <a:buNone/>
              <a:defRPr>
                <a:solidFill>
                  <a:schemeClr val="tx1">
                    <a:tint val="75000"/>
                  </a:schemeClr>
                </a:solidFill>
              </a:defRPr>
            </a:lvl9pPr>
          </a:lstStyle>
          <a:p>
            <a:r>
              <a:rPr lang="en-US" dirty="0"/>
              <a:t>Presentation subtitle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or Divider - Light Blue">
    <p:spTree>
      <p:nvGrpSpPr>
        <p:cNvPr id="1" name=""/>
        <p:cNvGrpSpPr/>
        <p:nvPr/>
      </p:nvGrpSpPr>
      <p:grpSpPr>
        <a:xfrm>
          <a:off x="0" y="0"/>
          <a:ext cx="0" cy="0"/>
          <a:chOff x="0" y="0"/>
          <a:chExt cx="0" cy="0"/>
        </a:xfrm>
      </p:grpSpPr>
      <p:sp>
        <p:nvSpPr>
          <p:cNvPr id="7" name="Rectangle 6"/>
          <p:cNvSpPr/>
          <p:nvPr/>
        </p:nvSpPr>
        <p:spPr>
          <a:xfrm>
            <a:off x="0" y="729893"/>
            <a:ext cx="638175" cy="25696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hasCustomPrompt="1"/>
          </p:nvPr>
        </p:nvSpPr>
        <p:spPr>
          <a:xfrm>
            <a:off x="782962" y="748587"/>
            <a:ext cx="5896743" cy="2550940"/>
          </a:xfrm>
        </p:spPr>
        <p:txBody>
          <a:bodyPr anchor="t">
            <a:noAutofit/>
          </a:bodyPr>
          <a:lstStyle>
            <a:lvl1pPr algn="l">
              <a:lnSpc>
                <a:spcPct val="90000"/>
              </a:lnSpc>
              <a:spcAft>
                <a:spcPts val="0"/>
              </a:spcAft>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729893"/>
            <a:ext cx="638175" cy="25696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extLst>
      <p:ext uri="{BB962C8B-B14F-4D97-AF65-F5344CB8AC3E}">
        <p14:creationId xmlns:p14="http://schemas.microsoft.com/office/powerpoint/2010/main" val="1334112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Colors">
    <p:spTree>
      <p:nvGrpSpPr>
        <p:cNvPr id="1" name=""/>
        <p:cNvGrpSpPr/>
        <p:nvPr/>
      </p:nvGrpSpPr>
      <p:grpSpPr>
        <a:xfrm>
          <a:off x="0" y="0"/>
          <a:ext cx="0" cy="0"/>
          <a:chOff x="0" y="0"/>
          <a:chExt cx="0" cy="0"/>
        </a:xfrm>
      </p:grpSpPr>
      <p:sp>
        <p:nvSpPr>
          <p:cNvPr id="10" name="Rectangle 9"/>
          <p:cNvSpPr/>
          <p:nvPr userDrawn="1"/>
        </p:nvSpPr>
        <p:spPr>
          <a:xfrm>
            <a:off x="0" y="0"/>
            <a:ext cx="777442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4" name="Text Placeholder 18"/>
          <p:cNvSpPr>
            <a:spLocks noGrp="1"/>
          </p:cNvSpPr>
          <p:nvPr>
            <p:ph type="body" sz="quarter" idx="11" hasCustomPrompt="1"/>
          </p:nvPr>
        </p:nvSpPr>
        <p:spPr>
          <a:xfrm>
            <a:off x="341799" y="1451372"/>
            <a:ext cx="6208345" cy="2240756"/>
          </a:xfrm>
        </p:spPr>
        <p:txBody>
          <a:bodyPr anchor="ctr"/>
          <a:lstStyle>
            <a:lvl1pPr>
              <a:defRPr sz="45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7771506" y="0"/>
            <a:ext cx="3417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8113936" y="0"/>
            <a:ext cx="103006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2" name="Graphic 11">
            <a:extLst>
              <a:ext uri="{FF2B5EF4-FFF2-40B4-BE49-F238E27FC236}">
                <a16:creationId xmlns:a16="http://schemas.microsoft.com/office/drawing/2014/main" id="{7B66EEDC-C243-426E-A456-9DA641F1AC0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3" name="Straight Connector 12">
            <a:extLst>
              <a:ext uri="{FF2B5EF4-FFF2-40B4-BE49-F238E27FC236}">
                <a16:creationId xmlns:a16="http://schemas.microsoft.com/office/drawing/2014/main" id="{9E29E641-48AC-4080-A1B2-F0575E3A1A1E}"/>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89" y="341710"/>
            <a:ext cx="8458117" cy="4457700"/>
          </a:xfrm>
        </p:spPr>
        <p:txBody>
          <a:bodyPr anchor="ctr"/>
          <a:lstStyle>
            <a:lvl1pPr algn="l">
              <a:lnSpc>
                <a:spcPct val="80000"/>
              </a:lnSpc>
              <a:defRPr sz="36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D0D8946D-F449-5F4C-804E-200176634BDF}"/>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sp>
        <p:nvSpPr>
          <p:cNvPr id="8" name="Content Placeholder 8">
            <a:extLst>
              <a:ext uri="{FF2B5EF4-FFF2-40B4-BE49-F238E27FC236}">
                <a16:creationId xmlns:a16="http://schemas.microsoft.com/office/drawing/2014/main" id="{27EE6175-3C10-4349-90EA-276AA47F3390}"/>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pic>
        <p:nvPicPr>
          <p:cNvPr id="10" name="Picture 9">
            <a:extLst>
              <a:ext uri="{FF2B5EF4-FFF2-40B4-BE49-F238E27FC236}">
                <a16:creationId xmlns:a16="http://schemas.microsoft.com/office/drawing/2014/main" id="{B1DD6940-8E95-4AAE-82B3-456141AAD4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11" name="Graphic 10">
            <a:extLst>
              <a:ext uri="{FF2B5EF4-FFF2-40B4-BE49-F238E27FC236}">
                <a16:creationId xmlns:a16="http://schemas.microsoft.com/office/drawing/2014/main" id="{43735B43-CDDC-4F2F-8694-BC59C5D41DF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2" name="Straight Connector 11">
            <a:extLst>
              <a:ext uri="{FF2B5EF4-FFF2-40B4-BE49-F238E27FC236}">
                <a16:creationId xmlns:a16="http://schemas.microsoft.com/office/drawing/2014/main" id="{64ECCA26-1BCE-4F8F-B75E-2A8746A52F93}"/>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708"/>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9637" cy="3629025"/>
          </a:xfrm>
        </p:spPr>
        <p:txBody>
          <a:bodyPr/>
          <a:lstStyle>
            <a:lvl1pPr>
              <a:defRPr sz="1500">
                <a:solidFill>
                  <a:schemeClr val="bg2"/>
                </a:solidFill>
              </a:defRPr>
            </a:lvl1pPr>
            <a:lvl2pPr>
              <a:defRPr sz="1350">
                <a:solidFill>
                  <a:schemeClr val="bg2"/>
                </a:solidFill>
              </a:defRPr>
            </a:lvl2pPr>
            <a:lvl3pPr>
              <a:defRPr sz="1200">
                <a:solidFill>
                  <a:schemeClr val="bg2"/>
                </a:solidFill>
              </a:defRPr>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7083682" cy="3629025"/>
          </a:xfrm>
        </p:spPr>
        <p:txBody>
          <a:bodyPr/>
          <a:lstStyle>
            <a:lvl1pPr>
              <a:spcBef>
                <a:spcPts val="1350"/>
              </a:spcBef>
              <a:defRPr sz="1500" b="1" i="0">
                <a:solidFill>
                  <a:schemeClr val="tx2"/>
                </a:solidFill>
                <a:latin typeface="+mn-lt"/>
                <a:ea typeface="Arial" charset="0"/>
                <a:cs typeface="Arial" charset="0"/>
              </a:defRPr>
            </a:lvl1pPr>
            <a:lvl2pPr marL="0" indent="0">
              <a:spcBef>
                <a:spcPts val="900"/>
              </a:spcBef>
              <a:buFontTx/>
              <a:buNone/>
              <a:defRPr sz="1500"/>
            </a:lvl2pPr>
            <a:lvl3pPr marL="150019" indent="-150019">
              <a:spcBef>
                <a:spcPts val="450"/>
              </a:spcBef>
              <a:buFont typeface="Arial"/>
              <a:buChar char="•"/>
              <a:defRPr sz="1350"/>
            </a:lvl3pPr>
            <a:lvl4pPr marL="298847" indent="-150019">
              <a:buFont typeface="Lucida Grande"/>
              <a:buChar char="-"/>
              <a:defRPr sz="1200"/>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ext | ImageR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Header | Text | Image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4047274"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4047274" cy="3629025"/>
          </a:xfrm>
        </p:spPr>
        <p:txBody>
          <a:bodyPr/>
          <a:lstStyle>
            <a:lvl1pPr>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4558173" y="0"/>
            <a:ext cx="4585826" cy="4657725"/>
          </a:xfrm>
          <a:solidFill>
            <a:schemeClr val="bg1">
              <a:lumMod val="95000"/>
            </a:schemeClr>
          </a:solidFill>
        </p:spPr>
        <p:txBody>
          <a:bodyPr anchor="ctr"/>
          <a:lstStyle>
            <a:lvl1pPr algn="ctr">
              <a:defRPr sz="7200" b="0" i="0">
                <a:solidFill>
                  <a:schemeClr val="bg1">
                    <a:lumMod val="85000"/>
                  </a:schemeClr>
                </a:solidFill>
                <a:latin typeface="+mn-lt"/>
                <a:cs typeface="Arial" charset="0"/>
              </a:defRPr>
            </a:lvl1pPr>
          </a:lstStyle>
          <a:p>
            <a:r>
              <a:rPr lang="en-US" dirty="0"/>
              <a:t>IMAGE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90" y="1028700"/>
            <a:ext cx="2914447"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
        <p:nvSpPr>
          <p:cNvPr id="4" name="Content Placeholder 3"/>
          <p:cNvSpPr>
            <a:spLocks noGrp="1"/>
          </p:cNvSpPr>
          <p:nvPr>
            <p:ph sz="quarter" idx="10" hasCustomPrompt="1"/>
          </p:nvPr>
        </p:nvSpPr>
        <p:spPr>
          <a:xfrm>
            <a:off x="342989" y="1028700"/>
            <a:ext cx="2915409"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89" y="342900"/>
            <a:ext cx="7093019" cy="548640"/>
          </a:xfrm>
        </p:spPr>
        <p:txBody>
          <a:bodyPr anchor="t"/>
          <a:lstStyle>
            <a:lvl1pPr>
              <a:defRPr>
                <a:solidFill>
                  <a:schemeClr val="tx1"/>
                </a:solidFill>
              </a:defRPr>
            </a:lvl1pPr>
          </a:lstStyle>
          <a:p>
            <a:r>
              <a:rPr lang="en-US" dirty="0"/>
              <a:t>Title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342988" y="1028700"/>
            <a:ext cx="6308648" cy="3629025"/>
          </a:xfrm>
        </p:spPr>
        <p:txBody>
          <a:bodyPr/>
          <a:lstStyle>
            <a:lvl1pPr>
              <a:defRPr sz="1500"/>
            </a:lvl1pPr>
            <a:lvl2pPr>
              <a:defRPr sz="1350"/>
            </a:lvl2pPr>
            <a:lvl3pPr>
              <a:defRPr sz="1200"/>
            </a:lvl3pPr>
            <a:lvl4pPr>
              <a:defRPr sz="1350"/>
            </a:lvl4pPr>
            <a:lvl5pPr>
              <a:defRPr sz="1350"/>
            </a:lvl5pPr>
          </a:lstStyle>
          <a:p>
            <a:pPr lvl="0"/>
            <a:r>
              <a:rPr lang="en-US" dirty="0"/>
              <a:t>First Level</a:t>
            </a:r>
          </a:p>
          <a:p>
            <a:pPr lvl="1"/>
            <a:r>
              <a:rPr lang="en-US" dirty="0"/>
              <a:t>Second Level</a:t>
            </a:r>
          </a:p>
          <a:p>
            <a:pPr lvl="2"/>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or Divider - Green">
    <p:spTree>
      <p:nvGrpSpPr>
        <p:cNvPr id="1" name=""/>
        <p:cNvGrpSpPr/>
        <p:nvPr/>
      </p:nvGrpSpPr>
      <p:grpSpPr>
        <a:xfrm>
          <a:off x="0" y="0"/>
          <a:ext cx="0" cy="0"/>
          <a:chOff x="0" y="0"/>
          <a:chExt cx="0" cy="0"/>
        </a:xfrm>
      </p:grpSpPr>
      <p:sp>
        <p:nvSpPr>
          <p:cNvPr id="7" name="Rectangle 6"/>
          <p:cNvSpPr/>
          <p:nvPr/>
        </p:nvSpPr>
        <p:spPr>
          <a:xfrm>
            <a:off x="0" y="729893"/>
            <a:ext cx="638175" cy="2569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8" name="Title 1"/>
          <p:cNvSpPr>
            <a:spLocks noGrp="1"/>
          </p:cNvSpPr>
          <p:nvPr>
            <p:ph type="title" hasCustomPrompt="1"/>
          </p:nvPr>
        </p:nvSpPr>
        <p:spPr>
          <a:xfrm>
            <a:off x="782962" y="748587"/>
            <a:ext cx="5896743" cy="2550940"/>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9" name="Rectangle 8"/>
          <p:cNvSpPr/>
          <p:nvPr userDrawn="1"/>
        </p:nvSpPr>
        <p:spPr>
          <a:xfrm>
            <a:off x="0" y="729893"/>
            <a:ext cx="638175" cy="25696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2"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3"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0090DA"/>
              </a:solidFill>
            </a:endParaRPr>
          </a:p>
        </p:txBody>
      </p:sp>
      <p:sp>
        <p:nvSpPr>
          <p:cNvPr id="2" name="Title 1"/>
          <p:cNvSpPr>
            <a:spLocks noGrp="1"/>
          </p:cNvSpPr>
          <p:nvPr>
            <p:ph type="title" hasCustomPrompt="1"/>
          </p:nvPr>
        </p:nvSpPr>
        <p:spPr>
          <a:xfrm>
            <a:off x="342990" y="342900"/>
            <a:ext cx="6307111" cy="548640"/>
          </a:xfrm>
        </p:spPr>
        <p:txBody>
          <a:bodyPr anchor="t"/>
          <a:lstStyle>
            <a:lvl1pPr>
              <a:defRPr sz="2100" b="1" i="0">
                <a:solidFill>
                  <a:schemeClr val="tx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342990" y="1028700"/>
            <a:ext cx="6311003" cy="3629025"/>
          </a:xfrm>
        </p:spPr>
        <p:txBody>
          <a:bodyPr/>
          <a:lstStyle>
            <a:lvl1pPr>
              <a:spcBef>
                <a:spcPts val="1350"/>
              </a:spcBef>
              <a:defRPr sz="1500" b="1" i="0">
                <a:solidFill>
                  <a:schemeClr val="tx2"/>
                </a:solidFill>
                <a:latin typeface="+mn-lt"/>
                <a:cs typeface="Arial" charset="0"/>
              </a:defRPr>
            </a:lvl1pPr>
            <a:lvl2pPr marL="0" indent="0">
              <a:spcBef>
                <a:spcPts val="900"/>
              </a:spcBef>
              <a:buFontTx/>
              <a:buNone/>
              <a:defRPr sz="1500">
                <a:latin typeface="+mn-lt"/>
              </a:defRPr>
            </a:lvl2pPr>
            <a:lvl3pPr marL="150019" indent="-150019">
              <a:spcBef>
                <a:spcPts val="450"/>
              </a:spcBef>
              <a:buFont typeface="Arial"/>
              <a:buChar char="•"/>
              <a:defRPr sz="1350">
                <a:latin typeface="+mn-lt"/>
              </a:defRPr>
            </a:lvl3pPr>
            <a:lvl4pPr marL="298847" indent="-150019">
              <a:buFont typeface="Lucida Grande"/>
              <a:buChar char="-"/>
              <a:defRPr sz="1200">
                <a:latin typeface="+mn-lt"/>
              </a:defRPr>
            </a:lvl4pPr>
            <a:lvl5pPr>
              <a:defRPr sz="1350"/>
            </a:lvl5pPr>
          </a:lstStyle>
          <a:p>
            <a:pPr lvl="0"/>
            <a:r>
              <a:rPr lang="en-US" dirty="0"/>
              <a:t>Header</a:t>
            </a:r>
          </a:p>
          <a:p>
            <a:pPr lvl="1"/>
            <a:r>
              <a:rPr lang="en-US" dirty="0"/>
              <a:t>First Level </a:t>
            </a:r>
          </a:p>
          <a:p>
            <a:pPr lvl="2"/>
            <a:r>
              <a:rPr lang="en-US" dirty="0"/>
              <a:t>Second Level</a:t>
            </a:r>
          </a:p>
          <a:p>
            <a:pPr lvl="3"/>
            <a:r>
              <a:rPr lang="en-US" dirty="0"/>
              <a:t>Third Level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Divider Slid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35A689B4-828F-4AF7-8991-9B23F627710C}"/>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21CD3E-5F2D-47FF-9348-AEF60D0E5867}"/>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67A72FEA-B122-4DE3-BF97-D12B53B936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9491E206-BC1A-42CB-964F-8D11FB4C2CD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6F511269-7B02-4032-8A04-6787B2A1C6C2}"/>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Divider Slid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a:t>Click to edit Master title style</a:t>
            </a:r>
            <a:endParaRPr lang="en-US" dirty="0"/>
          </a:p>
        </p:txBody>
      </p:sp>
      <p:sp>
        <p:nvSpPr>
          <p:cNvPr id="6" name="Content Placeholder 8">
            <a:extLst>
              <a:ext uri="{FF2B5EF4-FFF2-40B4-BE49-F238E27FC236}">
                <a16:creationId xmlns:a16="http://schemas.microsoft.com/office/drawing/2014/main" id="{C36FAEF5-B8A2-4962-9C69-C59D128A03E2}"/>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4758E299-0C7E-44D8-AB48-E40E258586A3}"/>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ED36B825-46FA-4203-9FA9-6FA8BF289C5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C5D1C957-8CB9-4ED6-9448-87378435AD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A2ECC802-7EC9-4557-BB73-3E7167D59CDE}"/>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Divider Slid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510" y="2309045"/>
            <a:ext cx="8435930" cy="525411"/>
          </a:xfrm>
        </p:spPr>
        <p:txBody>
          <a:bodyPr anchor="ctr">
            <a:normAutofit/>
          </a:bodyPr>
          <a:lstStyle>
            <a:lvl1pPr>
              <a:defRPr sz="3299">
                <a:solidFill>
                  <a:schemeClr val="bg1"/>
                </a:solidFill>
              </a:defRPr>
            </a:lvl1pPr>
          </a:lstStyle>
          <a:p>
            <a:r>
              <a:rPr lang="en-US" dirty="0"/>
              <a:t>Click to edit Master title style</a:t>
            </a:r>
          </a:p>
        </p:txBody>
      </p:sp>
      <p:sp>
        <p:nvSpPr>
          <p:cNvPr id="6" name="Content Placeholder 8">
            <a:extLst>
              <a:ext uri="{FF2B5EF4-FFF2-40B4-BE49-F238E27FC236}">
                <a16:creationId xmlns:a16="http://schemas.microsoft.com/office/drawing/2014/main" id="{AA0709DC-EB97-475E-83CF-52159EAEAC94}"/>
              </a:ext>
            </a:extLst>
          </p:cNvPr>
          <p:cNvSpPr txBox="1">
            <a:spLocks/>
          </p:cNvSpPr>
          <p:nvPr userDrawn="1"/>
        </p:nvSpPr>
        <p:spPr>
          <a:xfrm>
            <a:off x="8593130"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 </a:t>
            </a:r>
            <a:fld id="{38743595-4496-5147-A886-7D133864DF76}" type="slidenum">
              <a:rPr lang="en-US" sz="600" smtClean="0">
                <a:solidFill>
                  <a:srgbClr val="FFFFFF"/>
                </a:solidFill>
                <a:latin typeface="Arial" charset="0"/>
                <a:ea typeface="Arial" charset="0"/>
                <a:cs typeface="Arial" charset="0"/>
              </a:rPr>
              <a:pPr algn="ctr"/>
              <a:t>‹#›</a:t>
            </a:fld>
            <a:endParaRPr lang="en-US" sz="600" dirty="0">
              <a:solidFill>
                <a:srgbClr val="FFFFFF"/>
              </a:solidFill>
              <a:latin typeface="Arial" charset="0"/>
              <a:ea typeface="Arial" charset="0"/>
              <a:cs typeface="Arial" charset="0"/>
            </a:endParaRPr>
          </a:p>
        </p:txBody>
      </p:sp>
      <p:sp>
        <p:nvSpPr>
          <p:cNvPr id="7" name="Content Placeholder 8">
            <a:extLst>
              <a:ext uri="{FF2B5EF4-FFF2-40B4-BE49-F238E27FC236}">
                <a16:creationId xmlns:a16="http://schemas.microsoft.com/office/drawing/2014/main" id="{FE884444-E767-4E9E-98BD-887F28FF8046}"/>
              </a:ext>
            </a:extLst>
          </p:cNvPr>
          <p:cNvSpPr txBox="1">
            <a:spLocks/>
          </p:cNvSpPr>
          <p:nvPr userDrawn="1"/>
        </p:nvSpPr>
        <p:spPr>
          <a:xfrm>
            <a:off x="6693055" y="4813970"/>
            <a:ext cx="1900075"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FFFFFF"/>
                </a:solidFill>
                <a:latin typeface="Arial" charset="0"/>
                <a:cs typeface="Arial" charset="0"/>
              </a:rPr>
              <a:t>Confidential Proprietary Information</a:t>
            </a:r>
            <a:endParaRPr lang="en-US" sz="600" dirty="0">
              <a:solidFill>
                <a:srgbClr val="FFFFFF"/>
              </a:solidFill>
              <a:latin typeface="Arial" charset="0"/>
              <a:ea typeface="Arial" charset="0"/>
              <a:cs typeface="Arial" charset="0"/>
            </a:endParaRPr>
          </a:p>
        </p:txBody>
      </p:sp>
      <p:pic>
        <p:nvPicPr>
          <p:cNvPr id="8" name="Picture 7">
            <a:extLst>
              <a:ext uri="{FF2B5EF4-FFF2-40B4-BE49-F238E27FC236}">
                <a16:creationId xmlns:a16="http://schemas.microsoft.com/office/drawing/2014/main" id="{4B047D67-CE26-4C77-BA7E-BF08588035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 r="778" b="-5722"/>
          <a:stretch/>
        </p:blipFill>
        <p:spPr>
          <a:xfrm>
            <a:off x="1484553" y="4661284"/>
            <a:ext cx="1257894" cy="520316"/>
          </a:xfrm>
          <a:prstGeom prst="rect">
            <a:avLst/>
          </a:prstGeom>
        </p:spPr>
      </p:pic>
      <p:pic>
        <p:nvPicPr>
          <p:cNvPr id="9" name="Graphic 8">
            <a:extLst>
              <a:ext uri="{FF2B5EF4-FFF2-40B4-BE49-F238E27FC236}">
                <a16:creationId xmlns:a16="http://schemas.microsoft.com/office/drawing/2014/main" id="{ADEAB2D1-B122-431F-9F08-96D663CB4C1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1F1F5B54-3DB0-43A3-886C-8C9AFBCEE90F}"/>
              </a:ext>
            </a:extLst>
          </p:cNvPr>
          <p:cNvCxnSpPr>
            <a:cxnSpLocks/>
          </p:cNvCxnSpPr>
          <p:nvPr userDrawn="1"/>
        </p:nvCxnSpPr>
        <p:spPr>
          <a:xfrm>
            <a:off x="1489163" y="4741885"/>
            <a:ext cx="0" cy="334882"/>
          </a:xfrm>
          <a:prstGeom prst="line">
            <a:avLst/>
          </a:prstGeom>
          <a:ln w="6350" cmpd="sng">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or Divider - Dark Blue">
    <p:spTree>
      <p:nvGrpSpPr>
        <p:cNvPr id="1" name=""/>
        <p:cNvGrpSpPr/>
        <p:nvPr/>
      </p:nvGrpSpPr>
      <p:grpSpPr>
        <a:xfrm>
          <a:off x="0" y="0"/>
          <a:ext cx="0" cy="0"/>
          <a:chOff x="0" y="0"/>
          <a:chExt cx="0" cy="0"/>
        </a:xfrm>
      </p:grpSpPr>
      <p:sp>
        <p:nvSpPr>
          <p:cNvPr id="3" name="Rectangle 2"/>
          <p:cNvSpPr/>
          <p:nvPr/>
        </p:nvSpPr>
        <p:spPr>
          <a:xfrm>
            <a:off x="0" y="729893"/>
            <a:ext cx="638175" cy="25696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hasCustomPrompt="1"/>
          </p:nvPr>
        </p:nvSpPr>
        <p:spPr>
          <a:xfrm>
            <a:off x="782962" y="748587"/>
            <a:ext cx="5896743" cy="2550940"/>
          </a:xfrm>
        </p:spPr>
        <p:txBody>
          <a:bodyPr anchor="t">
            <a:noAutofit/>
          </a:bodyPr>
          <a:lstStyle>
            <a:lvl1pPr algn="l">
              <a:defRPr sz="2800" baseline="0">
                <a:solidFill>
                  <a:schemeClr val="tx1"/>
                </a:solidFill>
              </a:defRPr>
            </a:lvl1pPr>
          </a:lstStyle>
          <a:p>
            <a:r>
              <a:rPr lang="en-US" dirty="0"/>
              <a:t>Use as a Divider slide, or place a quote or fact here. Use on it’s own or to introduce a new section of the presentation. (Georgia 28 </a:t>
            </a:r>
            <a:r>
              <a:rPr lang="en-US" dirty="0" err="1"/>
              <a:t>pt</a:t>
            </a:r>
            <a:r>
              <a:rPr lang="en-US" dirty="0"/>
              <a:t> Bold)</a:t>
            </a:r>
          </a:p>
        </p:txBody>
      </p:sp>
      <p:sp>
        <p:nvSpPr>
          <p:cNvPr id="8" name="Rectangle 7"/>
          <p:cNvSpPr/>
          <p:nvPr userDrawn="1"/>
        </p:nvSpPr>
        <p:spPr>
          <a:xfrm>
            <a:off x="0" y="729893"/>
            <a:ext cx="638175" cy="25696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0"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11"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extLst>
      <p:ext uri="{BB962C8B-B14F-4D97-AF65-F5344CB8AC3E}">
        <p14:creationId xmlns:p14="http://schemas.microsoft.com/office/powerpoint/2010/main" val="3005549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Color Bar Acc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13" y="1272212"/>
            <a:ext cx="8581720" cy="3210751"/>
          </a:xfrm>
        </p:spPr>
        <p:txBody>
          <a:bodyPr>
            <a:noAutofit/>
          </a:bodyPr>
          <a:lstStyle>
            <a:lvl1pPr>
              <a:lnSpc>
                <a:spcPct val="140000"/>
              </a:lnSpc>
              <a:defRPr sz="2200"/>
            </a:lvl1pPr>
            <a:lvl2pPr>
              <a:lnSpc>
                <a:spcPct val="140000"/>
              </a:lnSpc>
              <a:defRPr sz="2200"/>
            </a:lvl2pPr>
            <a:lvl3pPr>
              <a:lnSpc>
                <a:spcPct val="140000"/>
              </a:lnSpc>
              <a:defRPr sz="2200"/>
            </a:lvl3pPr>
            <a:lvl4pPr>
              <a:lnSpc>
                <a:spcPct val="140000"/>
              </a:lnSpc>
              <a:defRPr sz="2200"/>
            </a:lvl4pPr>
            <a:lvl5pPr>
              <a:lnSpc>
                <a:spcPct val="140000"/>
              </a:lnSpc>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2" name="Rectangle 11"/>
          <p:cNvSpPr/>
          <p:nvPr userDrawn="1"/>
        </p:nvSpPr>
        <p:spPr>
          <a:xfrm>
            <a:off x="0" y="0"/>
            <a:ext cx="1524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5"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14"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extLst>
      <p:ext uri="{BB962C8B-B14F-4D97-AF65-F5344CB8AC3E}">
        <p14:creationId xmlns:p14="http://schemas.microsoft.com/office/powerpoint/2010/main" val="213029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Blank">
    <p:spTree>
      <p:nvGrpSpPr>
        <p:cNvPr id="1" name=""/>
        <p:cNvGrpSpPr/>
        <p:nvPr/>
      </p:nvGrpSpPr>
      <p:grpSpPr>
        <a:xfrm>
          <a:off x="0" y="0"/>
          <a:ext cx="0" cy="0"/>
          <a:chOff x="0" y="0"/>
          <a:chExt cx="0" cy="0"/>
        </a:xfrm>
      </p:grpSpPr>
      <p:sp>
        <p:nvSpPr>
          <p:cNvPr id="10" name="Title 1"/>
          <p:cNvSpPr>
            <a:spLocks noGrp="1"/>
          </p:cNvSpPr>
          <p:nvPr>
            <p:ph type="title"/>
          </p:nvPr>
        </p:nvSpPr>
        <p:spPr>
          <a:xfrm>
            <a:off x="269157" y="153621"/>
            <a:ext cx="6944443" cy="493465"/>
          </a:xfrm>
        </p:spPr>
        <p:txBody>
          <a:bodyPr anchor="t">
            <a:noAutofit/>
          </a:bodyPr>
          <a:lstStyle/>
          <a:p>
            <a:r>
              <a:rPr lang="en-US"/>
              <a:t>Click to edit Master title style</a:t>
            </a:r>
            <a:endParaRPr lang="en-US" dirty="0"/>
          </a:p>
        </p:txBody>
      </p:sp>
      <p:sp>
        <p:nvSpPr>
          <p:cNvPr id="11" name="Title 2"/>
          <p:cNvSpPr txBox="1">
            <a:spLocks/>
          </p:cNvSpPr>
          <p:nvPr userDrawn="1"/>
        </p:nvSpPr>
        <p:spPr>
          <a:xfrm>
            <a:off x="6349490" y="75520"/>
            <a:ext cx="2794510" cy="156202"/>
          </a:xfrm>
          <a:prstGeom prst="rect">
            <a:avLst/>
          </a:prstGeom>
        </p:spPr>
        <p:txBody>
          <a:bodyPr vert="horz" lIns="91440" tIns="0" rIns="91440" bIns="0" rtlCol="0" anchor="t">
            <a:noAutofit/>
          </a:bodyPr>
          <a:lstStyle>
            <a:lvl1pPr algn="l" defTabSz="685800" rtl="0" eaLnBrk="1" latinLnBrk="0" hangingPunct="1">
              <a:lnSpc>
                <a:spcPct val="90000"/>
              </a:lnSpc>
              <a:spcBef>
                <a:spcPct val="0"/>
              </a:spcBef>
              <a:buNone/>
              <a:defRPr sz="2000" kern="1200" baseline="0">
                <a:solidFill>
                  <a:srgbClr val="006AB6"/>
                </a:solidFill>
                <a:latin typeface="Arial" charset="0"/>
                <a:ea typeface="+mj-ea"/>
                <a:cs typeface="+mj-cs"/>
              </a:defRPr>
            </a:lvl1pPr>
          </a:lstStyle>
          <a:p>
            <a:pPr algn="r"/>
            <a:r>
              <a:rPr lang="en-US" sz="850" dirty="0">
                <a:solidFill>
                  <a:schemeClr val="accent6">
                    <a:lumMod val="60000"/>
                    <a:lumOff val="40000"/>
                  </a:schemeClr>
                </a:solidFill>
                <a:ea typeface="Arial" charset="0"/>
                <a:cs typeface="Arial" charset="0"/>
              </a:rPr>
              <a:t>Confidential </a:t>
            </a:r>
            <a:r>
              <a:rPr lang="mr-IN" sz="850" dirty="0">
                <a:solidFill>
                  <a:schemeClr val="accent6">
                    <a:lumMod val="60000"/>
                    <a:lumOff val="40000"/>
                  </a:schemeClr>
                </a:solidFill>
                <a:ea typeface="Arial" charset="0"/>
                <a:cs typeface="Arial" charset="0"/>
              </a:rPr>
              <a:t>–</a:t>
            </a:r>
            <a:r>
              <a:rPr lang="en-US" sz="850" dirty="0">
                <a:solidFill>
                  <a:schemeClr val="accent6">
                    <a:lumMod val="60000"/>
                    <a:lumOff val="40000"/>
                  </a:schemeClr>
                </a:solidFill>
                <a:ea typeface="Arial" charset="0"/>
                <a:cs typeface="Arial" charset="0"/>
              </a:rPr>
              <a:t> for MetLife internal use only</a:t>
            </a:r>
          </a:p>
        </p:txBody>
      </p:sp>
      <p:sp>
        <p:nvSpPr>
          <p:cNvPr id="9"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sp>
        <p:nvSpPr>
          <p:cNvPr id="12"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8" name="Text Placeholder 6"/>
          <p:cNvSpPr>
            <a:spLocks noGrp="1"/>
          </p:cNvSpPr>
          <p:nvPr>
            <p:ph type="body" sz="quarter" idx="13" hasCustomPrompt="1"/>
          </p:nvPr>
        </p:nvSpPr>
        <p:spPr>
          <a:xfrm>
            <a:off x="264849" y="654050"/>
            <a:ext cx="6948752" cy="297472"/>
          </a:xfrm>
        </p:spPr>
        <p:txBody>
          <a:bodyPr lIns="91440" tIns="0" rIns="91440" bIns="0" anchor="b" anchorCtr="0">
            <a:noAutofit/>
          </a:bodyPr>
          <a:lstStyle>
            <a:lvl1pPr>
              <a:defRPr sz="1800">
                <a:solidFill>
                  <a:schemeClr val="accent3"/>
                </a:solidFill>
              </a:defRPr>
            </a:lvl1pPr>
          </a:lstStyle>
          <a:p>
            <a:pPr lvl="0"/>
            <a:r>
              <a:rPr lang="en-US" dirty="0"/>
              <a:t>Subtitle text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file://localhost/Users/ldorion/Desktop/PPT/Assets/metlife_eng_logo_cmyk-c.jp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5.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6.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157" y="153621"/>
            <a:ext cx="6394608" cy="570279"/>
          </a:xfrm>
          <a:prstGeom prst="rect">
            <a:avLst/>
          </a:prstGeom>
        </p:spPr>
        <p:txBody>
          <a:bodyPr vert="horz" lIns="68580" tIns="34290" rIns="68580" bIns="3429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67313" y="1390746"/>
            <a:ext cx="8089489" cy="3210751"/>
          </a:xfrm>
          <a:prstGeom prst="rect">
            <a:avLst/>
          </a:prstGeom>
        </p:spPr>
        <p:txBody>
          <a:bodyPr vert="horz" lIns="68580" tIns="34290" rIns="68580" bIns="34290" rtlCol="0">
            <a:noAutofit/>
          </a:bodyPr>
          <a:lstStyle/>
          <a:p>
            <a:pPr lvl="0"/>
            <a:r>
              <a:rPr lang="en-US" dirty="0"/>
              <a:t>Click to edit Master text styles</a:t>
            </a:r>
          </a:p>
          <a:p>
            <a:pPr lvl="1"/>
            <a:r>
              <a:rPr lang="en-US" dirty="0"/>
              <a:t> Second level</a:t>
            </a:r>
          </a:p>
          <a:p>
            <a:pPr lvl="2"/>
            <a:r>
              <a:rPr lang="en-US" dirty="0"/>
              <a:t>Third level</a:t>
            </a:r>
          </a:p>
          <a:p>
            <a:pPr lvl="3"/>
            <a:r>
              <a:rPr lang="en-US" dirty="0"/>
              <a:t> Fourth level</a:t>
            </a:r>
          </a:p>
          <a:p>
            <a:pPr lvl="4"/>
            <a:r>
              <a:rPr lang="en-US" dirty="0"/>
              <a:t>Fifth level</a:t>
            </a:r>
          </a:p>
        </p:txBody>
      </p:sp>
      <p:sp>
        <p:nvSpPr>
          <p:cNvPr id="6" name="Slide Number Placeholder 5"/>
          <p:cNvSpPr>
            <a:spLocks noGrp="1"/>
          </p:cNvSpPr>
          <p:nvPr>
            <p:ph type="sldNum" sz="quarter" idx="4"/>
          </p:nvPr>
        </p:nvSpPr>
        <p:spPr>
          <a:xfrm>
            <a:off x="8356802" y="4811507"/>
            <a:ext cx="678426" cy="273844"/>
          </a:xfrm>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a:t>
            </a:fld>
            <a:endParaRPr lang="en-US"/>
          </a:p>
        </p:txBody>
      </p:sp>
      <p:sp>
        <p:nvSpPr>
          <p:cNvPr id="7" name="Footer Placeholder 11"/>
          <p:cNvSpPr>
            <a:spLocks noGrp="1"/>
          </p:cNvSpPr>
          <p:nvPr>
            <p:ph type="ftr" sz="quarter" idx="3"/>
          </p:nvPr>
        </p:nvSpPr>
        <p:spPr>
          <a:xfrm>
            <a:off x="1218666" y="4895569"/>
            <a:ext cx="3086100" cy="108368"/>
          </a:xfrm>
          <a:prstGeom prst="rect">
            <a:avLst/>
          </a:prstGeom>
        </p:spPr>
        <p:txBody>
          <a:bodyPr vert="horz" lIns="68580" tIns="34290" rIns="68580" bIns="34290" rtlCol="0" anchor="ctr"/>
          <a:lstStyle>
            <a:lvl1pPr algn="l">
              <a:defRPr sz="600">
                <a:solidFill>
                  <a:schemeClr val="accent3"/>
                </a:solidFill>
              </a:defRPr>
            </a:lvl1pPr>
          </a:lstStyle>
          <a:p>
            <a:r>
              <a:rPr lang="en-US"/>
              <a:t>To edit go to: Insert &gt; Header and Footer   </a:t>
            </a:r>
            <a:endParaRPr lang="en-US" dirty="0"/>
          </a:p>
        </p:txBody>
      </p:sp>
      <p:pic>
        <p:nvPicPr>
          <p:cNvPr id="5" name="metlife_eng_logo_cmyk-c.jpg" descr="/Users/ldorion/Desktop/PPT/Assets/metlife_eng_logo_cmyk-c.jpg"/>
          <p:cNvPicPr>
            <a:picLocks noChangeAspect="1"/>
          </p:cNvPicPr>
          <p:nvPr userDrawn="1"/>
        </p:nvPicPr>
        <p:blipFill>
          <a:blip r:embed="rId20" r:link="rId21" cstate="screen">
            <a:extLst>
              <a:ext uri="{28A0092B-C50C-407E-A947-70E740481C1C}">
                <a14:useLocalDpi xmlns:a14="http://schemas.microsoft.com/office/drawing/2010/main"/>
              </a:ext>
            </a:extLst>
          </a:blip>
          <a:stretch>
            <a:fillRect/>
          </a:stretch>
        </p:blipFill>
        <p:spPr>
          <a:xfrm>
            <a:off x="110067" y="4693794"/>
            <a:ext cx="1167866" cy="454352"/>
          </a:xfrm>
          <a:prstGeom prst="rect">
            <a:avLst/>
          </a:prstGeom>
        </p:spPr>
      </p:pic>
    </p:spTree>
    <p:extLst>
      <p:ext uri="{BB962C8B-B14F-4D97-AF65-F5344CB8AC3E}">
        <p14:creationId xmlns:p14="http://schemas.microsoft.com/office/powerpoint/2010/main" val="56830091"/>
      </p:ext>
    </p:extLst>
  </p:cSld>
  <p:clrMap bg1="lt1" tx1="dk1" bg2="lt2" tx2="dk2" accent1="accent1" accent2="accent2" accent3="accent3" accent4="accent4" accent5="accent5" accent6="accent6" hlink="hlink" folHlink="folHlink"/>
  <p:sldLayoutIdLst>
    <p:sldLayoutId id="2147483717" r:id="rId1"/>
    <p:sldLayoutId id="2147483724" r:id="rId2"/>
    <p:sldLayoutId id="2147483741" r:id="rId3"/>
    <p:sldLayoutId id="2147483725" r:id="rId4"/>
    <p:sldLayoutId id="2147483726" r:id="rId5"/>
    <p:sldLayoutId id="2147483727" r:id="rId6"/>
    <p:sldLayoutId id="2147483742" r:id="rId7"/>
    <p:sldLayoutId id="2147483735" r:id="rId8"/>
    <p:sldLayoutId id="2147483720" r:id="rId9"/>
    <p:sldLayoutId id="2147483722" r:id="rId10"/>
    <p:sldLayoutId id="2147483723" r:id="rId11"/>
    <p:sldLayoutId id="2147483737" r:id="rId12"/>
    <p:sldLayoutId id="2147483739" r:id="rId13"/>
    <p:sldLayoutId id="2147483728" r:id="rId14"/>
    <p:sldLayoutId id="2147483731" r:id="rId15"/>
    <p:sldLayoutId id="2147483732" r:id="rId16"/>
    <p:sldLayoutId id="2147483733" r:id="rId17"/>
    <p:sldLayoutId id="2147483734" r:id="rId18"/>
  </p:sldLayoutIdLst>
  <p:hf hdr="0" ftr="0" dt="0"/>
  <p:txStyles>
    <p:titleStyle>
      <a:lvl1pPr algn="l" defTabSz="685800" rtl="0" eaLnBrk="1" latinLnBrk="0" hangingPunct="1">
        <a:lnSpc>
          <a:spcPct val="90000"/>
        </a:lnSpc>
        <a:spcBef>
          <a:spcPct val="0"/>
        </a:spcBef>
        <a:buNone/>
        <a:defRPr sz="2800" b="1" i="0" kern="1200">
          <a:solidFill>
            <a:schemeClr val="tx1"/>
          </a:solidFill>
          <a:latin typeface="Georgia" charset="0"/>
          <a:ea typeface="Georgia" charset="0"/>
          <a:cs typeface="Georgia" charset="0"/>
        </a:defRPr>
      </a:lvl1pPr>
    </p:titleStyle>
    <p:bodyStyle>
      <a:lvl1pPr marL="0" indent="0" algn="l" defTabSz="685800" rtl="0" eaLnBrk="1" latinLnBrk="0" hangingPunct="1">
        <a:lnSpc>
          <a:spcPct val="140000"/>
        </a:lnSpc>
        <a:spcBef>
          <a:spcPts val="750"/>
        </a:spcBef>
        <a:buFont typeface="Arial"/>
        <a:buNone/>
        <a:defRPr sz="2200" kern="1200">
          <a:solidFill>
            <a:schemeClr val="tx1"/>
          </a:solidFill>
          <a:latin typeface="+mn-lt"/>
          <a:ea typeface="+mn-ea"/>
          <a:cs typeface="+mn-cs"/>
        </a:defRPr>
      </a:lvl1pPr>
      <a:lvl2pPr marL="130969" indent="-126206"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2pPr>
      <a:lvl3pPr marL="302419" indent="-17145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3pPr>
      <a:lvl4pPr marL="428625" indent="-132160" algn="l" defTabSz="685800" rtl="0" eaLnBrk="1" latinLnBrk="0" hangingPunct="1">
        <a:lnSpc>
          <a:spcPct val="140000"/>
        </a:lnSpc>
        <a:spcBef>
          <a:spcPts val="375"/>
        </a:spcBef>
        <a:buFont typeface="Arial"/>
        <a:buChar char="•"/>
        <a:tabLst/>
        <a:defRPr sz="2200" kern="1200">
          <a:solidFill>
            <a:schemeClr val="tx1"/>
          </a:solidFill>
          <a:latin typeface="+mn-lt"/>
          <a:ea typeface="+mn-ea"/>
          <a:cs typeface="+mn-cs"/>
        </a:defRPr>
      </a:lvl4pPr>
      <a:lvl5pPr marL="560785" indent="-170260" algn="l" defTabSz="685800" rtl="0" eaLnBrk="1" latinLnBrk="0" hangingPunct="1">
        <a:lnSpc>
          <a:spcPct val="140000"/>
        </a:lnSpc>
        <a:spcBef>
          <a:spcPts val="375"/>
        </a:spcBef>
        <a:buFont typeface=".AppleSystemUIFont" charset="-120"/>
        <a:buChar char="−"/>
        <a:tabLst/>
        <a:defRPr sz="2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7">
          <p15:clr>
            <a:srgbClr val="F26B43"/>
          </p15:clr>
        </p15:guide>
        <p15:guide id="2" pos="288">
          <p15:clr>
            <a:srgbClr val="F26B43"/>
          </p15:clr>
        </p15:guide>
        <p15:guide id="3" orient="horz" pos="1361">
          <p15:clr>
            <a:srgbClr val="F26B43"/>
          </p15:clr>
        </p15:guide>
        <p15:guide id="4" orient="horz" pos="4176">
          <p15:clr>
            <a:srgbClr val="F26B43"/>
          </p15:clr>
        </p15:guide>
        <p15:guide id="5" orient="horz" pos="1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90" y="342900"/>
            <a:ext cx="8459213" cy="3429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342990" y="1028700"/>
            <a:ext cx="8459213" cy="36242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userDrawn="1"/>
        </p:nvSpPr>
        <p:spPr>
          <a:xfrm>
            <a:off x="8593130" y="4813970"/>
            <a:ext cx="550870" cy="171450"/>
          </a:xfrm>
          <a:prstGeom prst="rect">
            <a:avLst/>
          </a:prstGeom>
        </p:spPr>
        <p:txBody>
          <a:bodyPr lIns="68580" rIns="6858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75787B"/>
                </a:solidFill>
                <a:latin typeface="Arial" charset="0"/>
                <a:cs typeface="Arial" charset="0"/>
              </a:rPr>
              <a:t> </a:t>
            </a:r>
            <a:fld id="{38743595-4496-5147-A886-7D133864DF76}" type="slidenum">
              <a:rPr lang="en-US" sz="600" smtClean="0">
                <a:solidFill>
                  <a:srgbClr val="75787B"/>
                </a:solidFill>
                <a:latin typeface="Arial" charset="0"/>
                <a:ea typeface="Arial" charset="0"/>
                <a:cs typeface="Arial" charset="0"/>
              </a:rPr>
              <a:pPr algn="ctr"/>
              <a:t>‹#›</a:t>
            </a:fld>
            <a:endParaRPr lang="en-US" sz="600" dirty="0">
              <a:solidFill>
                <a:srgbClr val="75787B"/>
              </a:solidFill>
              <a:latin typeface="Arial" charset="0"/>
              <a:ea typeface="Arial" charset="0"/>
              <a:cs typeface="Arial" charset="0"/>
            </a:endParaRPr>
          </a:p>
        </p:txBody>
      </p:sp>
      <p:pic>
        <p:nvPicPr>
          <p:cNvPr id="4" name="Picture 3"/>
          <p:cNvPicPr>
            <a:picLocks noChangeAspect="1"/>
          </p:cNvPicPr>
          <p:nvPr userDrawn="1"/>
        </p:nvPicPr>
        <p:blipFill rotWithShape="1">
          <a:blip r:embed="rId20" cstate="screen">
            <a:extLst>
              <a:ext uri="{28A0092B-C50C-407E-A947-70E740481C1C}">
                <a14:useLocalDpi xmlns:a14="http://schemas.microsoft.com/office/drawing/2010/main"/>
              </a:ext>
            </a:extLst>
          </a:blip>
          <a:srcRect t="-15502" r="-13629" b="-18252"/>
          <a:stretch/>
        </p:blipFill>
        <p:spPr>
          <a:xfrm>
            <a:off x="1624246" y="4767147"/>
            <a:ext cx="1118201" cy="284357"/>
          </a:xfrm>
          <a:prstGeom prst="rect">
            <a:avLst/>
          </a:prstGeom>
        </p:spPr>
      </p:pic>
      <p:sp>
        <p:nvSpPr>
          <p:cNvPr id="7" name="Content Placeholder 8">
            <a:extLst>
              <a:ext uri="{FF2B5EF4-FFF2-40B4-BE49-F238E27FC236}">
                <a16:creationId xmlns:a16="http://schemas.microsoft.com/office/drawing/2014/main" id="{7BBFEA55-E6CB-FA4D-A342-CAA145C6F31A}"/>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pic>
        <p:nvPicPr>
          <p:cNvPr id="8" name="Graphic 7">
            <a:extLst>
              <a:ext uri="{FF2B5EF4-FFF2-40B4-BE49-F238E27FC236}">
                <a16:creationId xmlns:a16="http://schemas.microsoft.com/office/drawing/2014/main" id="{3592A5AF-7F99-4AD8-81BC-B8AB2A4BE103}"/>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42989" y="4777987"/>
            <a:ext cx="1013951" cy="262677"/>
          </a:xfrm>
          <a:prstGeom prst="rect">
            <a:avLst/>
          </a:prstGeom>
        </p:spPr>
      </p:pic>
      <p:cxnSp>
        <p:nvCxnSpPr>
          <p:cNvPr id="10" name="Straight Connector 9">
            <a:extLst>
              <a:ext uri="{FF2B5EF4-FFF2-40B4-BE49-F238E27FC236}">
                <a16:creationId xmlns:a16="http://schemas.microsoft.com/office/drawing/2014/main" id="{E8AA9B32-AA2F-4ED9-BF62-D71D1216EC23}"/>
              </a:ext>
            </a:extLst>
          </p:cNvPr>
          <p:cNvCxnSpPr>
            <a:cxnSpLocks/>
          </p:cNvCxnSpPr>
          <p:nvPr userDrawn="1"/>
        </p:nvCxnSpPr>
        <p:spPr>
          <a:xfrm>
            <a:off x="1489163" y="4741885"/>
            <a:ext cx="0" cy="334882"/>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5177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2100" b="1" i="0" kern="1200" spc="-15"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800" rtl="0" eaLnBrk="1" latinLnBrk="0" hangingPunct="1">
        <a:spcBef>
          <a:spcPts val="900"/>
        </a:spcBef>
        <a:spcAft>
          <a:spcPts val="0"/>
        </a:spcAft>
        <a:buClrTx/>
        <a:buFontTx/>
        <a:buNone/>
        <a:tabLst>
          <a:tab pos="901304" algn="l"/>
        </a:tabLst>
        <a:defRPr sz="1500" b="0" i="0" kern="1200">
          <a:solidFill>
            <a:schemeClr val="bg2"/>
          </a:solidFill>
          <a:latin typeface="+mn-lt"/>
          <a:ea typeface="Arial" charset="0"/>
          <a:cs typeface="Arial" charset="0"/>
        </a:defRPr>
      </a:lvl1pPr>
      <a:lvl2pPr marL="150019" indent="-150019" algn="l" defTabSz="685800" rtl="0" eaLnBrk="1" latinLnBrk="0" hangingPunct="1">
        <a:spcBef>
          <a:spcPts val="450"/>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2pPr>
      <a:lvl3pPr marL="298847" indent="-150019"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3pPr>
      <a:lvl4pPr marL="466725" indent="-150019" algn="l" defTabSz="685800" rtl="0" eaLnBrk="1" latinLnBrk="0" hangingPunct="1">
        <a:spcBef>
          <a:spcPts val="225"/>
        </a:spcBef>
        <a:spcAft>
          <a:spcPts val="0"/>
        </a:spcAft>
        <a:buClrTx/>
        <a:buFont typeface="Arial" pitchFamily="34" charset="0"/>
        <a:buChar char="•"/>
        <a:tabLst>
          <a:tab pos="901304" algn="l"/>
        </a:tabLst>
        <a:defRPr sz="1200" b="0" i="0" kern="1200">
          <a:solidFill>
            <a:schemeClr val="bg2"/>
          </a:solidFill>
          <a:latin typeface="+mn-lt"/>
          <a:ea typeface="Arial" charset="0"/>
          <a:cs typeface="Arial" charset="0"/>
        </a:defRPr>
      </a:lvl4pPr>
      <a:lvl5pPr marL="604838" indent="-136922"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90" y="342900"/>
            <a:ext cx="8459213" cy="3429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342990" y="1028700"/>
            <a:ext cx="8459213" cy="362421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userDrawn="1"/>
        </p:nvSpPr>
        <p:spPr>
          <a:xfrm>
            <a:off x="8593130" y="4813970"/>
            <a:ext cx="550870" cy="171450"/>
          </a:xfrm>
          <a:prstGeom prst="rect">
            <a:avLst/>
          </a:prstGeom>
        </p:spPr>
        <p:txBody>
          <a:bodyPr lIns="68580" rIns="6858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600" dirty="0">
                <a:solidFill>
                  <a:srgbClr val="75787B"/>
                </a:solidFill>
                <a:latin typeface="Arial" charset="0"/>
                <a:cs typeface="Arial" charset="0"/>
              </a:rPr>
              <a:t> </a:t>
            </a:r>
            <a:fld id="{38743595-4496-5147-A886-7D133864DF76}" type="slidenum">
              <a:rPr lang="en-US" sz="600" smtClean="0">
                <a:solidFill>
                  <a:srgbClr val="75787B"/>
                </a:solidFill>
                <a:latin typeface="Arial" charset="0"/>
                <a:ea typeface="Arial" charset="0"/>
                <a:cs typeface="Arial" charset="0"/>
              </a:rPr>
              <a:pPr algn="ctr"/>
              <a:t>‹#›</a:t>
            </a:fld>
            <a:endParaRPr lang="en-US" sz="600" dirty="0">
              <a:solidFill>
                <a:srgbClr val="75787B"/>
              </a:solidFill>
              <a:latin typeface="Arial" charset="0"/>
              <a:ea typeface="Arial" charset="0"/>
              <a:cs typeface="Arial" charset="0"/>
            </a:endParaRPr>
          </a:p>
        </p:txBody>
      </p:sp>
      <p:pic>
        <p:nvPicPr>
          <p:cNvPr id="4" name="Picture 3"/>
          <p:cNvPicPr>
            <a:picLocks noChangeAspect="1"/>
          </p:cNvPicPr>
          <p:nvPr userDrawn="1"/>
        </p:nvPicPr>
        <p:blipFill rotWithShape="1">
          <a:blip r:embed="rId20" cstate="screen">
            <a:extLst>
              <a:ext uri="{28A0092B-C50C-407E-A947-70E740481C1C}">
                <a14:useLocalDpi xmlns:a14="http://schemas.microsoft.com/office/drawing/2010/main"/>
              </a:ext>
            </a:extLst>
          </a:blip>
          <a:srcRect t="-15502" r="-13629" b="-18252"/>
          <a:stretch/>
        </p:blipFill>
        <p:spPr>
          <a:xfrm>
            <a:off x="375110" y="4767147"/>
            <a:ext cx="1118201" cy="284357"/>
          </a:xfrm>
          <a:prstGeom prst="rect">
            <a:avLst/>
          </a:prstGeom>
        </p:spPr>
      </p:pic>
      <p:sp>
        <p:nvSpPr>
          <p:cNvPr id="7" name="Content Placeholder 8">
            <a:extLst>
              <a:ext uri="{FF2B5EF4-FFF2-40B4-BE49-F238E27FC236}">
                <a16:creationId xmlns:a16="http://schemas.microsoft.com/office/drawing/2014/main" id="{7BBFEA55-E6CB-FA4D-A342-CAA145C6F31A}"/>
              </a:ext>
            </a:extLst>
          </p:cNvPr>
          <p:cNvSpPr txBox="1">
            <a:spLocks/>
          </p:cNvSpPr>
          <p:nvPr userDrawn="1"/>
        </p:nvSpPr>
        <p:spPr>
          <a:xfrm>
            <a:off x="4520790" y="4813970"/>
            <a:ext cx="2172264"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000000"/>
                </a:solidFill>
                <a:latin typeface="Arial" charset="0"/>
                <a:cs typeface="Arial" charset="0"/>
              </a:rPr>
              <a:t> </a:t>
            </a:r>
            <a:endParaRPr lang="en-US" sz="6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2100" b="1" i="0" kern="1200" spc="-15" baseline="0">
          <a:solidFill>
            <a:schemeClr val="tx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685800" rtl="0" eaLnBrk="1" latinLnBrk="0" hangingPunct="1">
        <a:spcBef>
          <a:spcPts val="900"/>
        </a:spcBef>
        <a:spcAft>
          <a:spcPts val="0"/>
        </a:spcAft>
        <a:buClrTx/>
        <a:buFontTx/>
        <a:buNone/>
        <a:tabLst>
          <a:tab pos="901304" algn="l"/>
        </a:tabLst>
        <a:defRPr sz="1500" b="0" i="0" kern="1200">
          <a:solidFill>
            <a:schemeClr val="bg2"/>
          </a:solidFill>
          <a:latin typeface="+mn-lt"/>
          <a:ea typeface="Arial" charset="0"/>
          <a:cs typeface="Arial" charset="0"/>
        </a:defRPr>
      </a:lvl1pPr>
      <a:lvl2pPr marL="150019" indent="-150019" algn="l" defTabSz="685800" rtl="0" eaLnBrk="1" latinLnBrk="0" hangingPunct="1">
        <a:spcBef>
          <a:spcPts val="450"/>
        </a:spcBef>
        <a:spcAft>
          <a:spcPts val="0"/>
        </a:spcAft>
        <a:buClrTx/>
        <a:buFont typeface="Arial" pitchFamily="34" charset="0"/>
        <a:buChar char="•"/>
        <a:tabLst>
          <a:tab pos="901304" algn="l"/>
        </a:tabLst>
        <a:defRPr sz="1350" b="0" i="0" kern="1200">
          <a:solidFill>
            <a:schemeClr val="bg2"/>
          </a:solidFill>
          <a:latin typeface="+mn-lt"/>
          <a:ea typeface="Arial" charset="0"/>
          <a:cs typeface="Arial" charset="0"/>
        </a:defRPr>
      </a:lvl2pPr>
      <a:lvl3pPr marL="298847" indent="-150019"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3pPr>
      <a:lvl4pPr marL="466725" indent="-150019" algn="l" defTabSz="685800" rtl="0" eaLnBrk="1" latinLnBrk="0" hangingPunct="1">
        <a:spcBef>
          <a:spcPts val="225"/>
        </a:spcBef>
        <a:spcAft>
          <a:spcPts val="0"/>
        </a:spcAft>
        <a:buClrTx/>
        <a:buFont typeface="Arial" pitchFamily="34" charset="0"/>
        <a:buChar char="•"/>
        <a:tabLst>
          <a:tab pos="901304" algn="l"/>
        </a:tabLst>
        <a:defRPr sz="1200" b="0" i="0" kern="1200">
          <a:solidFill>
            <a:schemeClr val="bg2"/>
          </a:solidFill>
          <a:latin typeface="+mn-lt"/>
          <a:ea typeface="Arial" charset="0"/>
          <a:cs typeface="Arial" charset="0"/>
        </a:defRPr>
      </a:lvl4pPr>
      <a:lvl5pPr marL="604838" indent="-136922" algn="l" defTabSz="685800" rtl="0" eaLnBrk="1" latinLnBrk="0" hangingPunct="1">
        <a:spcBef>
          <a:spcPts val="225"/>
        </a:spcBef>
        <a:spcAft>
          <a:spcPts val="0"/>
        </a:spcAft>
        <a:buClrTx/>
        <a:buFont typeface="Lucida Grande"/>
        <a:buChar char="-"/>
        <a:tabLst>
          <a:tab pos="901304" algn="l"/>
        </a:tabLst>
        <a:defRPr sz="1200" b="0" i="0" kern="1200">
          <a:solidFill>
            <a:schemeClr val="bg2"/>
          </a:solidFill>
          <a:latin typeface="+mn-lt"/>
          <a:ea typeface="Arial" charset="0"/>
          <a:cs typeface="Arial"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orient="horz" pos="3912">
          <p15:clr>
            <a:srgbClr val="F26B43"/>
          </p15:clr>
        </p15:guide>
        <p15:guide id="4" pos="7391">
          <p15:clr>
            <a:srgbClr val="F26B43"/>
          </p15:clr>
        </p15:guide>
        <p15:guide id="5" pos="287">
          <p15:clr>
            <a:srgbClr val="F26B43"/>
          </p15:clr>
        </p15:guide>
        <p15:guide id="6" orient="horz" pos="288">
          <p15:clr>
            <a:srgbClr val="F26B43"/>
          </p15:clr>
        </p15:guide>
        <p15:guide id="7" pos="791">
          <p15:clr>
            <a:srgbClr val="F26B43"/>
          </p15:clr>
        </p15:guide>
        <p15:guide id="8" pos="887">
          <p15:clr>
            <a:srgbClr val="F26B43"/>
          </p15:clr>
        </p15:guide>
        <p15:guide id="9" pos="1391">
          <p15:clr>
            <a:srgbClr val="F26B43"/>
          </p15:clr>
        </p15:guide>
        <p15:guide id="10" pos="1487">
          <p15:clr>
            <a:srgbClr val="F26B43"/>
          </p15:clr>
        </p15:guide>
        <p15:guide id="11" pos="1991">
          <p15:clr>
            <a:srgbClr val="F26B43"/>
          </p15:clr>
        </p15:guide>
        <p15:guide id="12" pos="2087">
          <p15:clr>
            <a:srgbClr val="F26B43"/>
          </p15:clr>
        </p15:guide>
        <p15:guide id="13" pos="2591">
          <p15:clr>
            <a:srgbClr val="F26B43"/>
          </p15:clr>
        </p15:guide>
        <p15:guide id="14" pos="2687">
          <p15:clr>
            <a:srgbClr val="F26B43"/>
          </p15:clr>
        </p15:guide>
        <p15:guide id="15" pos="3191">
          <p15:clr>
            <a:srgbClr val="F26B43"/>
          </p15:clr>
        </p15:guide>
        <p15:guide id="16" pos="3263">
          <p15:clr>
            <a:srgbClr val="F26B43"/>
          </p15:clr>
        </p15:guide>
        <p15:guide id="17" pos="3791">
          <p15:clr>
            <a:srgbClr val="F26B43"/>
          </p15:clr>
        </p15:guide>
        <p15:guide id="18" pos="3863">
          <p15:clr>
            <a:srgbClr val="F26B43"/>
          </p15:clr>
        </p15:guide>
        <p15:guide id="19" pos="4391">
          <p15:clr>
            <a:srgbClr val="F26B43"/>
          </p15:clr>
        </p15:guide>
        <p15:guide id="20" pos="4487">
          <p15:clr>
            <a:srgbClr val="F26B43"/>
          </p15:clr>
        </p15:guide>
        <p15:guide id="21" pos="4991">
          <p15:clr>
            <a:srgbClr val="F26B43"/>
          </p15:clr>
        </p15:guide>
        <p15:guide id="22" pos="5087">
          <p15:clr>
            <a:srgbClr val="F26B43"/>
          </p15:clr>
        </p15:guide>
        <p15:guide id="23" pos="5591">
          <p15:clr>
            <a:srgbClr val="F26B43"/>
          </p15:clr>
        </p15:guide>
        <p15:guide id="24" pos="5663">
          <p15:clr>
            <a:srgbClr val="F26B43"/>
          </p15:clr>
        </p15:guide>
        <p15:guide id="25" pos="6191">
          <p15:clr>
            <a:srgbClr val="F26B43"/>
          </p15:clr>
        </p15:guide>
        <p15:guide id="26" pos="6263">
          <p15:clr>
            <a:srgbClr val="F26B43"/>
          </p15:clr>
        </p15:guide>
        <p15:guide id="27" pos="6791">
          <p15:clr>
            <a:srgbClr val="F26B43"/>
          </p15:clr>
        </p15:guide>
        <p15:guide id="28" pos="6863">
          <p15:clr>
            <a:srgbClr val="F26B43"/>
          </p15:clr>
        </p15:guide>
        <p15:guide id="29" orient="horz"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abdul.sameer@metlife.a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1.emf"/><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7.png"/><Relationship Id="rId3" Type="http://schemas.openxmlformats.org/officeDocument/2006/relationships/image" Target="../media/image21.emf"/><Relationship Id="rId7" Type="http://schemas.openxmlformats.org/officeDocument/2006/relationships/image" Target="../media/image23.png"/><Relationship Id="rId12"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9.emf"/><Relationship Id="rId5" Type="http://schemas.openxmlformats.org/officeDocument/2006/relationships/image" Target="../media/image12.emf"/><Relationship Id="rId10" Type="http://schemas.openxmlformats.org/officeDocument/2006/relationships/image" Target="../media/image25.png"/><Relationship Id="rId4" Type="http://schemas.openxmlformats.org/officeDocument/2006/relationships/image" Target="../media/image17.emf"/><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7783829" cy="4659924"/>
          </a:xfrm>
          <a:prstGeom prst="rect">
            <a:avLst/>
          </a:prstGeom>
        </p:spPr>
      </p:pic>
      <p:sp>
        <p:nvSpPr>
          <p:cNvPr id="9" name="Rectangle 8">
            <a:extLst>
              <a:ext uri="{FF2B5EF4-FFF2-40B4-BE49-F238E27FC236}">
                <a16:creationId xmlns:a16="http://schemas.microsoft.com/office/drawing/2014/main" id="{60238A67-4289-411B-9C0B-5066D3D92F7F}"/>
              </a:ext>
            </a:extLst>
          </p:cNvPr>
          <p:cNvSpPr/>
          <p:nvPr/>
        </p:nvSpPr>
        <p:spPr>
          <a:xfrm>
            <a:off x="0" y="0"/>
            <a:ext cx="7778750" cy="466344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57086"/>
            <a:endParaRPr lang="en-GB" sz="1799" dirty="0">
              <a:solidFill>
                <a:srgbClr val="FFFFFF"/>
              </a:solidFill>
            </a:endParaRPr>
          </a:p>
        </p:txBody>
      </p:sp>
      <p:sp>
        <p:nvSpPr>
          <p:cNvPr id="5" name="Title 4">
            <a:extLst>
              <a:ext uri="{FF2B5EF4-FFF2-40B4-BE49-F238E27FC236}">
                <a16:creationId xmlns:a16="http://schemas.microsoft.com/office/drawing/2014/main" id="{36C81A1E-59C3-4688-8ED6-78F568A933EC}"/>
              </a:ext>
            </a:extLst>
          </p:cNvPr>
          <p:cNvSpPr>
            <a:spLocks noGrp="1"/>
          </p:cNvSpPr>
          <p:nvPr>
            <p:ph type="ctrTitle"/>
          </p:nvPr>
        </p:nvSpPr>
        <p:spPr>
          <a:xfrm>
            <a:off x="341799" y="1917537"/>
            <a:ext cx="5795232" cy="911691"/>
          </a:xfrm>
        </p:spPr>
        <p:txBody>
          <a:bodyPr/>
          <a:lstStyle/>
          <a:p>
            <a:r>
              <a:rPr lang="en-US" sz="3500" dirty="0">
                <a:solidFill>
                  <a:schemeClr val="bg1"/>
                </a:solidFill>
              </a:rPr>
              <a:t>Future Protect</a:t>
            </a:r>
            <a:endParaRPr lang="en-US" sz="3500" dirty="0">
              <a:solidFill>
                <a:srgbClr val="FCAF17"/>
              </a:solidFill>
            </a:endParaRPr>
          </a:p>
        </p:txBody>
      </p:sp>
      <p:sp>
        <p:nvSpPr>
          <p:cNvPr id="11" name="Rectangle 10"/>
          <p:cNvSpPr/>
          <p:nvPr/>
        </p:nvSpPr>
        <p:spPr>
          <a:xfrm>
            <a:off x="7782523" y="0"/>
            <a:ext cx="341798" cy="4663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
        <p:nvSpPr>
          <p:cNvPr id="12" name="Rectangle 11"/>
          <p:cNvSpPr/>
          <p:nvPr/>
        </p:nvSpPr>
        <p:spPr>
          <a:xfrm>
            <a:off x="8113936" y="0"/>
            <a:ext cx="1030064" cy="46634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cs typeface="Arial" charset="0"/>
            </a:endParaRPr>
          </a:p>
        </p:txBody>
      </p:sp>
    </p:spTree>
    <p:extLst>
      <p:ext uri="{BB962C8B-B14F-4D97-AF65-F5344CB8AC3E}">
        <p14:creationId xmlns:p14="http://schemas.microsoft.com/office/powerpoint/2010/main" val="99989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Full surrender – ICP 24 Months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10</a:t>
            </a:fld>
            <a:endParaRPr lang="en-US"/>
          </a:p>
        </p:txBody>
      </p:sp>
      <p:graphicFrame>
        <p:nvGraphicFramePr>
          <p:cNvPr id="4" name="Group 52"/>
          <p:cNvGraphicFramePr>
            <a:graphicFrameLocks noGrp="1"/>
          </p:cNvGraphicFramePr>
          <p:nvPr>
            <p:extLst>
              <p:ext uri="{D42A27DB-BD31-4B8C-83A1-F6EECF244321}">
                <p14:modId xmlns:p14="http://schemas.microsoft.com/office/powerpoint/2010/main" val="2046684094"/>
              </p:ext>
            </p:extLst>
          </p:nvPr>
        </p:nvGraphicFramePr>
        <p:xfrm>
          <a:off x="300990" y="803910"/>
          <a:ext cx="7585710" cy="2647951"/>
        </p:xfrm>
        <a:graphic>
          <a:graphicData uri="http://schemas.openxmlformats.org/drawingml/2006/table">
            <a:tbl>
              <a:tblPr/>
              <a:tblGrid>
                <a:gridCol w="3636984">
                  <a:extLst>
                    <a:ext uri="{9D8B030D-6E8A-4147-A177-3AD203B41FA5}">
                      <a16:colId xmlns:a16="http://schemas.microsoft.com/office/drawing/2014/main" val="20000"/>
                    </a:ext>
                  </a:extLst>
                </a:gridCol>
                <a:gridCol w="3948726">
                  <a:extLst>
                    <a:ext uri="{9D8B030D-6E8A-4147-A177-3AD203B41FA5}">
                      <a16:colId xmlns:a16="http://schemas.microsoft.com/office/drawing/2014/main" val="20001"/>
                    </a:ext>
                  </a:extLst>
                </a:gridCol>
              </a:tblGrid>
              <a:tr h="47275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rPr>
                        <a:t>Policy month</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rPr>
                        <a:t>Surrender Processing Fee (in USD)</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5854">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25 to 36</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250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24445">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37 to 48</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200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35675">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49 to 60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150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0852">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61 to 72</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100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98370">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73+</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25</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5" name="Rounded Rectangle 5"/>
          <p:cNvSpPr>
            <a:spLocks noChangeArrowheads="1"/>
          </p:cNvSpPr>
          <p:nvPr/>
        </p:nvSpPr>
        <p:spPr bwMode="auto">
          <a:xfrm>
            <a:off x="304800" y="3674110"/>
            <a:ext cx="1386026" cy="806450"/>
          </a:xfrm>
          <a:prstGeom prst="roundRect">
            <a:avLst>
              <a:gd name="adj" fmla="val 16667"/>
            </a:avLst>
          </a:prstGeom>
          <a:solidFill>
            <a:schemeClr val="accent2"/>
          </a:solidFill>
          <a:ln w="38100" algn="ctr">
            <a:solidFill>
              <a:srgbClr val="FFFFFF"/>
            </a:solidFill>
            <a:round/>
            <a:headEnd/>
            <a:tailEnd/>
          </a:ln>
        </p:spPr>
        <p:txBody>
          <a:bodyPr lIns="0" tIns="0" rIns="0" bIns="0" anchor="ctr" anchorCtr="1"/>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Account </a:t>
            </a:r>
          </a:p>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Value</a:t>
            </a:r>
          </a:p>
        </p:txBody>
      </p:sp>
      <p:sp>
        <p:nvSpPr>
          <p:cNvPr id="7" name="Oval 6"/>
          <p:cNvSpPr>
            <a:spLocks noChangeArrowheads="1"/>
          </p:cNvSpPr>
          <p:nvPr/>
        </p:nvSpPr>
        <p:spPr bwMode="auto">
          <a:xfrm>
            <a:off x="1770697" y="3774122"/>
            <a:ext cx="635000" cy="606425"/>
          </a:xfrm>
          <a:prstGeom prst="ellipse">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defRPr/>
            </a:pPr>
            <a:r>
              <a:rPr lang="en-US" sz="2000" b="1" dirty="0">
                <a:solidFill>
                  <a:srgbClr val="FFFFFF"/>
                </a:solidFill>
                <a:ea typeface="ＭＳ Ｐゴシック" charset="-128"/>
              </a:rPr>
              <a:t>-</a:t>
            </a:r>
          </a:p>
        </p:txBody>
      </p:sp>
      <p:sp>
        <p:nvSpPr>
          <p:cNvPr id="8" name="Rounded Rectangle 7"/>
          <p:cNvSpPr>
            <a:spLocks noChangeArrowheads="1"/>
          </p:cNvSpPr>
          <p:nvPr/>
        </p:nvSpPr>
        <p:spPr bwMode="auto">
          <a:xfrm>
            <a:off x="2522081" y="3674110"/>
            <a:ext cx="1386026" cy="806450"/>
          </a:xfrm>
          <a:prstGeom prst="roundRect">
            <a:avLst>
              <a:gd name="adj" fmla="val 16667"/>
            </a:avLst>
          </a:prstGeom>
          <a:solidFill>
            <a:schemeClr val="accent2"/>
          </a:solidFill>
          <a:ln w="38100" algn="ctr">
            <a:solidFill>
              <a:srgbClr val="FFFFFF"/>
            </a:solidFill>
            <a:round/>
            <a:headEnd/>
            <a:tailEnd/>
          </a:ln>
        </p:spPr>
        <p:txBody>
          <a:bodyPr lIns="0" tIns="0" rIns="0" bIns="0" anchor="ctr" anchorCtr="1"/>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Applicable  Surrender  </a:t>
            </a:r>
            <a:r>
              <a:rPr lang="en-US" sz="1200" b="1" kern="0" dirty="0">
                <a:solidFill>
                  <a:srgbClr val="FFFFFF"/>
                </a:solidFill>
              </a:rPr>
              <a:t>Fee</a:t>
            </a:r>
            <a:endParaRPr kumimoji="0" lang="en-US" sz="1200" b="1" i="0" u="none" strike="noStrike" kern="0" cap="none" spc="0" normalizeH="0" baseline="0" noProof="0" dirty="0">
              <a:ln>
                <a:noFill/>
              </a:ln>
              <a:solidFill>
                <a:srgbClr val="FFFFFF"/>
              </a:solidFill>
              <a:effectLst/>
              <a:uLnTx/>
              <a:uFillTx/>
            </a:endParaRPr>
          </a:p>
        </p:txBody>
      </p:sp>
      <p:sp>
        <p:nvSpPr>
          <p:cNvPr id="10" name="Oval 9"/>
          <p:cNvSpPr>
            <a:spLocks noChangeArrowheads="1"/>
          </p:cNvSpPr>
          <p:nvPr/>
        </p:nvSpPr>
        <p:spPr bwMode="auto">
          <a:xfrm>
            <a:off x="4017645" y="3766185"/>
            <a:ext cx="636587" cy="606425"/>
          </a:xfrm>
          <a:prstGeom prst="ellipse">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defRPr/>
            </a:pPr>
            <a:r>
              <a:rPr lang="en-US" sz="2000" b="1" dirty="0">
                <a:solidFill>
                  <a:srgbClr val="FFFFFF"/>
                </a:solidFill>
                <a:ea typeface="ＭＳ Ｐゴシック" charset="-128"/>
              </a:rPr>
              <a:t>-</a:t>
            </a:r>
          </a:p>
        </p:txBody>
      </p:sp>
      <p:sp>
        <p:nvSpPr>
          <p:cNvPr id="11" name="Rounded Rectangle 9"/>
          <p:cNvSpPr>
            <a:spLocks noChangeArrowheads="1"/>
          </p:cNvSpPr>
          <p:nvPr/>
        </p:nvSpPr>
        <p:spPr bwMode="auto">
          <a:xfrm>
            <a:off x="4810760" y="3666172"/>
            <a:ext cx="1385887" cy="806450"/>
          </a:xfrm>
          <a:prstGeom prst="roundRect">
            <a:avLst>
              <a:gd name="adj" fmla="val 16667"/>
            </a:avLst>
          </a:prstGeom>
          <a:solidFill>
            <a:schemeClr val="accent2"/>
          </a:solidFill>
          <a:ln w="38100" algn="ctr">
            <a:solidFill>
              <a:srgbClr val="FFFFFF"/>
            </a:solidFill>
            <a:round/>
            <a:headEnd/>
            <a:tailEnd/>
          </a:ln>
        </p:spPr>
        <p:txBody>
          <a:bodyPr lIns="0" tIns="0" rIns="0" bIns="0" anchor="ctr" anchorCtr="1"/>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Indebtedness </a:t>
            </a:r>
          </a:p>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if any</a:t>
            </a:r>
          </a:p>
        </p:txBody>
      </p:sp>
    </p:spTree>
    <p:extLst>
      <p:ext uri="{BB962C8B-B14F-4D97-AF65-F5344CB8AC3E}">
        <p14:creationId xmlns:p14="http://schemas.microsoft.com/office/powerpoint/2010/main" val="207663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Full surrender – ICP 12 Months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11</a:t>
            </a:fld>
            <a:endParaRPr lang="en-US"/>
          </a:p>
        </p:txBody>
      </p:sp>
      <p:graphicFrame>
        <p:nvGraphicFramePr>
          <p:cNvPr id="4" name="Group 52"/>
          <p:cNvGraphicFramePr>
            <a:graphicFrameLocks noGrp="1"/>
          </p:cNvGraphicFramePr>
          <p:nvPr>
            <p:extLst>
              <p:ext uri="{D42A27DB-BD31-4B8C-83A1-F6EECF244321}">
                <p14:modId xmlns:p14="http://schemas.microsoft.com/office/powerpoint/2010/main" val="1730729321"/>
              </p:ext>
            </p:extLst>
          </p:nvPr>
        </p:nvGraphicFramePr>
        <p:xfrm>
          <a:off x="300990" y="803910"/>
          <a:ext cx="7585710" cy="2647951"/>
        </p:xfrm>
        <a:graphic>
          <a:graphicData uri="http://schemas.openxmlformats.org/drawingml/2006/table">
            <a:tbl>
              <a:tblPr/>
              <a:tblGrid>
                <a:gridCol w="3636984">
                  <a:extLst>
                    <a:ext uri="{9D8B030D-6E8A-4147-A177-3AD203B41FA5}">
                      <a16:colId xmlns:a16="http://schemas.microsoft.com/office/drawing/2014/main" val="20000"/>
                    </a:ext>
                  </a:extLst>
                </a:gridCol>
                <a:gridCol w="3948726">
                  <a:extLst>
                    <a:ext uri="{9D8B030D-6E8A-4147-A177-3AD203B41FA5}">
                      <a16:colId xmlns:a16="http://schemas.microsoft.com/office/drawing/2014/main" val="20001"/>
                    </a:ext>
                  </a:extLst>
                </a:gridCol>
              </a:tblGrid>
              <a:tr h="47275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rPr>
                        <a:t>Policy month</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Arial" panose="020B0604020202020204" pitchFamily="34" charset="0"/>
                          <a:cs typeface="Arial" panose="020B0604020202020204" pitchFamily="34" charset="0"/>
                        </a:rPr>
                        <a:t>Surrender Processing Fee (in USD)</a:t>
                      </a:r>
                      <a:endParaRPr lang="en-US" sz="1400" b="1" dirty="0">
                        <a:solidFill>
                          <a:schemeClr val="bg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465854">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13 to 36</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250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24445">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37 to 48</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200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435675">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49 to 60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150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50852">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61 to 72</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100</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398370">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Month 73+</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400" b="0" dirty="0">
                          <a:solidFill>
                            <a:schemeClr val="tx1"/>
                          </a:solidFill>
                          <a:effectLst/>
                          <a:latin typeface="Arial" panose="020B0604020202020204" pitchFamily="34" charset="0"/>
                          <a:cs typeface="Arial" panose="020B0604020202020204" pitchFamily="34" charset="0"/>
                        </a:rPr>
                        <a:t>25</a:t>
                      </a:r>
                      <a:endParaRPr lang="en-US" sz="1400" b="0" dirty="0">
                        <a:solidFill>
                          <a:schemeClr val="tx1"/>
                        </a:solidFill>
                        <a:effectLst/>
                        <a:latin typeface="Arial" panose="020B0604020202020204" pitchFamily="34" charset="0"/>
                        <a:ea typeface="Times New Roman"/>
                        <a:cs typeface="Arial" panose="020B0604020202020204" pitchFamily="34" charset="0"/>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5" name="Rounded Rectangle 5"/>
          <p:cNvSpPr>
            <a:spLocks noChangeArrowheads="1"/>
          </p:cNvSpPr>
          <p:nvPr/>
        </p:nvSpPr>
        <p:spPr bwMode="auto">
          <a:xfrm>
            <a:off x="304800" y="3674110"/>
            <a:ext cx="1386026" cy="806450"/>
          </a:xfrm>
          <a:prstGeom prst="roundRect">
            <a:avLst>
              <a:gd name="adj" fmla="val 16667"/>
            </a:avLst>
          </a:prstGeom>
          <a:solidFill>
            <a:schemeClr val="accent2"/>
          </a:solidFill>
          <a:ln w="38100" algn="ctr">
            <a:solidFill>
              <a:srgbClr val="FFFFFF"/>
            </a:solidFill>
            <a:round/>
            <a:headEnd/>
            <a:tailEnd/>
          </a:ln>
        </p:spPr>
        <p:txBody>
          <a:bodyPr lIns="0" tIns="0" rIns="0" bIns="0" anchor="ctr" anchorCtr="1"/>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Account </a:t>
            </a:r>
          </a:p>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Value</a:t>
            </a:r>
          </a:p>
        </p:txBody>
      </p:sp>
      <p:sp>
        <p:nvSpPr>
          <p:cNvPr id="7" name="Oval 6"/>
          <p:cNvSpPr>
            <a:spLocks noChangeArrowheads="1"/>
          </p:cNvSpPr>
          <p:nvPr/>
        </p:nvSpPr>
        <p:spPr bwMode="auto">
          <a:xfrm>
            <a:off x="1770697" y="3774122"/>
            <a:ext cx="635000" cy="606425"/>
          </a:xfrm>
          <a:prstGeom prst="ellipse">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defRPr/>
            </a:pPr>
            <a:r>
              <a:rPr lang="en-US" sz="2000" b="1" dirty="0">
                <a:solidFill>
                  <a:srgbClr val="FFFFFF"/>
                </a:solidFill>
                <a:ea typeface="ＭＳ Ｐゴシック" charset="-128"/>
              </a:rPr>
              <a:t>-</a:t>
            </a:r>
          </a:p>
        </p:txBody>
      </p:sp>
      <p:sp>
        <p:nvSpPr>
          <p:cNvPr id="8" name="Rounded Rectangle 7"/>
          <p:cNvSpPr>
            <a:spLocks noChangeArrowheads="1"/>
          </p:cNvSpPr>
          <p:nvPr/>
        </p:nvSpPr>
        <p:spPr bwMode="auto">
          <a:xfrm>
            <a:off x="2522081" y="3674110"/>
            <a:ext cx="1386026" cy="806450"/>
          </a:xfrm>
          <a:prstGeom prst="roundRect">
            <a:avLst>
              <a:gd name="adj" fmla="val 16667"/>
            </a:avLst>
          </a:prstGeom>
          <a:solidFill>
            <a:schemeClr val="accent2"/>
          </a:solidFill>
          <a:ln w="38100" algn="ctr">
            <a:solidFill>
              <a:srgbClr val="FFFFFF"/>
            </a:solidFill>
            <a:round/>
            <a:headEnd/>
            <a:tailEnd/>
          </a:ln>
        </p:spPr>
        <p:txBody>
          <a:bodyPr lIns="0" tIns="0" rIns="0" bIns="0" anchor="ctr" anchorCtr="1"/>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Applicable  Surrender  </a:t>
            </a:r>
            <a:r>
              <a:rPr lang="en-US" sz="1200" b="1" kern="0" dirty="0">
                <a:solidFill>
                  <a:srgbClr val="FFFFFF"/>
                </a:solidFill>
              </a:rPr>
              <a:t>Fee</a:t>
            </a:r>
            <a:endParaRPr kumimoji="0" lang="en-US" sz="1200" b="1" i="0" u="none" strike="noStrike" kern="0" cap="none" spc="0" normalizeH="0" baseline="0" noProof="0" dirty="0">
              <a:ln>
                <a:noFill/>
              </a:ln>
              <a:solidFill>
                <a:srgbClr val="FFFFFF"/>
              </a:solidFill>
              <a:effectLst/>
              <a:uLnTx/>
              <a:uFillTx/>
            </a:endParaRPr>
          </a:p>
        </p:txBody>
      </p:sp>
      <p:sp>
        <p:nvSpPr>
          <p:cNvPr id="10" name="Oval 9"/>
          <p:cNvSpPr>
            <a:spLocks noChangeArrowheads="1"/>
          </p:cNvSpPr>
          <p:nvPr/>
        </p:nvSpPr>
        <p:spPr bwMode="auto">
          <a:xfrm>
            <a:off x="4017645" y="3766185"/>
            <a:ext cx="636587" cy="606425"/>
          </a:xfrm>
          <a:prstGeom prst="ellipse">
            <a:avLst/>
          </a:prstGeom>
          <a:solidFill>
            <a:schemeClr val="accent1"/>
          </a:solidFill>
          <a:ln w="9525">
            <a:noFill/>
            <a:round/>
            <a:headEnd/>
            <a:tailEnd/>
          </a:ln>
          <a:effectLst>
            <a:outerShdw blurRad="40000" dist="23000" dir="5400000" rotWithShape="0">
              <a:srgbClr val="808080">
                <a:alpha val="34999"/>
              </a:srgbClr>
            </a:outerShdw>
          </a:effectLst>
        </p:spPr>
        <p:txBody>
          <a:bodyPr anchor="ctr"/>
          <a:lstStyle/>
          <a:p>
            <a:pPr algn="ctr">
              <a:defRPr/>
            </a:pPr>
            <a:r>
              <a:rPr lang="en-US" sz="2000" b="1" dirty="0">
                <a:solidFill>
                  <a:srgbClr val="FFFFFF"/>
                </a:solidFill>
                <a:ea typeface="ＭＳ Ｐゴシック" charset="-128"/>
              </a:rPr>
              <a:t>-</a:t>
            </a:r>
          </a:p>
        </p:txBody>
      </p:sp>
      <p:sp>
        <p:nvSpPr>
          <p:cNvPr id="11" name="Rounded Rectangle 9"/>
          <p:cNvSpPr>
            <a:spLocks noChangeArrowheads="1"/>
          </p:cNvSpPr>
          <p:nvPr/>
        </p:nvSpPr>
        <p:spPr bwMode="auto">
          <a:xfrm>
            <a:off x="4810760" y="3666172"/>
            <a:ext cx="1385887" cy="806450"/>
          </a:xfrm>
          <a:prstGeom prst="roundRect">
            <a:avLst>
              <a:gd name="adj" fmla="val 16667"/>
            </a:avLst>
          </a:prstGeom>
          <a:solidFill>
            <a:schemeClr val="accent2"/>
          </a:solidFill>
          <a:ln w="38100" algn="ctr">
            <a:solidFill>
              <a:srgbClr val="FFFFFF"/>
            </a:solidFill>
            <a:round/>
            <a:headEnd/>
            <a:tailEnd/>
          </a:ln>
        </p:spPr>
        <p:txBody>
          <a:bodyPr lIns="0" tIns="0" rIns="0" bIns="0" anchor="ctr" anchorCtr="1"/>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Indebtedness </a:t>
            </a:r>
          </a:p>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rPr>
              <a:t>if any</a:t>
            </a:r>
          </a:p>
        </p:txBody>
      </p:sp>
    </p:spTree>
    <p:extLst>
      <p:ext uri="{BB962C8B-B14F-4D97-AF65-F5344CB8AC3E}">
        <p14:creationId xmlns:p14="http://schemas.microsoft.com/office/powerpoint/2010/main" val="24277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Issue ages and coverage ages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12</a:t>
            </a:fld>
            <a:endParaRPr lang="en-US"/>
          </a:p>
        </p:txBody>
      </p:sp>
      <p:graphicFrame>
        <p:nvGraphicFramePr>
          <p:cNvPr id="4" name="Group 52"/>
          <p:cNvGraphicFramePr>
            <a:graphicFrameLocks noGrp="1"/>
          </p:cNvGraphicFramePr>
          <p:nvPr>
            <p:extLst>
              <p:ext uri="{D42A27DB-BD31-4B8C-83A1-F6EECF244321}">
                <p14:modId xmlns:p14="http://schemas.microsoft.com/office/powerpoint/2010/main" val="949773109"/>
              </p:ext>
            </p:extLst>
          </p:nvPr>
        </p:nvGraphicFramePr>
        <p:xfrm>
          <a:off x="242924" y="750847"/>
          <a:ext cx="8559552" cy="3457597"/>
        </p:xfrm>
        <a:graphic>
          <a:graphicData uri="http://schemas.openxmlformats.org/drawingml/2006/table">
            <a:tbl>
              <a:tblPr/>
              <a:tblGrid>
                <a:gridCol w="2705834">
                  <a:extLst>
                    <a:ext uri="{9D8B030D-6E8A-4147-A177-3AD203B41FA5}">
                      <a16:colId xmlns:a16="http://schemas.microsoft.com/office/drawing/2014/main" val="20000"/>
                    </a:ext>
                  </a:extLst>
                </a:gridCol>
                <a:gridCol w="1974528">
                  <a:extLst>
                    <a:ext uri="{9D8B030D-6E8A-4147-A177-3AD203B41FA5}">
                      <a16:colId xmlns:a16="http://schemas.microsoft.com/office/drawing/2014/main" val="20001"/>
                    </a:ext>
                  </a:extLst>
                </a:gridCol>
                <a:gridCol w="1901398">
                  <a:extLst>
                    <a:ext uri="{9D8B030D-6E8A-4147-A177-3AD203B41FA5}">
                      <a16:colId xmlns:a16="http://schemas.microsoft.com/office/drawing/2014/main" val="20002"/>
                    </a:ext>
                  </a:extLst>
                </a:gridCol>
                <a:gridCol w="1977792">
                  <a:extLst>
                    <a:ext uri="{9D8B030D-6E8A-4147-A177-3AD203B41FA5}">
                      <a16:colId xmlns:a16="http://schemas.microsoft.com/office/drawing/2014/main" val="20003"/>
                    </a:ext>
                  </a:extLst>
                </a:gridCol>
              </a:tblGrid>
              <a:tr h="439361">
                <a:tc gridSpan="4">
                  <a:txBody>
                    <a:bodyPr/>
                    <a:lstStyle/>
                    <a:p>
                      <a:pPr marL="0" marR="0" lvl="0" indent="0" algn="ctr">
                        <a:spcBef>
                          <a:spcPts val="0"/>
                        </a:spcBef>
                        <a:spcAft>
                          <a:spcPts val="0"/>
                        </a:spcAft>
                        <a:buSzPts val="1100"/>
                        <a:buFont typeface="Times New Roman"/>
                        <a:buNone/>
                        <a:tabLst>
                          <a:tab pos="685800" algn="l"/>
                        </a:tabLst>
                      </a:pPr>
                      <a:r>
                        <a:rPr lang="en-US" sz="1400" b="1" dirty="0">
                          <a:solidFill>
                            <a:schemeClr val="bg1"/>
                          </a:solidFill>
                          <a:effectLst/>
                          <a:latin typeface="+mj-lt"/>
                        </a:rPr>
                        <a:t>Issue Ages and Coverage Ages*</a:t>
                      </a:r>
                      <a:endParaRPr lang="en-US" sz="1400" b="1" dirty="0">
                        <a:solidFill>
                          <a:schemeClr val="bg1"/>
                        </a:solidFill>
                        <a:effectLst/>
                        <a:latin typeface="+mj-lt"/>
                        <a:ea typeface="Times New Roman"/>
                        <a:cs typeface="Calibri"/>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bg1"/>
                        </a:solidFill>
                        <a:effectLst/>
                        <a:latin typeface="Arial" pitchFamily="34" charset="0"/>
                        <a:ea typeface="ＭＳ Ｐゴシック" pitchFamily="34" charset="-128"/>
                      </a:endParaRP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006AB6">
                            <a:gamma/>
                            <a:shade val="46275"/>
                            <a:invGamma/>
                          </a:srgbClr>
                        </a:gs>
                        <a:gs pos="100000">
                          <a:srgbClr val="006AB6"/>
                        </a:gs>
                      </a:gsLst>
                      <a:lin ang="0" scaled="1"/>
                    </a:gradFill>
                  </a:tcPr>
                </a:tc>
                <a:tc hMerge="1">
                  <a:txBody>
                    <a:bodyPr/>
                    <a:lstStyle/>
                    <a:p>
                      <a:pPr marL="0" marR="0" lvl="0" indent="0" algn="ctr">
                        <a:spcBef>
                          <a:spcPts val="0"/>
                        </a:spcBef>
                        <a:spcAft>
                          <a:spcPts val="0"/>
                        </a:spcAft>
                        <a:buSzPts val="1100"/>
                        <a:buFont typeface="Times New Roman"/>
                        <a:buNone/>
                        <a:tabLst>
                          <a:tab pos="685800" algn="l"/>
                        </a:tabLst>
                      </a:pPr>
                      <a:endParaRPr lang="en-US" sz="2000" b="1" dirty="0">
                        <a:solidFill>
                          <a:schemeClr val="bg1"/>
                        </a:solidFill>
                        <a:effectLst/>
                        <a:latin typeface="Calibri"/>
                        <a:ea typeface="Times New Roman"/>
                        <a:cs typeface="Calibri"/>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006AB6">
                            <a:gamma/>
                            <a:shade val="46275"/>
                            <a:invGamma/>
                          </a:srgbClr>
                        </a:gs>
                        <a:gs pos="100000">
                          <a:srgbClr val="006AB6"/>
                        </a:gs>
                      </a:gsLst>
                      <a:lin ang="0" scaled="1"/>
                    </a:gradFill>
                  </a:tcPr>
                </a:tc>
                <a:tc hMerge="1">
                  <a:txBody>
                    <a:bodyPr/>
                    <a:lstStyle/>
                    <a:p>
                      <a:pPr marL="0" marR="0" lvl="0" indent="0" algn="ctr">
                        <a:spcBef>
                          <a:spcPts val="0"/>
                        </a:spcBef>
                        <a:spcAft>
                          <a:spcPts val="0"/>
                        </a:spcAft>
                        <a:buSzPts val="1100"/>
                        <a:buFont typeface="Times New Roman"/>
                        <a:buNone/>
                        <a:tabLst>
                          <a:tab pos="685800" algn="l"/>
                        </a:tabLst>
                      </a:pPr>
                      <a:endParaRPr lang="en-US" sz="2000" b="1" dirty="0">
                        <a:solidFill>
                          <a:schemeClr val="bg1"/>
                        </a:solidFill>
                        <a:effectLst/>
                        <a:latin typeface="Calibri"/>
                        <a:ea typeface="Times New Roman"/>
                        <a:cs typeface="Calibri"/>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006AB6">
                            <a:gamma/>
                            <a:shade val="46275"/>
                            <a:invGamma/>
                          </a:srgbClr>
                        </a:gs>
                        <a:gs pos="100000">
                          <a:srgbClr val="006AB6"/>
                        </a:gs>
                      </a:gsLst>
                      <a:lin ang="0" scaled="1"/>
                    </a:gradFill>
                  </a:tcPr>
                </a:tc>
                <a:extLst>
                  <a:ext uri="{0D108BD9-81ED-4DB2-BD59-A6C34878D82A}">
                    <a16:rowId xmlns:a16="http://schemas.microsoft.com/office/drawing/2014/main" val="10000"/>
                  </a:ext>
                </a:extLst>
              </a:tr>
              <a:tr h="3785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j-lt"/>
                          <a:ea typeface="ＭＳ Ｐゴシック" pitchFamily="34" charset="-128"/>
                        </a:rPr>
                        <a:t>Plan</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a:ln>
                            <a:noFill/>
                          </a:ln>
                          <a:solidFill>
                            <a:schemeClr val="bg1"/>
                          </a:solidFill>
                          <a:effectLst/>
                          <a:uLnTx/>
                          <a:uFillTx/>
                          <a:latin typeface="+mj-lt"/>
                          <a:ea typeface="+mn-ea"/>
                          <a:cs typeface="+mn-cs"/>
                        </a:rPr>
                        <a:t>Min. Issue Age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a:ln>
                            <a:noFill/>
                          </a:ln>
                          <a:solidFill>
                            <a:schemeClr val="bg1"/>
                          </a:solidFill>
                          <a:effectLst/>
                          <a:uLnTx/>
                          <a:uFillTx/>
                          <a:latin typeface="+mj-lt"/>
                          <a:ea typeface="+mn-ea"/>
                          <a:cs typeface="+mn-cs"/>
                        </a:rPr>
                        <a:t>Max. Issue Age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kern="0" cap="none" spc="0" normalizeH="0" baseline="0" noProof="0" dirty="0">
                          <a:ln>
                            <a:noFill/>
                          </a:ln>
                          <a:solidFill>
                            <a:schemeClr val="bg1"/>
                          </a:solidFill>
                          <a:effectLst/>
                          <a:uLnTx/>
                          <a:uFillTx/>
                          <a:latin typeface="+mj-lt"/>
                          <a:ea typeface="+mn-ea"/>
                          <a:cs typeface="+mn-cs"/>
                        </a:rPr>
                        <a:t>Max. Coverage Age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185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Accelerated Critical Illness</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20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60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95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6619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Standalone Critical Illness</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20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60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75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7082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Permanent and Total Disability</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20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55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65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185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War Risk</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20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65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95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53913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Waiver of Premium               (Death and Disability)</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20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55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65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42653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Accidental Death</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20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60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75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1569568" y="4866768"/>
            <a:ext cx="2603598" cy="246221"/>
          </a:xfrm>
          <a:prstGeom prst="rect">
            <a:avLst/>
          </a:prstGeom>
        </p:spPr>
        <p:txBody>
          <a:bodyPr wrap="none">
            <a:spAutoFit/>
          </a:bodyPr>
          <a:lstStyle/>
          <a:p>
            <a:r>
              <a:rPr lang="en-US" sz="1000" dirty="0"/>
              <a:t>* Age is defined as that at the last birthday.</a:t>
            </a:r>
          </a:p>
        </p:txBody>
      </p:sp>
      <p:graphicFrame>
        <p:nvGraphicFramePr>
          <p:cNvPr id="7" name="Table 6">
            <a:extLst>
              <a:ext uri="{FF2B5EF4-FFF2-40B4-BE49-F238E27FC236}">
                <a16:creationId xmlns:a16="http://schemas.microsoft.com/office/drawing/2014/main" id="{0EC73BCC-EA42-475D-AEEF-6CBF8D769EA7}"/>
              </a:ext>
            </a:extLst>
          </p:cNvPr>
          <p:cNvGraphicFramePr>
            <a:graphicFrameLocks noGrp="1"/>
          </p:cNvGraphicFramePr>
          <p:nvPr>
            <p:extLst>
              <p:ext uri="{D42A27DB-BD31-4B8C-83A1-F6EECF244321}">
                <p14:modId xmlns:p14="http://schemas.microsoft.com/office/powerpoint/2010/main" val="1829303998"/>
              </p:ext>
            </p:extLst>
          </p:nvPr>
        </p:nvGraphicFramePr>
        <p:xfrm>
          <a:off x="225020" y="4252009"/>
          <a:ext cx="8595360" cy="486228"/>
        </p:xfrm>
        <a:graphic>
          <a:graphicData uri="http://schemas.openxmlformats.org/drawingml/2006/table">
            <a:tbl>
              <a:tblPr/>
              <a:tblGrid>
                <a:gridCol w="2717154">
                  <a:extLst>
                    <a:ext uri="{9D8B030D-6E8A-4147-A177-3AD203B41FA5}">
                      <a16:colId xmlns:a16="http://schemas.microsoft.com/office/drawing/2014/main" val="4027437603"/>
                    </a:ext>
                  </a:extLst>
                </a:gridCol>
                <a:gridCol w="1982788">
                  <a:extLst>
                    <a:ext uri="{9D8B030D-6E8A-4147-A177-3AD203B41FA5}">
                      <a16:colId xmlns:a16="http://schemas.microsoft.com/office/drawing/2014/main" val="1033291557"/>
                    </a:ext>
                  </a:extLst>
                </a:gridCol>
                <a:gridCol w="1909351">
                  <a:extLst>
                    <a:ext uri="{9D8B030D-6E8A-4147-A177-3AD203B41FA5}">
                      <a16:colId xmlns:a16="http://schemas.microsoft.com/office/drawing/2014/main" val="1096727457"/>
                    </a:ext>
                  </a:extLst>
                </a:gridCol>
                <a:gridCol w="1986067">
                  <a:extLst>
                    <a:ext uri="{9D8B030D-6E8A-4147-A177-3AD203B41FA5}">
                      <a16:colId xmlns:a16="http://schemas.microsoft.com/office/drawing/2014/main" val="2282788441"/>
                    </a:ext>
                  </a:extLst>
                </a:gridCol>
              </a:tblGrid>
              <a:tr h="48622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Hospitalization</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20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65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j-lt"/>
                          <a:ea typeface="ＭＳ Ｐゴシック" pitchFamily="34" charset="-128"/>
                        </a:rPr>
                        <a:t>70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3658116952"/>
                  </a:ext>
                </a:extLst>
              </a:tr>
            </a:tbl>
          </a:graphicData>
        </a:graphic>
      </p:graphicFrame>
    </p:spTree>
    <p:extLst>
      <p:ext uri="{BB962C8B-B14F-4D97-AF65-F5344CB8AC3E}">
        <p14:creationId xmlns:p14="http://schemas.microsoft.com/office/powerpoint/2010/main" val="62850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Rider coverages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13</a:t>
            </a:fld>
            <a:endParaRPr lang="en-US"/>
          </a:p>
        </p:txBody>
      </p:sp>
      <p:graphicFrame>
        <p:nvGraphicFramePr>
          <p:cNvPr id="4" name="Group 52"/>
          <p:cNvGraphicFramePr>
            <a:graphicFrameLocks noGrp="1"/>
          </p:cNvGraphicFramePr>
          <p:nvPr>
            <p:extLst>
              <p:ext uri="{D42A27DB-BD31-4B8C-83A1-F6EECF244321}">
                <p14:modId xmlns:p14="http://schemas.microsoft.com/office/powerpoint/2010/main" val="2039955214"/>
              </p:ext>
            </p:extLst>
          </p:nvPr>
        </p:nvGraphicFramePr>
        <p:xfrm>
          <a:off x="303882" y="694062"/>
          <a:ext cx="8630799" cy="3690651"/>
        </p:xfrm>
        <a:graphic>
          <a:graphicData uri="http://schemas.openxmlformats.org/drawingml/2006/table">
            <a:tbl>
              <a:tblPr/>
              <a:tblGrid>
                <a:gridCol w="2725757">
                  <a:extLst>
                    <a:ext uri="{9D8B030D-6E8A-4147-A177-3AD203B41FA5}">
                      <a16:colId xmlns:a16="http://schemas.microsoft.com/office/drawing/2014/main" val="20000"/>
                    </a:ext>
                  </a:extLst>
                </a:gridCol>
                <a:gridCol w="3227943">
                  <a:extLst>
                    <a:ext uri="{9D8B030D-6E8A-4147-A177-3AD203B41FA5}">
                      <a16:colId xmlns:a16="http://schemas.microsoft.com/office/drawing/2014/main" val="20001"/>
                    </a:ext>
                  </a:extLst>
                </a:gridCol>
                <a:gridCol w="2677099">
                  <a:extLst>
                    <a:ext uri="{9D8B030D-6E8A-4147-A177-3AD203B41FA5}">
                      <a16:colId xmlns:a16="http://schemas.microsoft.com/office/drawing/2014/main" val="20002"/>
                    </a:ext>
                  </a:extLst>
                </a:gridCol>
              </a:tblGrid>
              <a:tr h="372425">
                <a:tc gridSpan="3">
                  <a:txBody>
                    <a:bodyPr/>
                    <a:lstStyle/>
                    <a:p>
                      <a:pPr marL="0" marR="0" lvl="0" indent="0" algn="ctr">
                        <a:spcBef>
                          <a:spcPts val="0"/>
                        </a:spcBef>
                        <a:spcAft>
                          <a:spcPts val="0"/>
                        </a:spcAft>
                        <a:buSzPts val="1100"/>
                        <a:buFont typeface="Times New Roman"/>
                        <a:buNone/>
                        <a:tabLst>
                          <a:tab pos="685800" algn="l"/>
                        </a:tabLst>
                      </a:pPr>
                      <a:r>
                        <a:rPr lang="en-US" sz="1400" b="1" dirty="0">
                          <a:solidFill>
                            <a:schemeClr val="bg1"/>
                          </a:solidFill>
                          <a:effectLst/>
                          <a:latin typeface="+mj-lt"/>
                        </a:rPr>
                        <a:t>Rider Coverage*</a:t>
                      </a:r>
                      <a:endParaRPr lang="en-US" sz="1400" b="1" dirty="0">
                        <a:solidFill>
                          <a:schemeClr val="bg1"/>
                        </a:solidFill>
                        <a:effectLst/>
                        <a:latin typeface="+mj-lt"/>
                        <a:ea typeface="Times New Roman"/>
                        <a:cs typeface="Calibri"/>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bg1"/>
                        </a:solidFill>
                        <a:effectLst/>
                        <a:latin typeface="Arial" pitchFamily="34" charset="0"/>
                        <a:ea typeface="ＭＳ Ｐゴシック" pitchFamily="34" charset="-128"/>
                      </a:endParaRPr>
                    </a:p>
                  </a:txBody>
                  <a:tcPr marL="91446" marR="91446" marT="45750" marB="4575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006AB6">
                            <a:gamma/>
                            <a:shade val="46275"/>
                            <a:invGamma/>
                          </a:srgbClr>
                        </a:gs>
                        <a:gs pos="100000">
                          <a:srgbClr val="006AB6"/>
                        </a:gs>
                      </a:gsLst>
                      <a:lin ang="0" scaled="1"/>
                    </a:gradFill>
                  </a:tcPr>
                </a:tc>
                <a:tc hMerge="1">
                  <a:txBody>
                    <a:bodyPr/>
                    <a:lstStyle/>
                    <a:p>
                      <a:pPr marL="0" marR="0" lvl="0" indent="0" algn="ctr">
                        <a:spcBef>
                          <a:spcPts val="0"/>
                        </a:spcBef>
                        <a:spcAft>
                          <a:spcPts val="0"/>
                        </a:spcAft>
                        <a:buSzPts val="1100"/>
                        <a:buFont typeface="Times New Roman"/>
                        <a:buNone/>
                        <a:tabLst>
                          <a:tab pos="685800" algn="l"/>
                        </a:tabLst>
                      </a:pPr>
                      <a:endParaRPr lang="en-US" sz="2000" b="1" dirty="0">
                        <a:solidFill>
                          <a:schemeClr val="bg1"/>
                        </a:solidFill>
                        <a:effectLst/>
                        <a:latin typeface="Calibri"/>
                        <a:ea typeface="Times New Roman"/>
                        <a:cs typeface="Calibri"/>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0">
                      <a:gsLst>
                        <a:gs pos="0">
                          <a:srgbClr val="006AB6">
                            <a:gamma/>
                            <a:shade val="46275"/>
                            <a:invGamma/>
                          </a:srgbClr>
                        </a:gs>
                        <a:gs pos="100000">
                          <a:srgbClr val="006AB6"/>
                        </a:gs>
                      </a:gsLst>
                      <a:lin ang="0" scaled="1"/>
                    </a:gradFill>
                  </a:tcPr>
                </a:tc>
                <a:extLst>
                  <a:ext uri="{0D108BD9-81ED-4DB2-BD59-A6C34878D82A}">
                    <a16:rowId xmlns:a16="http://schemas.microsoft.com/office/drawing/2014/main" val="10000"/>
                  </a:ext>
                </a:extLst>
              </a:tr>
              <a:tr h="36570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j-lt"/>
                          <a:ea typeface="ＭＳ Ｐゴシック" pitchFamily="34" charset="-128"/>
                        </a:rPr>
                        <a:t>Plan</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latin typeface="+mj-lt"/>
                          <a:ea typeface="+mn-ea"/>
                          <a:cs typeface="+mn-cs"/>
                        </a:rPr>
                        <a:t>Min. Coverage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kern="0" cap="none" spc="0" normalizeH="0" baseline="0" noProof="0" dirty="0">
                          <a:ln>
                            <a:noFill/>
                          </a:ln>
                          <a:solidFill>
                            <a:schemeClr val="bg1"/>
                          </a:solidFill>
                          <a:effectLst/>
                          <a:uLnTx/>
                          <a:uFillTx/>
                          <a:latin typeface="+mj-lt"/>
                          <a:ea typeface="+mn-ea"/>
                          <a:cs typeface="+mn-cs"/>
                        </a:rPr>
                        <a:t>Max. Coverage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3002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Accelerated Critical Illness</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Arial" charset="0"/>
                          <a:ea typeface="Arial" charset="0"/>
                          <a:cs typeface="Arial" charset="0"/>
                        </a:rPr>
                        <a:t>$ 50,000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Arial" charset="0"/>
                          <a:ea typeface="Arial" charset="0"/>
                          <a:cs typeface="Arial" charset="0"/>
                        </a:rPr>
                        <a:t>$ 1,000,000 </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762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Standalone Critical Illness</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$ 50,000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$500,000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8377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Permanent and Total Disability</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Arial" charset="0"/>
                          <a:ea typeface="Arial" charset="0"/>
                          <a:cs typeface="Arial" charset="0"/>
                        </a:rPr>
                        <a:t>$ 50,000</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Arial" charset="0"/>
                          <a:ea typeface="Arial" charset="0"/>
                          <a:cs typeface="Arial" charset="0"/>
                        </a:rPr>
                        <a:t>$ 1,000,000 </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3002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War Risk</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Arial" charset="0"/>
                          <a:ea typeface="Arial" charset="0"/>
                          <a:cs typeface="Arial" charset="0"/>
                        </a:rPr>
                        <a:t>Equal to the base plan face amount</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a:ln>
                            <a:noFill/>
                          </a:ln>
                          <a:solidFill>
                            <a:srgbClr val="000000"/>
                          </a:solidFill>
                          <a:effectLst/>
                          <a:latin typeface="Arial" charset="0"/>
                          <a:ea typeface="Arial" charset="0"/>
                          <a:cs typeface="Arial" charset="0"/>
                        </a:rPr>
                        <a:t>As per current standard</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r h="69261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Waiver of Premium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(Death and Disability)</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Arial" charset="0"/>
                          <a:ea typeface="Arial" charset="0"/>
                          <a:cs typeface="Arial" charset="0"/>
                        </a:rPr>
                        <a:t>This rider will pay the Planned Premium up to the balance of term selected in the illustration or till  age 75  if all pay option selected </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kern="1200" cap="none" normalizeH="0" baseline="0" dirty="0">
                        <a:ln>
                          <a:noFill/>
                        </a:ln>
                        <a:solidFill>
                          <a:srgbClr val="000000"/>
                        </a:solidFill>
                        <a:effectLst/>
                        <a:latin typeface="Arial" pitchFamily="34" charset="0"/>
                        <a:ea typeface="ＭＳ Ｐゴシック" pitchFamily="34" charset="-128"/>
                        <a:cs typeface="+mn-cs"/>
                      </a:endParaRP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6"/>
                  </a:ext>
                </a:extLst>
              </a:tr>
              <a:tr h="53982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000000"/>
                          </a:solidFill>
                          <a:effectLst/>
                          <a:latin typeface="Arial" charset="0"/>
                          <a:ea typeface="Arial" charset="0"/>
                          <a:cs typeface="Arial" charset="0"/>
                        </a:rPr>
                        <a:t>Accidental Death</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Arial" charset="0"/>
                          <a:ea typeface="Arial" charset="0"/>
                          <a:cs typeface="Arial" charset="0"/>
                        </a:rPr>
                        <a:t>Basic Future protect Face Amount</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a:ln>
                            <a:noFill/>
                          </a:ln>
                          <a:solidFill>
                            <a:srgbClr val="000000"/>
                          </a:solidFill>
                          <a:effectLst/>
                          <a:latin typeface="Arial" charset="0"/>
                          <a:ea typeface="Arial" charset="0"/>
                          <a:cs typeface="Arial" charset="0"/>
                        </a:rPr>
                        <a:t>3 Times Basic Future Protect Face amount capped at USD 5 million</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2215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Next steps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14</a:t>
            </a:fld>
            <a:endParaRPr lang="en-US"/>
          </a:p>
        </p:txBody>
      </p:sp>
      <p:sp>
        <p:nvSpPr>
          <p:cNvPr id="7" name="Rectangle 6"/>
          <p:cNvSpPr/>
          <p:nvPr/>
        </p:nvSpPr>
        <p:spPr>
          <a:xfrm>
            <a:off x="289560" y="986790"/>
            <a:ext cx="8854440" cy="4093428"/>
          </a:xfrm>
          <a:prstGeom prst="rect">
            <a:avLst/>
          </a:prstGeom>
        </p:spPr>
        <p:txBody>
          <a:bodyPr wrap="square">
            <a:spAutoFit/>
          </a:bodyPr>
          <a:lstStyle/>
          <a:p>
            <a:pPr defTabSz="914400"/>
            <a:r>
              <a:rPr lang="en-US" sz="2000" b="1" dirty="0">
                <a:solidFill>
                  <a:prstClr val="black"/>
                </a:solidFill>
                <a:latin typeface="Times New Roman"/>
              </a:rPr>
              <a:t>Met Life Office Address:</a:t>
            </a:r>
          </a:p>
          <a:p>
            <a:pPr defTabSz="914400"/>
            <a:r>
              <a:rPr lang="en-US" sz="2000" dirty="0">
                <a:solidFill>
                  <a:prstClr val="black"/>
                </a:solidFill>
                <a:latin typeface="Times New Roman"/>
              </a:rPr>
              <a:t>Ubora Office Towers - Business Bay, Office No 1903 - PO Box 116270 - Dubai </a:t>
            </a:r>
          </a:p>
          <a:p>
            <a:pPr defTabSz="914400"/>
            <a:endParaRPr lang="en-US" sz="2000" b="1" dirty="0">
              <a:solidFill>
                <a:prstClr val="black"/>
              </a:solidFill>
              <a:latin typeface="Times New Roman"/>
            </a:endParaRPr>
          </a:p>
          <a:p>
            <a:pPr defTabSz="914400"/>
            <a:r>
              <a:rPr lang="en-US" sz="2000" b="1" dirty="0">
                <a:solidFill>
                  <a:prstClr val="black"/>
                </a:solidFill>
                <a:latin typeface="Times New Roman"/>
              </a:rPr>
              <a:t>Customer Service: </a:t>
            </a:r>
            <a:r>
              <a:rPr lang="en-US" sz="2000" i="1" dirty="0">
                <a:solidFill>
                  <a:prstClr val="black"/>
                </a:solidFill>
                <a:latin typeface="Times New Roman"/>
              </a:rPr>
              <a:t>800 MetLife </a:t>
            </a:r>
            <a:r>
              <a:rPr lang="en-US" sz="2000" dirty="0">
                <a:solidFill>
                  <a:prstClr val="black"/>
                </a:solidFill>
                <a:latin typeface="Times New Roman"/>
              </a:rPr>
              <a:t>- 800 6385433 </a:t>
            </a:r>
          </a:p>
          <a:p>
            <a:pPr defTabSz="914400"/>
            <a:r>
              <a:rPr lang="en-US" sz="2000" dirty="0">
                <a:solidFill>
                  <a:prstClr val="black"/>
                </a:solidFill>
                <a:latin typeface="Times New Roman"/>
              </a:rPr>
              <a:t> </a:t>
            </a:r>
          </a:p>
          <a:p>
            <a:pPr defTabSz="914400"/>
            <a:r>
              <a:rPr lang="en-US" sz="2000" b="1" u="sng" dirty="0">
                <a:solidFill>
                  <a:prstClr val="black"/>
                </a:solidFill>
                <a:latin typeface="Times New Roman"/>
              </a:rPr>
              <a:t>For Sales and Escalations:</a:t>
            </a:r>
          </a:p>
          <a:p>
            <a:pPr defTabSz="914400"/>
            <a:r>
              <a:rPr lang="en-US" sz="2000" b="1" dirty="0">
                <a:solidFill>
                  <a:prstClr val="black"/>
                </a:solidFill>
                <a:latin typeface="Times New Roman"/>
              </a:rPr>
              <a:t>Abdul Sameer</a:t>
            </a:r>
            <a:r>
              <a:rPr lang="en-US" sz="2000" dirty="0">
                <a:solidFill>
                  <a:prstClr val="black"/>
                </a:solidFill>
                <a:latin typeface="Times New Roman"/>
              </a:rPr>
              <a:t>| Sales Manager | Gulf | MetLife</a:t>
            </a:r>
          </a:p>
          <a:p>
            <a:pPr defTabSz="914400"/>
            <a:r>
              <a:rPr lang="en-US" sz="2000" dirty="0">
                <a:solidFill>
                  <a:prstClr val="black"/>
                </a:solidFill>
                <a:latin typeface="Times New Roman"/>
              </a:rPr>
              <a:t>Mobile +971 568233033 | </a:t>
            </a:r>
            <a:r>
              <a:rPr lang="en-US" sz="2000" dirty="0">
                <a:solidFill>
                  <a:prstClr val="black"/>
                </a:solidFill>
                <a:latin typeface="Times New Roman"/>
                <a:hlinkClick r:id="rId3"/>
              </a:rPr>
              <a:t>abdul.sameer</a:t>
            </a:r>
            <a:r>
              <a:rPr lang="en-US" sz="2000" u="sng" dirty="0">
                <a:solidFill>
                  <a:prstClr val="black"/>
                </a:solidFill>
                <a:latin typeface="Times New Roman"/>
                <a:hlinkClick r:id="rId3"/>
              </a:rPr>
              <a:t>@metlife.ae</a:t>
            </a:r>
            <a:endParaRPr lang="en-US" sz="2000" u="sng" dirty="0">
              <a:solidFill>
                <a:prstClr val="black"/>
              </a:solidFill>
              <a:latin typeface="Times New Roman"/>
            </a:endParaRPr>
          </a:p>
          <a:p>
            <a:pPr defTabSz="914400"/>
            <a:endParaRPr lang="en-US" sz="2000" u="sng" dirty="0">
              <a:solidFill>
                <a:prstClr val="black"/>
              </a:solidFill>
              <a:latin typeface="Times New Roman"/>
            </a:endParaRPr>
          </a:p>
          <a:p>
            <a:pPr defTabSz="914400"/>
            <a:r>
              <a:rPr lang="en-US" sz="2000" b="1" i="1" u="sng" dirty="0">
                <a:solidFill>
                  <a:prstClr val="black"/>
                </a:solidFill>
                <a:latin typeface="Times New Roman"/>
              </a:rPr>
              <a:t>For Sales Support</a:t>
            </a:r>
          </a:p>
          <a:p>
            <a:pPr defTabSz="914400"/>
            <a:r>
              <a:rPr lang="en-US" sz="2000" b="1" dirty="0">
                <a:solidFill>
                  <a:prstClr val="black"/>
                </a:solidFill>
                <a:latin typeface="Times New Roman"/>
              </a:rPr>
              <a:t>Gagan Batta</a:t>
            </a:r>
            <a:r>
              <a:rPr lang="en-US" sz="2000" dirty="0">
                <a:solidFill>
                  <a:prstClr val="black"/>
                </a:solidFill>
                <a:latin typeface="Times New Roman"/>
              </a:rPr>
              <a:t>| Sales Support | Gulf | MetLife</a:t>
            </a:r>
          </a:p>
          <a:p>
            <a:pPr defTabSz="914400"/>
            <a:r>
              <a:rPr lang="en-US" sz="2000" dirty="0">
                <a:solidFill>
                  <a:prstClr val="black"/>
                </a:solidFill>
                <a:latin typeface="Times New Roman"/>
              </a:rPr>
              <a:t>Mobile +971 565553256 | </a:t>
            </a:r>
            <a:r>
              <a:rPr lang="en-US" sz="2000" dirty="0">
                <a:solidFill>
                  <a:prstClr val="black"/>
                </a:solidFill>
                <a:latin typeface="Times New Roman"/>
                <a:hlinkClick r:id="rId3"/>
              </a:rPr>
              <a:t>abdul.sameer</a:t>
            </a:r>
            <a:r>
              <a:rPr lang="en-US" sz="2000" u="sng" dirty="0">
                <a:solidFill>
                  <a:prstClr val="black"/>
                </a:solidFill>
                <a:latin typeface="Times New Roman"/>
                <a:hlinkClick r:id="rId3"/>
              </a:rPr>
              <a:t>@metlife.ae</a:t>
            </a:r>
            <a:endParaRPr lang="en-US" sz="2000" u="sng" dirty="0">
              <a:solidFill>
                <a:prstClr val="black"/>
              </a:solidFill>
              <a:latin typeface="Times New Roman"/>
            </a:endParaRPr>
          </a:p>
          <a:p>
            <a:pPr defTabSz="914400"/>
            <a:endParaRPr lang="en-US" sz="2000" u="sng" dirty="0">
              <a:solidFill>
                <a:prstClr val="black"/>
              </a:solidFill>
              <a:latin typeface="Times New Roman"/>
            </a:endParaRPr>
          </a:p>
        </p:txBody>
      </p:sp>
    </p:spTree>
    <p:extLst>
      <p:ext uri="{BB962C8B-B14F-4D97-AF65-F5344CB8AC3E}">
        <p14:creationId xmlns:p14="http://schemas.microsoft.com/office/powerpoint/2010/main" val="6215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A5D2E96-09D4-684C-BDED-6024B7F4284C}" type="slidenum">
              <a:rPr lang="en-US" smtClean="0"/>
              <a:t>15</a:t>
            </a:fld>
            <a:endParaRPr lang="en-US"/>
          </a:p>
        </p:txBody>
      </p:sp>
      <p:sp>
        <p:nvSpPr>
          <p:cNvPr id="3" name="Rectangle 2"/>
          <p:cNvSpPr/>
          <p:nvPr/>
        </p:nvSpPr>
        <p:spPr>
          <a:xfrm>
            <a:off x="0" y="4754880"/>
            <a:ext cx="9144000"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6640" y="1826917"/>
            <a:ext cx="4206240" cy="1710446"/>
          </a:xfrm>
          <a:prstGeom prst="rect">
            <a:avLst/>
          </a:prstGeom>
        </p:spPr>
      </p:pic>
    </p:spTree>
    <p:extLst>
      <p:ext uri="{BB962C8B-B14F-4D97-AF65-F5344CB8AC3E}">
        <p14:creationId xmlns:p14="http://schemas.microsoft.com/office/powerpoint/2010/main" val="31958236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What is Future Protect</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2</a:t>
            </a:fld>
            <a:endParaRPr lang="en-US"/>
          </a:p>
        </p:txBody>
      </p:sp>
      <p:sp>
        <p:nvSpPr>
          <p:cNvPr id="4" name="Text Placeholder 3"/>
          <p:cNvSpPr>
            <a:spLocks noGrp="1"/>
          </p:cNvSpPr>
          <p:nvPr>
            <p:ph type="body" sz="quarter" idx="13"/>
          </p:nvPr>
        </p:nvSpPr>
        <p:spPr>
          <a:xfrm>
            <a:off x="264848" y="1173470"/>
            <a:ext cx="8147632" cy="297472"/>
          </a:xfrm>
        </p:spPr>
        <p:txBody>
          <a:bodyPr/>
          <a:lstStyle/>
          <a:p>
            <a:pPr>
              <a:lnSpc>
                <a:spcPct val="100000"/>
              </a:lnSpc>
            </a:pPr>
            <a:r>
              <a:rPr lang="en-US" sz="1700" dirty="0"/>
              <a:t>With Future Protect, you can provide your loved ones with a lifetime of financial security. By combining the benefits of life insurance with an investment feature, Future Protect allows you to enjoy the best of both worlds.</a:t>
            </a:r>
          </a:p>
        </p:txBody>
      </p:sp>
      <p:sp>
        <p:nvSpPr>
          <p:cNvPr id="2" name="Rectangle 1"/>
          <p:cNvSpPr/>
          <p:nvPr/>
        </p:nvSpPr>
        <p:spPr>
          <a:xfrm>
            <a:off x="317373" y="1838742"/>
            <a:ext cx="2113079" cy="338554"/>
          </a:xfrm>
          <a:prstGeom prst="rect">
            <a:avLst/>
          </a:prstGeom>
        </p:spPr>
        <p:txBody>
          <a:bodyPr wrap="none">
            <a:spAutoFit/>
          </a:bodyPr>
          <a:lstStyle/>
          <a:p>
            <a:pPr lvl="0">
              <a:spcBef>
                <a:spcPts val="600"/>
              </a:spcBef>
            </a:pPr>
            <a:r>
              <a:rPr lang="en-US" sz="1600" b="1" kern="0" dirty="0"/>
              <a:t>How It Benefits You</a:t>
            </a:r>
            <a:endParaRPr lang="en-US" sz="1600" dirty="0"/>
          </a:p>
        </p:txBody>
      </p:sp>
      <p:grpSp>
        <p:nvGrpSpPr>
          <p:cNvPr id="11" name="Group 10"/>
          <p:cNvGrpSpPr/>
          <p:nvPr/>
        </p:nvGrpSpPr>
        <p:grpSpPr>
          <a:xfrm>
            <a:off x="860332" y="2336824"/>
            <a:ext cx="1205605" cy="1840904"/>
            <a:chOff x="860332" y="2336824"/>
            <a:chExt cx="1205605" cy="1840904"/>
          </a:xfrm>
        </p:grpSpPr>
        <p:sp>
          <p:nvSpPr>
            <p:cNvPr id="38" name="TextBox 37"/>
            <p:cNvSpPr txBox="1"/>
            <p:nvPr/>
          </p:nvSpPr>
          <p:spPr>
            <a:xfrm>
              <a:off x="860332" y="3531397"/>
              <a:ext cx="1205605" cy="646331"/>
            </a:xfrm>
            <a:prstGeom prst="rect">
              <a:avLst/>
            </a:prstGeom>
            <a:noFill/>
          </p:spPr>
          <p:txBody>
            <a:bodyPr wrap="square" rtlCol="0">
              <a:spAutoFit/>
            </a:bodyPr>
            <a:lstStyle/>
            <a:p>
              <a:pPr algn="ctr"/>
              <a:r>
                <a:rPr lang="en-US" sz="1200" dirty="0"/>
                <a:t>Financial Protection for the family</a:t>
              </a:r>
            </a:p>
          </p:txBody>
        </p:sp>
        <p:pic>
          <p:nvPicPr>
            <p:cNvPr id="30" name="Picture 2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0972" y="2336824"/>
              <a:ext cx="1153567" cy="1149326"/>
            </a:xfrm>
            <a:prstGeom prst="rect">
              <a:avLst/>
            </a:prstGeom>
          </p:spPr>
        </p:pic>
      </p:grpSp>
      <p:grpSp>
        <p:nvGrpSpPr>
          <p:cNvPr id="10" name="Group 9"/>
          <p:cNvGrpSpPr/>
          <p:nvPr/>
        </p:nvGrpSpPr>
        <p:grpSpPr>
          <a:xfrm>
            <a:off x="2711992" y="2628900"/>
            <a:ext cx="1205605" cy="1548828"/>
            <a:chOff x="2597692" y="2628900"/>
            <a:chExt cx="1205605" cy="1548828"/>
          </a:xfrm>
        </p:grpSpPr>
        <p:sp>
          <p:nvSpPr>
            <p:cNvPr id="31" name="TextBox 30"/>
            <p:cNvSpPr txBox="1"/>
            <p:nvPr/>
          </p:nvSpPr>
          <p:spPr>
            <a:xfrm>
              <a:off x="2597692" y="3531397"/>
              <a:ext cx="1205605" cy="646331"/>
            </a:xfrm>
            <a:prstGeom prst="rect">
              <a:avLst/>
            </a:prstGeom>
            <a:noFill/>
          </p:spPr>
          <p:txBody>
            <a:bodyPr wrap="square" rtlCol="0">
              <a:spAutoFit/>
            </a:bodyPr>
            <a:lstStyle/>
            <a:p>
              <a:pPr algn="ctr"/>
              <a:r>
                <a:rPr lang="en-US" sz="1200" dirty="0"/>
                <a:t>Compliments any investment objective</a:t>
              </a:r>
            </a:p>
          </p:txBody>
        </p:sp>
        <p:pic>
          <p:nvPicPr>
            <p:cNvPr id="33" name="Pictur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9363" y="2628900"/>
              <a:ext cx="872562" cy="872562"/>
            </a:xfrm>
            <a:prstGeom prst="rect">
              <a:avLst/>
            </a:prstGeom>
          </p:spPr>
        </p:pic>
      </p:grpSp>
      <p:grpSp>
        <p:nvGrpSpPr>
          <p:cNvPr id="5" name="Group 4"/>
          <p:cNvGrpSpPr/>
          <p:nvPr/>
        </p:nvGrpSpPr>
        <p:grpSpPr>
          <a:xfrm>
            <a:off x="4575082" y="2636449"/>
            <a:ext cx="1205605" cy="1541279"/>
            <a:chOff x="4300762" y="2636449"/>
            <a:chExt cx="1205605" cy="1541279"/>
          </a:xfrm>
        </p:grpSpPr>
        <p:pic>
          <p:nvPicPr>
            <p:cNvPr id="34" name="Picture 33"/>
            <p:cNvPicPr>
              <a:picLocks noChangeAspect="1"/>
            </p:cNvPicPr>
            <p:nvPr/>
          </p:nvPicPr>
          <p:blipFill>
            <a:blip r:embed="rId5"/>
            <a:stretch>
              <a:fillRect/>
            </a:stretch>
          </p:blipFill>
          <p:spPr>
            <a:xfrm>
              <a:off x="4392808" y="2636449"/>
              <a:ext cx="1002152" cy="827865"/>
            </a:xfrm>
            <a:prstGeom prst="rect">
              <a:avLst/>
            </a:prstGeom>
          </p:spPr>
        </p:pic>
        <p:sp>
          <p:nvSpPr>
            <p:cNvPr id="35" name="TextBox 34"/>
            <p:cNvSpPr txBox="1"/>
            <p:nvPr/>
          </p:nvSpPr>
          <p:spPr>
            <a:xfrm>
              <a:off x="4300762" y="3531397"/>
              <a:ext cx="1205605" cy="646331"/>
            </a:xfrm>
            <a:prstGeom prst="rect">
              <a:avLst/>
            </a:prstGeom>
            <a:noFill/>
          </p:spPr>
          <p:txBody>
            <a:bodyPr wrap="square" rtlCol="0">
              <a:spAutoFit/>
            </a:bodyPr>
            <a:lstStyle/>
            <a:p>
              <a:pPr algn="ctr"/>
              <a:r>
                <a:rPr lang="en-US" sz="1200" dirty="0"/>
                <a:t>A choice of Single or Joint life insurance</a:t>
              </a:r>
            </a:p>
          </p:txBody>
        </p:sp>
      </p:grpSp>
      <p:grpSp>
        <p:nvGrpSpPr>
          <p:cNvPr id="13" name="Group 12"/>
          <p:cNvGrpSpPr/>
          <p:nvPr/>
        </p:nvGrpSpPr>
        <p:grpSpPr>
          <a:xfrm>
            <a:off x="6186712" y="2667417"/>
            <a:ext cx="1757138" cy="1510311"/>
            <a:chOff x="6072412" y="2667417"/>
            <a:chExt cx="1757138" cy="1510311"/>
          </a:xfrm>
        </p:grpSpPr>
        <p:sp>
          <p:nvSpPr>
            <p:cNvPr id="58" name="TextBox 57"/>
            <p:cNvSpPr txBox="1"/>
            <p:nvPr/>
          </p:nvSpPr>
          <p:spPr>
            <a:xfrm>
              <a:off x="6072412" y="3531397"/>
              <a:ext cx="1757138" cy="646331"/>
            </a:xfrm>
            <a:prstGeom prst="rect">
              <a:avLst/>
            </a:prstGeom>
            <a:noFill/>
          </p:spPr>
          <p:txBody>
            <a:bodyPr wrap="square" rtlCol="0">
              <a:spAutoFit/>
            </a:bodyPr>
            <a:lstStyle/>
            <a:p>
              <a:pPr algn="ctr"/>
              <a:r>
                <a:rPr lang="en-US" sz="1200" dirty="0"/>
                <a:t>A selection of investment </a:t>
              </a:r>
              <a:r>
                <a:rPr lang="en-US" sz="1200"/>
                <a:t>strategies to choose from </a:t>
              </a:r>
              <a:endParaRPr lang="en-US" sz="1200" dirty="0"/>
            </a:p>
          </p:txBody>
        </p:sp>
        <p:pic>
          <p:nvPicPr>
            <p:cNvPr id="12" name="Picture 11"/>
            <p:cNvPicPr>
              <a:picLocks noChangeAspect="1"/>
            </p:cNvPicPr>
            <p:nvPr/>
          </p:nvPicPr>
          <p:blipFill>
            <a:blip r:embed="rId6"/>
            <a:stretch>
              <a:fillRect/>
            </a:stretch>
          </p:blipFill>
          <p:spPr>
            <a:xfrm>
              <a:off x="6520180" y="2667417"/>
              <a:ext cx="772160" cy="761582"/>
            </a:xfrm>
            <a:prstGeom prst="rect">
              <a:avLst/>
            </a:prstGeom>
          </p:spPr>
        </p:pic>
      </p:grpSp>
    </p:spTree>
    <p:extLst>
      <p:ext uri="{BB962C8B-B14F-4D97-AF65-F5344CB8AC3E}">
        <p14:creationId xmlns:p14="http://schemas.microsoft.com/office/powerpoint/2010/main" val="90359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ight Arrow 17"/>
          <p:cNvSpPr/>
          <p:nvPr/>
        </p:nvSpPr>
        <p:spPr>
          <a:xfrm>
            <a:off x="1863090" y="2617470"/>
            <a:ext cx="514350" cy="30861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sz="2800" dirty="0"/>
              <a:t>How the plan works</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3</a:t>
            </a:fld>
            <a:endParaRPr lang="en-US"/>
          </a:p>
        </p:txBody>
      </p:sp>
      <p:grpSp>
        <p:nvGrpSpPr>
          <p:cNvPr id="2" name="Group 1"/>
          <p:cNvGrpSpPr/>
          <p:nvPr/>
        </p:nvGrpSpPr>
        <p:grpSpPr>
          <a:xfrm>
            <a:off x="215631" y="1820743"/>
            <a:ext cx="1706343" cy="2413738"/>
            <a:chOff x="398511" y="1329253"/>
            <a:chExt cx="1706343" cy="2413738"/>
          </a:xfrm>
        </p:grpSpPr>
        <p:grpSp>
          <p:nvGrpSpPr>
            <p:cNvPr id="5" name="Group 4"/>
            <p:cNvGrpSpPr/>
            <p:nvPr/>
          </p:nvGrpSpPr>
          <p:grpSpPr>
            <a:xfrm>
              <a:off x="689626" y="1329253"/>
              <a:ext cx="1127744" cy="1545601"/>
              <a:chOff x="5981717" y="2952242"/>
              <a:chExt cx="829056" cy="1136242"/>
            </a:xfrm>
          </p:grpSpPr>
          <p:pic>
            <p:nvPicPr>
              <p:cNvPr id="7" name="Picture 6"/>
              <p:cNvPicPr>
                <a:picLocks noChangeAspect="1"/>
              </p:cNvPicPr>
              <p:nvPr/>
            </p:nvPicPr>
            <p:blipFill>
              <a:blip r:embed="rId3"/>
              <a:stretch>
                <a:fillRect/>
              </a:stretch>
            </p:blipFill>
            <p:spPr>
              <a:xfrm>
                <a:off x="6207506" y="2952242"/>
                <a:ext cx="368300" cy="3683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81717" y="3259428"/>
                <a:ext cx="829056" cy="829056"/>
              </a:xfrm>
              <a:prstGeom prst="rect">
                <a:avLst/>
              </a:prstGeom>
            </p:spPr>
          </p:pic>
        </p:grpSp>
        <p:sp>
          <p:nvSpPr>
            <p:cNvPr id="10" name="Rectangle 9"/>
            <p:cNvSpPr/>
            <p:nvPr/>
          </p:nvSpPr>
          <p:spPr>
            <a:xfrm>
              <a:off x="398511" y="2850439"/>
              <a:ext cx="1706343" cy="892552"/>
            </a:xfrm>
            <a:prstGeom prst="rect">
              <a:avLst/>
            </a:prstGeom>
          </p:spPr>
          <p:txBody>
            <a:bodyPr wrap="square">
              <a:spAutoFit/>
            </a:bodyPr>
            <a:lstStyle/>
            <a:p>
              <a:pPr algn="ctr">
                <a:spcBef>
                  <a:spcPts val="200"/>
                </a:spcBef>
                <a:spcAft>
                  <a:spcPts val="700"/>
                </a:spcAft>
              </a:pPr>
              <a:r>
                <a:rPr lang="en-US" sz="1300" b="1" dirty="0">
                  <a:solidFill>
                    <a:schemeClr val="tx1">
                      <a:lumMod val="50000"/>
                      <a:lumOff val="50000"/>
                    </a:schemeClr>
                  </a:solidFill>
                  <a:latin typeface="Arial" charset="0"/>
                  <a:ea typeface="ＭＳ Ｐゴシック"/>
                </a:rPr>
                <a:t>Choose the coverage amount that best suits your needs</a:t>
              </a:r>
            </a:p>
          </p:txBody>
        </p:sp>
      </p:grpSp>
      <p:grpSp>
        <p:nvGrpSpPr>
          <p:cNvPr id="3" name="Group 2"/>
          <p:cNvGrpSpPr/>
          <p:nvPr/>
        </p:nvGrpSpPr>
        <p:grpSpPr>
          <a:xfrm>
            <a:off x="2308839" y="2251711"/>
            <a:ext cx="1683811" cy="1782715"/>
            <a:chOff x="2263119" y="1760221"/>
            <a:chExt cx="1683811" cy="1782715"/>
          </a:xfrm>
        </p:grpSpPr>
        <p:sp>
          <p:nvSpPr>
            <p:cNvPr id="11" name="Rectangle 10"/>
            <p:cNvSpPr/>
            <p:nvPr/>
          </p:nvSpPr>
          <p:spPr>
            <a:xfrm>
              <a:off x="2263119" y="2850439"/>
              <a:ext cx="1683811" cy="692497"/>
            </a:xfrm>
            <a:prstGeom prst="rect">
              <a:avLst/>
            </a:prstGeom>
          </p:spPr>
          <p:txBody>
            <a:bodyPr wrap="square">
              <a:spAutoFit/>
            </a:bodyPr>
            <a:lstStyle/>
            <a:p>
              <a:pPr algn="ctr">
                <a:spcBef>
                  <a:spcPts val="200"/>
                </a:spcBef>
                <a:spcAft>
                  <a:spcPts val="700"/>
                </a:spcAft>
              </a:pPr>
              <a:r>
                <a:rPr lang="en-US" sz="1300" b="1" dirty="0">
                  <a:solidFill>
                    <a:schemeClr val="tx1">
                      <a:lumMod val="50000"/>
                      <a:lumOff val="50000"/>
                    </a:schemeClr>
                  </a:solidFill>
                  <a:latin typeface="Arial" charset="0"/>
                  <a:ea typeface="ＭＳ Ｐゴシック"/>
                </a:rPr>
                <a:t>Select between a Single or Joint life insurance cover</a:t>
              </a:r>
            </a:p>
          </p:txBody>
        </p:sp>
        <p:pic>
          <p:nvPicPr>
            <p:cNvPr id="14" name="Picture 13"/>
            <p:cNvPicPr>
              <a:picLocks noChangeAspect="1"/>
            </p:cNvPicPr>
            <p:nvPr/>
          </p:nvPicPr>
          <p:blipFill>
            <a:blip r:embed="rId5"/>
            <a:stretch>
              <a:fillRect/>
            </a:stretch>
          </p:blipFill>
          <p:spPr>
            <a:xfrm>
              <a:off x="2552578" y="1760221"/>
              <a:ext cx="1163490" cy="961144"/>
            </a:xfrm>
            <a:prstGeom prst="rect">
              <a:avLst/>
            </a:prstGeom>
          </p:spPr>
        </p:pic>
      </p:grpSp>
      <p:grpSp>
        <p:nvGrpSpPr>
          <p:cNvPr id="15" name="Group 14"/>
          <p:cNvGrpSpPr/>
          <p:nvPr/>
        </p:nvGrpSpPr>
        <p:grpSpPr>
          <a:xfrm>
            <a:off x="4265057" y="2137213"/>
            <a:ext cx="2455784" cy="2497378"/>
            <a:chOff x="3956447" y="1645723"/>
            <a:chExt cx="2455784" cy="2497378"/>
          </a:xfrm>
        </p:grpSpPr>
        <p:sp>
          <p:nvSpPr>
            <p:cNvPr id="12" name="Rectangle 11"/>
            <p:cNvSpPr/>
            <p:nvPr/>
          </p:nvSpPr>
          <p:spPr>
            <a:xfrm>
              <a:off x="3956447" y="2850439"/>
              <a:ext cx="2455784" cy="1292662"/>
            </a:xfrm>
            <a:prstGeom prst="rect">
              <a:avLst/>
            </a:prstGeom>
          </p:spPr>
          <p:txBody>
            <a:bodyPr wrap="square">
              <a:spAutoFit/>
            </a:bodyPr>
            <a:lstStyle/>
            <a:p>
              <a:pPr algn="ctr">
                <a:spcBef>
                  <a:spcPts val="200"/>
                </a:spcBef>
                <a:spcAft>
                  <a:spcPts val="700"/>
                </a:spcAft>
              </a:pPr>
              <a:r>
                <a:rPr lang="en-US" sz="1300" b="1" dirty="0">
                  <a:solidFill>
                    <a:schemeClr val="tx1">
                      <a:lumMod val="50000"/>
                      <a:lumOff val="50000"/>
                    </a:schemeClr>
                  </a:solidFill>
                  <a:latin typeface="Arial" charset="0"/>
                  <a:ea typeface="ＭＳ Ｐゴシック"/>
                </a:rPr>
                <a:t>Enhance your plan with additional life insurance benefits such as Critical Illness, Total &amp; Permanent disability, Waiver of Premium and more</a:t>
              </a:r>
            </a:p>
          </p:txBody>
        </p:sp>
        <p:pic>
          <p:nvPicPr>
            <p:cNvPr id="4" name="Picture 3"/>
            <p:cNvPicPr>
              <a:picLocks noChangeAspect="1"/>
            </p:cNvPicPr>
            <p:nvPr/>
          </p:nvPicPr>
          <p:blipFill>
            <a:blip r:embed="rId6"/>
            <a:stretch>
              <a:fillRect/>
            </a:stretch>
          </p:blipFill>
          <p:spPr>
            <a:xfrm>
              <a:off x="4718050" y="1645723"/>
              <a:ext cx="836930" cy="1082237"/>
            </a:xfrm>
            <a:prstGeom prst="rect">
              <a:avLst/>
            </a:prstGeom>
          </p:spPr>
        </p:pic>
      </p:grpSp>
      <p:grpSp>
        <p:nvGrpSpPr>
          <p:cNvPr id="16" name="Group 15"/>
          <p:cNvGrpSpPr/>
          <p:nvPr/>
        </p:nvGrpSpPr>
        <p:grpSpPr>
          <a:xfrm>
            <a:off x="6752582" y="2449420"/>
            <a:ext cx="2139958" cy="2185171"/>
            <a:chOff x="6615422" y="1957930"/>
            <a:chExt cx="2139958" cy="2185171"/>
          </a:xfrm>
        </p:grpSpPr>
        <p:sp>
          <p:nvSpPr>
            <p:cNvPr id="13" name="Rectangle 12"/>
            <p:cNvSpPr/>
            <p:nvPr/>
          </p:nvSpPr>
          <p:spPr>
            <a:xfrm>
              <a:off x="6615422" y="2850439"/>
              <a:ext cx="2139958" cy="1292662"/>
            </a:xfrm>
            <a:prstGeom prst="rect">
              <a:avLst/>
            </a:prstGeom>
          </p:spPr>
          <p:txBody>
            <a:bodyPr wrap="square">
              <a:spAutoFit/>
            </a:bodyPr>
            <a:lstStyle/>
            <a:p>
              <a:pPr algn="ctr">
                <a:spcBef>
                  <a:spcPts val="200"/>
                </a:spcBef>
                <a:spcAft>
                  <a:spcPts val="700"/>
                </a:spcAft>
              </a:pPr>
              <a:r>
                <a:rPr lang="en-US" sz="1300" b="1" dirty="0">
                  <a:solidFill>
                    <a:schemeClr val="tx1">
                      <a:lumMod val="50000"/>
                      <a:lumOff val="50000"/>
                    </a:schemeClr>
                  </a:solidFill>
                  <a:latin typeface="Arial" charset="0"/>
                  <a:ea typeface="ＭＳ Ｐゴシック"/>
                </a:rPr>
                <a:t>Contribute to the plan by selecting the investment strategy that best suits your circumstances and the currency of your choice</a:t>
              </a:r>
            </a:p>
          </p:txBody>
        </p:sp>
        <p:pic>
          <p:nvPicPr>
            <p:cNvPr id="17" name="Picture 16"/>
            <p:cNvPicPr>
              <a:picLocks noChangeAspect="1"/>
            </p:cNvPicPr>
            <p:nvPr/>
          </p:nvPicPr>
          <p:blipFill>
            <a:blip r:embed="rId7"/>
            <a:stretch>
              <a:fillRect/>
            </a:stretch>
          </p:blipFill>
          <p:spPr>
            <a:xfrm>
              <a:off x="7253903" y="1957930"/>
              <a:ext cx="772160" cy="761582"/>
            </a:xfrm>
            <a:prstGeom prst="rect">
              <a:avLst/>
            </a:prstGeom>
          </p:spPr>
        </p:pic>
      </p:grpSp>
      <p:sp>
        <p:nvSpPr>
          <p:cNvPr id="20" name="Right Arrow 19"/>
          <p:cNvSpPr/>
          <p:nvPr/>
        </p:nvSpPr>
        <p:spPr>
          <a:xfrm>
            <a:off x="4114800" y="2617470"/>
            <a:ext cx="514350" cy="30861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6309360" y="2617470"/>
            <a:ext cx="514350" cy="30861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p:cNvSpPr>
            <a:spLocks noGrp="1"/>
          </p:cNvSpPr>
          <p:nvPr>
            <p:ph type="body" sz="quarter" idx="13"/>
          </p:nvPr>
        </p:nvSpPr>
        <p:spPr>
          <a:xfrm>
            <a:off x="264848" y="899150"/>
            <a:ext cx="6741742" cy="297472"/>
          </a:xfrm>
        </p:spPr>
        <p:txBody>
          <a:bodyPr/>
          <a:lstStyle/>
          <a:p>
            <a:pPr>
              <a:lnSpc>
                <a:spcPct val="100000"/>
              </a:lnSpc>
            </a:pPr>
            <a:r>
              <a:rPr lang="en-US" sz="1700" dirty="0"/>
              <a:t>Future Protect is a life insurance that can be customized to meet your needs and circumstances.</a:t>
            </a:r>
          </a:p>
        </p:txBody>
      </p:sp>
      <p:sp>
        <p:nvSpPr>
          <p:cNvPr id="19" name="TextBox 18"/>
          <p:cNvSpPr txBox="1"/>
          <p:nvPr/>
        </p:nvSpPr>
        <p:spPr>
          <a:xfrm>
            <a:off x="308610" y="1405890"/>
            <a:ext cx="3417570" cy="331470"/>
          </a:xfrm>
          <a:prstGeom prst="rect">
            <a:avLst/>
          </a:prstGeom>
          <a:noFill/>
        </p:spPr>
        <p:txBody>
          <a:bodyPr wrap="none" lIns="91440" tIns="0" rIns="91440" bIns="0" rtlCol="0">
            <a:noAutofit/>
          </a:bodyPr>
          <a:lstStyle/>
          <a:p>
            <a:r>
              <a:rPr lang="en-US" sz="1500" b="1" dirty="0"/>
              <a:t>All you need to </a:t>
            </a:r>
            <a:r>
              <a:rPr lang="en-US" sz="1500" b="1"/>
              <a:t>do is:</a:t>
            </a:r>
            <a:endParaRPr lang="en-US" sz="1500" b="1" dirty="0"/>
          </a:p>
        </p:txBody>
      </p:sp>
    </p:spTree>
    <p:extLst>
      <p:ext uri="{BB962C8B-B14F-4D97-AF65-F5344CB8AC3E}">
        <p14:creationId xmlns:p14="http://schemas.microsoft.com/office/powerpoint/2010/main" val="372118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Benefits for the customer</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4</a:t>
            </a:fld>
            <a:endParaRPr lang="en-US"/>
          </a:p>
        </p:txBody>
      </p:sp>
      <p:grpSp>
        <p:nvGrpSpPr>
          <p:cNvPr id="17" name="Group 16"/>
          <p:cNvGrpSpPr/>
          <p:nvPr/>
        </p:nvGrpSpPr>
        <p:grpSpPr>
          <a:xfrm>
            <a:off x="365392" y="886619"/>
            <a:ext cx="3532238" cy="1916638"/>
            <a:chOff x="365392" y="932339"/>
            <a:chExt cx="3532238" cy="1916638"/>
          </a:xfrm>
        </p:grpSpPr>
        <p:sp>
          <p:nvSpPr>
            <p:cNvPr id="2" name="Rectangle 1"/>
            <p:cNvSpPr/>
            <p:nvPr/>
          </p:nvSpPr>
          <p:spPr>
            <a:xfrm>
              <a:off x="1337310" y="976670"/>
              <a:ext cx="2560320" cy="1872307"/>
            </a:xfrm>
            <a:prstGeom prst="rect">
              <a:avLst/>
            </a:prstGeom>
          </p:spPr>
          <p:txBody>
            <a:bodyPr wrap="square">
              <a:spAutoFit/>
            </a:bodyPr>
            <a:lstStyle/>
            <a:p>
              <a:pPr lvl="0">
                <a:spcAft>
                  <a:spcPts val="400"/>
                </a:spcAft>
              </a:pPr>
              <a:r>
                <a:rPr lang="en-US" sz="1600" b="1" dirty="0">
                  <a:solidFill>
                    <a:schemeClr val="accent3"/>
                  </a:solidFill>
                </a:rPr>
                <a:t>Life Insurance Benefit</a:t>
              </a:r>
            </a:p>
            <a:p>
              <a:pPr marL="285750" lvl="0" indent="-285750">
                <a:spcBef>
                  <a:spcPts val="200"/>
                </a:spcBef>
                <a:spcAft>
                  <a:spcPts val="200"/>
                </a:spcAft>
                <a:buFont typeface="Arial" charset="0"/>
                <a:buChar char="•"/>
              </a:pPr>
              <a:r>
                <a:rPr lang="en-US" sz="1300" dirty="0"/>
                <a:t>Protection till age 95 years </a:t>
              </a:r>
            </a:p>
            <a:p>
              <a:pPr marL="285750" lvl="0" indent="-285750">
                <a:spcBef>
                  <a:spcPts val="200"/>
                </a:spcBef>
                <a:spcAft>
                  <a:spcPts val="200"/>
                </a:spcAft>
                <a:buFont typeface="Arial" charset="0"/>
                <a:buChar char="•"/>
              </a:pPr>
              <a:r>
                <a:rPr lang="en-US" sz="1300" dirty="0"/>
                <a:t>Options to choose from:</a:t>
              </a:r>
            </a:p>
            <a:p>
              <a:pPr marL="560070" lvl="0" indent="-285750">
                <a:spcBef>
                  <a:spcPts val="200"/>
                </a:spcBef>
                <a:spcAft>
                  <a:spcPts val="200"/>
                </a:spcAft>
                <a:buFont typeface="Wingdings" charset="2"/>
                <a:buChar char="ü"/>
              </a:pPr>
              <a:r>
                <a:rPr lang="en-US" sz="1300" dirty="0"/>
                <a:t>Single Life Cover</a:t>
              </a:r>
            </a:p>
            <a:p>
              <a:pPr marL="560070" lvl="0" indent="-285750">
                <a:spcBef>
                  <a:spcPts val="200"/>
                </a:spcBef>
                <a:spcAft>
                  <a:spcPts val="200"/>
                </a:spcAft>
                <a:buFont typeface="Wingdings" charset="2"/>
                <a:buChar char="ü"/>
              </a:pPr>
              <a:r>
                <a:rPr lang="en-US" sz="1300" dirty="0"/>
                <a:t>Joint Life Cover</a:t>
              </a:r>
            </a:p>
            <a:p>
              <a:pPr marL="560070" lvl="0" indent="-285750">
                <a:spcBef>
                  <a:spcPts val="200"/>
                </a:spcBef>
                <a:spcAft>
                  <a:spcPts val="200"/>
                </a:spcAft>
                <a:buFont typeface="Wingdings" charset="2"/>
                <a:buChar char="ü"/>
              </a:pPr>
              <a:r>
                <a:rPr lang="en-US" sz="1300" dirty="0"/>
                <a:t>Joint Life First Death</a:t>
              </a:r>
            </a:p>
            <a:p>
              <a:pPr marL="560070" lvl="0" indent="-285750">
                <a:spcBef>
                  <a:spcPts val="200"/>
                </a:spcBef>
                <a:spcAft>
                  <a:spcPts val="200"/>
                </a:spcAft>
                <a:buFont typeface="Wingdings" charset="2"/>
                <a:buChar char="ü"/>
              </a:pPr>
              <a:r>
                <a:rPr lang="en-US" sz="1300" dirty="0"/>
                <a:t>Joint Life Both Death</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392" y="932339"/>
              <a:ext cx="869048" cy="869048"/>
            </a:xfrm>
            <a:prstGeom prst="rect">
              <a:avLst/>
            </a:prstGeom>
          </p:spPr>
        </p:pic>
      </p:grpSp>
      <p:grpSp>
        <p:nvGrpSpPr>
          <p:cNvPr id="19" name="Group 18"/>
          <p:cNvGrpSpPr/>
          <p:nvPr/>
        </p:nvGrpSpPr>
        <p:grpSpPr>
          <a:xfrm>
            <a:off x="4432320" y="930950"/>
            <a:ext cx="4105890" cy="1718419"/>
            <a:chOff x="4432320" y="976670"/>
            <a:chExt cx="4105890" cy="1718419"/>
          </a:xfrm>
        </p:grpSpPr>
        <p:sp>
          <p:nvSpPr>
            <p:cNvPr id="8" name="Rectangle 7"/>
            <p:cNvSpPr/>
            <p:nvPr/>
          </p:nvSpPr>
          <p:spPr>
            <a:xfrm>
              <a:off x="5875020" y="976670"/>
              <a:ext cx="2663190" cy="1718419"/>
            </a:xfrm>
            <a:prstGeom prst="rect">
              <a:avLst/>
            </a:prstGeom>
          </p:spPr>
          <p:txBody>
            <a:bodyPr wrap="square">
              <a:spAutoFit/>
            </a:bodyPr>
            <a:lstStyle/>
            <a:p>
              <a:pPr lvl="0">
                <a:spcAft>
                  <a:spcPts val="400"/>
                </a:spcAft>
              </a:pPr>
              <a:r>
                <a:rPr lang="en-US" sz="1600" b="1" dirty="0">
                  <a:solidFill>
                    <a:schemeClr val="accent3"/>
                  </a:solidFill>
                </a:rPr>
                <a:t>Maximum Flexibility</a:t>
              </a:r>
            </a:p>
            <a:p>
              <a:pPr marL="285750" lvl="0" indent="-285750">
                <a:spcBef>
                  <a:spcPts val="200"/>
                </a:spcBef>
                <a:spcAft>
                  <a:spcPts val="200"/>
                </a:spcAft>
                <a:buFont typeface="Arial" charset="0"/>
                <a:buChar char="•"/>
              </a:pPr>
              <a:r>
                <a:rPr lang="en-US" sz="1300" dirty="0"/>
                <a:t>Select from 180+ Funds</a:t>
              </a:r>
            </a:p>
            <a:p>
              <a:pPr marL="285750" lvl="0" indent="-285750">
                <a:spcBef>
                  <a:spcPts val="200"/>
                </a:spcBef>
                <a:spcAft>
                  <a:spcPts val="200"/>
                </a:spcAft>
                <a:buFont typeface="Arial" charset="0"/>
                <a:buChar char="•"/>
              </a:pPr>
              <a:r>
                <a:rPr lang="en-US" sz="1300" dirty="0"/>
                <a:t>Make free and unlimited fund transfers from one investment strategy to the other</a:t>
              </a:r>
            </a:p>
            <a:p>
              <a:pPr marL="285750" lvl="0" indent="-285750">
                <a:spcBef>
                  <a:spcPts val="200"/>
                </a:spcBef>
                <a:spcAft>
                  <a:spcPts val="200"/>
                </a:spcAft>
                <a:buFont typeface="Arial" charset="0"/>
                <a:buChar char="•"/>
              </a:pPr>
              <a:r>
                <a:rPr lang="en-US" sz="1300" dirty="0"/>
                <a:t>Increase or Decrease your life cover</a:t>
              </a:r>
            </a:p>
          </p:txBody>
        </p:sp>
        <p:pic>
          <p:nvPicPr>
            <p:cNvPr id="4" name="Picture 3"/>
            <p:cNvPicPr>
              <a:picLocks noChangeAspect="1"/>
            </p:cNvPicPr>
            <p:nvPr/>
          </p:nvPicPr>
          <p:blipFill>
            <a:blip r:embed="rId4"/>
            <a:stretch>
              <a:fillRect/>
            </a:stretch>
          </p:blipFill>
          <p:spPr>
            <a:xfrm>
              <a:off x="4432320" y="1082356"/>
              <a:ext cx="1282680" cy="700724"/>
            </a:xfrm>
            <a:prstGeom prst="rect">
              <a:avLst/>
            </a:prstGeom>
          </p:spPr>
        </p:pic>
      </p:grpSp>
      <p:grpSp>
        <p:nvGrpSpPr>
          <p:cNvPr id="20" name="Group 19"/>
          <p:cNvGrpSpPr/>
          <p:nvPr/>
        </p:nvGrpSpPr>
        <p:grpSpPr>
          <a:xfrm>
            <a:off x="411016" y="2994528"/>
            <a:ext cx="3543764" cy="897963"/>
            <a:chOff x="411016" y="3131688"/>
            <a:chExt cx="3543764" cy="897963"/>
          </a:xfrm>
        </p:grpSpPr>
        <p:sp>
          <p:nvSpPr>
            <p:cNvPr id="11" name="Rectangle 10"/>
            <p:cNvSpPr/>
            <p:nvPr/>
          </p:nvSpPr>
          <p:spPr>
            <a:xfrm>
              <a:off x="1337310" y="3214043"/>
              <a:ext cx="2617470" cy="815608"/>
            </a:xfrm>
            <a:prstGeom prst="rect">
              <a:avLst/>
            </a:prstGeom>
          </p:spPr>
          <p:txBody>
            <a:bodyPr wrap="square">
              <a:spAutoFit/>
            </a:bodyPr>
            <a:lstStyle/>
            <a:p>
              <a:pPr lvl="0">
                <a:spcAft>
                  <a:spcPts val="400"/>
                </a:spcAft>
              </a:pPr>
              <a:r>
                <a:rPr lang="en-US" sz="1600" b="1" dirty="0">
                  <a:solidFill>
                    <a:schemeClr val="accent3"/>
                  </a:solidFill>
                </a:rPr>
                <a:t>Access to Cash</a:t>
              </a:r>
            </a:p>
            <a:p>
              <a:pPr marL="285750" lvl="0" indent="-285750">
                <a:spcBef>
                  <a:spcPts val="200"/>
                </a:spcBef>
                <a:spcAft>
                  <a:spcPts val="200"/>
                </a:spcAft>
                <a:buFont typeface="Arial" charset="0"/>
                <a:buChar char="•"/>
              </a:pPr>
              <a:r>
                <a:rPr lang="en-US" sz="1300" dirty="0"/>
                <a:t>2 Partial withdrawals every year from 3rd year</a:t>
              </a:r>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016" y="3131688"/>
              <a:ext cx="857381" cy="857381"/>
            </a:xfrm>
            <a:prstGeom prst="rect">
              <a:avLst/>
            </a:prstGeom>
          </p:spPr>
        </p:pic>
      </p:grpSp>
      <p:grpSp>
        <p:nvGrpSpPr>
          <p:cNvPr id="21" name="Group 20"/>
          <p:cNvGrpSpPr/>
          <p:nvPr/>
        </p:nvGrpSpPr>
        <p:grpSpPr>
          <a:xfrm>
            <a:off x="4956381" y="3076883"/>
            <a:ext cx="3821859" cy="1569660"/>
            <a:chOff x="4956381" y="3214043"/>
            <a:chExt cx="3821859" cy="1569660"/>
          </a:xfrm>
        </p:grpSpPr>
        <p:sp>
          <p:nvSpPr>
            <p:cNvPr id="15" name="Rectangle 14"/>
            <p:cNvSpPr/>
            <p:nvPr/>
          </p:nvSpPr>
          <p:spPr>
            <a:xfrm>
              <a:off x="5875020" y="3214043"/>
              <a:ext cx="2903220" cy="1569660"/>
            </a:xfrm>
            <a:prstGeom prst="rect">
              <a:avLst/>
            </a:prstGeom>
          </p:spPr>
          <p:txBody>
            <a:bodyPr wrap="square">
              <a:spAutoFit/>
            </a:bodyPr>
            <a:lstStyle/>
            <a:p>
              <a:pPr lvl="0">
                <a:spcAft>
                  <a:spcPts val="400"/>
                </a:spcAft>
              </a:pPr>
              <a:r>
                <a:rPr lang="en-US" sz="1600" b="1" dirty="0">
                  <a:solidFill>
                    <a:schemeClr val="accent3"/>
                  </a:solidFill>
                </a:rPr>
                <a:t>Maturity Options</a:t>
              </a:r>
            </a:p>
            <a:p>
              <a:pPr marL="285750" indent="-285750">
                <a:spcBef>
                  <a:spcPts val="200"/>
                </a:spcBef>
                <a:spcAft>
                  <a:spcPts val="200"/>
                </a:spcAft>
                <a:buFont typeface="Arial" charset="0"/>
                <a:buChar char="•"/>
              </a:pPr>
              <a:r>
                <a:rPr lang="en-US" sz="1300" dirty="0"/>
                <a:t>Options to take your maturity proceeds as:</a:t>
              </a:r>
            </a:p>
            <a:p>
              <a:pPr marL="560070" lvl="0" indent="-285750">
                <a:spcBef>
                  <a:spcPts val="200"/>
                </a:spcBef>
                <a:spcAft>
                  <a:spcPts val="200"/>
                </a:spcAft>
                <a:buFont typeface="Wingdings" charset="2"/>
                <a:buChar char="ü"/>
              </a:pPr>
              <a:r>
                <a:rPr lang="en-US" sz="1300" dirty="0"/>
                <a:t>Lump-sum</a:t>
              </a:r>
            </a:p>
            <a:p>
              <a:pPr marL="560070" lvl="0" indent="-285750">
                <a:spcBef>
                  <a:spcPts val="200"/>
                </a:spcBef>
                <a:spcAft>
                  <a:spcPts val="200"/>
                </a:spcAft>
                <a:buFont typeface="Wingdings" charset="2"/>
                <a:buChar char="ü"/>
              </a:pPr>
              <a:r>
                <a:rPr lang="en-US" sz="1300" dirty="0"/>
                <a:t>Annuity</a:t>
              </a:r>
            </a:p>
            <a:p>
              <a:pPr marL="560070" lvl="0" indent="-285750">
                <a:spcBef>
                  <a:spcPts val="200"/>
                </a:spcBef>
                <a:spcAft>
                  <a:spcPts val="200"/>
                </a:spcAft>
                <a:buFont typeface="Wingdings" charset="2"/>
                <a:buChar char="ü"/>
              </a:pPr>
              <a:r>
                <a:rPr lang="en-US" sz="1300" dirty="0"/>
                <a:t>Part lump-sum, part annuity</a:t>
              </a:r>
            </a:p>
          </p:txBody>
        </p:sp>
        <p:pic>
          <p:nvPicPr>
            <p:cNvPr id="18" name="Picture 17"/>
            <p:cNvPicPr>
              <a:picLocks noChangeAspect="1"/>
            </p:cNvPicPr>
            <p:nvPr/>
          </p:nvPicPr>
          <p:blipFill>
            <a:blip r:embed="rId6"/>
            <a:stretch>
              <a:fillRect/>
            </a:stretch>
          </p:blipFill>
          <p:spPr>
            <a:xfrm>
              <a:off x="4956381" y="3221035"/>
              <a:ext cx="712899" cy="631425"/>
            </a:xfrm>
            <a:prstGeom prst="rect">
              <a:avLst/>
            </a:prstGeom>
          </p:spPr>
        </p:pic>
      </p:grpSp>
    </p:spTree>
    <p:extLst>
      <p:ext uri="{BB962C8B-B14F-4D97-AF65-F5344CB8AC3E}">
        <p14:creationId xmlns:p14="http://schemas.microsoft.com/office/powerpoint/2010/main" val="82881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5</a:t>
            </a:fld>
            <a:endParaRPr lang="en-US"/>
          </a:p>
        </p:txBody>
      </p:sp>
      <p:pic>
        <p:nvPicPr>
          <p:cNvPr id="7" name="Picture 6">
            <a:extLst>
              <a:ext uri="{FF2B5EF4-FFF2-40B4-BE49-F238E27FC236}">
                <a16:creationId xmlns:a16="http://schemas.microsoft.com/office/drawing/2014/main" id="{E4D149E5-310C-8647-BC89-B0B375725F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2734494" cy="4629150"/>
          </a:xfrm>
          <a:prstGeom prst="rect">
            <a:avLst/>
          </a:prstGeom>
        </p:spPr>
      </p:pic>
      <p:sp>
        <p:nvSpPr>
          <p:cNvPr id="8" name="Rectangle 4">
            <a:extLst>
              <a:ext uri="{FF2B5EF4-FFF2-40B4-BE49-F238E27FC236}">
                <a16:creationId xmlns:a16="http://schemas.microsoft.com/office/drawing/2014/main" id="{4920A17C-0FA8-BF4B-B06D-FB70CEE7DBA8}"/>
              </a:ext>
            </a:extLst>
          </p:cNvPr>
          <p:cNvSpPr/>
          <p:nvPr/>
        </p:nvSpPr>
        <p:spPr>
          <a:xfrm>
            <a:off x="2571750" y="0"/>
            <a:ext cx="6572250" cy="4629150"/>
          </a:xfrm>
          <a:prstGeom prst="rect">
            <a:avLst/>
          </a:prstGeom>
          <a:solidFill>
            <a:srgbClr val="1776BB"/>
          </a:solidFill>
          <a:ln w="12700">
            <a:miter lim="400000"/>
          </a:ln>
        </p:spPr>
        <p:txBody>
          <a:bodyPr lIns="45719" rIns="45719" anchor="ctr"/>
          <a:lstStyle/>
          <a:p>
            <a:pPr algn="ctr">
              <a:defRPr>
                <a:solidFill>
                  <a:srgbClr val="FFFFFF"/>
                </a:solidFill>
              </a:defRPr>
            </a:pPr>
            <a:endParaRPr/>
          </a:p>
        </p:txBody>
      </p:sp>
      <p:graphicFrame>
        <p:nvGraphicFramePr>
          <p:cNvPr id="10" name="Table 6">
            <a:extLst>
              <a:ext uri="{FF2B5EF4-FFF2-40B4-BE49-F238E27FC236}">
                <a16:creationId xmlns:a16="http://schemas.microsoft.com/office/drawing/2014/main" id="{0194D678-3DD3-FF41-99AC-90DF3656AAA3}"/>
              </a:ext>
            </a:extLst>
          </p:cNvPr>
          <p:cNvGraphicFramePr/>
          <p:nvPr>
            <p:extLst>
              <p:ext uri="{D42A27DB-BD31-4B8C-83A1-F6EECF244321}">
                <p14:modId xmlns:p14="http://schemas.microsoft.com/office/powerpoint/2010/main" val="690380172"/>
              </p:ext>
            </p:extLst>
          </p:nvPr>
        </p:nvGraphicFramePr>
        <p:xfrm>
          <a:off x="2820676" y="2007343"/>
          <a:ext cx="1408424" cy="1986642"/>
        </p:xfrm>
        <a:graphic>
          <a:graphicData uri="http://schemas.openxmlformats.org/drawingml/2006/table">
            <a:tbl>
              <a:tblPr firstRow="1" bandRow="1"/>
              <a:tblGrid>
                <a:gridCol w="1408424">
                  <a:extLst>
                    <a:ext uri="{9D8B030D-6E8A-4147-A177-3AD203B41FA5}">
                      <a16:colId xmlns:a16="http://schemas.microsoft.com/office/drawing/2014/main" val="20001"/>
                    </a:ext>
                  </a:extLst>
                </a:gridCol>
              </a:tblGrid>
              <a:tr h="530117">
                <a:tc>
                  <a:txBody>
                    <a:bodyPr/>
                    <a:lstStyle/>
                    <a:p>
                      <a:pPr algn="ctr">
                        <a:defRPr sz="1800" b="0">
                          <a:solidFill>
                            <a:srgbClr val="000000"/>
                          </a:solidFill>
                        </a:defRPr>
                      </a:pPr>
                      <a:r>
                        <a:rPr lang="en-US" sz="1200" b="1" dirty="0">
                          <a:solidFill>
                            <a:srgbClr val="FEFDFF"/>
                          </a:solidFill>
                          <a:latin typeface="Arial" panose="020B0604020202020204" pitchFamily="34" charset="0"/>
                          <a:ea typeface="MetLife Circular Bold"/>
                          <a:cs typeface="Arial" panose="020B0604020202020204" pitchFamily="34" charset="0"/>
                          <a:sym typeface="MetLife Circular Bold"/>
                        </a:rPr>
                        <a:t>If Single Life is selected</a:t>
                      </a:r>
                      <a:endParaRPr sz="1200" b="1" dirty="0">
                        <a:solidFill>
                          <a:srgbClr val="FEFDFF"/>
                        </a:solidFill>
                        <a:latin typeface="Arial" panose="020B0604020202020204" pitchFamily="34" charset="0"/>
                        <a:ea typeface="MetLife Circular Bold"/>
                        <a:cs typeface="Arial" panose="020B0604020202020204" pitchFamily="34" charset="0"/>
                        <a:sym typeface="MetLife Circular Bold"/>
                      </a:endParaRPr>
                    </a:p>
                  </a:txBody>
                  <a:tcPr marL="31094" marR="31094" marT="31094" marB="31094" anchor="ctr" horzOverflow="overflow">
                    <a:lnL w="12700">
                      <a:solidFill>
                        <a:srgbClr val="1776BB"/>
                      </a:solidFill>
                      <a:miter lim="400000"/>
                    </a:lnL>
                    <a:lnR w="12700" cap="flat" cmpd="sng" algn="ctr">
                      <a:solidFill>
                        <a:srgbClr val="1776BB"/>
                      </a:solidFill>
                      <a:prstDash val="solid"/>
                      <a:miter lim="400000"/>
                      <a:headEnd type="none" w="med" len="med"/>
                      <a:tailEnd type="none" w="med" len="med"/>
                    </a:lnR>
                    <a:lnT w="12700">
                      <a:solidFill>
                        <a:srgbClr val="1776BB"/>
                      </a:solidFill>
                      <a:miter lim="400000"/>
                    </a:lnT>
                    <a:lnB w="12700" cap="flat" cmpd="sng" algn="ctr">
                      <a:solidFill>
                        <a:srgbClr val="1776BB"/>
                      </a:solidFill>
                      <a:prstDash val="solid"/>
                      <a:miter lim="400000"/>
                      <a:headEnd type="none" w="med" len="med"/>
                      <a:tailEnd type="none" w="med" len="med"/>
                    </a:lnB>
                    <a:solidFill>
                      <a:srgbClr val="A3CA56"/>
                    </a:solidFill>
                  </a:tcPr>
                </a:tc>
                <a:extLst>
                  <a:ext uri="{0D108BD9-81ED-4DB2-BD59-A6C34878D82A}">
                    <a16:rowId xmlns:a16="http://schemas.microsoft.com/office/drawing/2014/main" val="10000"/>
                  </a:ext>
                </a:extLst>
              </a:tr>
              <a:tr h="1456525">
                <a:tc>
                  <a:txBody>
                    <a:bodyPr/>
                    <a:lstStyle/>
                    <a:p>
                      <a:pPr lvl="0" algn="ctr"/>
                      <a:r>
                        <a:rPr lang="en-US" sz="1000" kern="1200" dirty="0">
                          <a:solidFill>
                            <a:schemeClr val="tx1"/>
                          </a:solidFill>
                          <a:latin typeface="+mn-lt"/>
                          <a:ea typeface="+mn-ea"/>
                          <a:cs typeface="+mn-cs"/>
                        </a:rPr>
                        <a:t>Dana, as a beneficiary, would be entitled to the full life insurance amount or the account value</a:t>
                      </a:r>
                      <a:r>
                        <a:rPr lang="en-US" sz="1000" kern="1200" baseline="0" dirty="0">
                          <a:solidFill>
                            <a:schemeClr val="tx1"/>
                          </a:solidFill>
                          <a:latin typeface="+mn-lt"/>
                          <a:ea typeface="+mn-ea"/>
                          <a:cs typeface="+mn-cs"/>
                        </a:rPr>
                        <a:t> </a:t>
                      </a:r>
                      <a:r>
                        <a:rPr lang="en-US" sz="1000" kern="1200" dirty="0">
                          <a:solidFill>
                            <a:schemeClr val="tx1"/>
                          </a:solidFill>
                          <a:latin typeface="+mn-lt"/>
                          <a:ea typeface="+mn-ea"/>
                          <a:cs typeface="+mn-cs"/>
                        </a:rPr>
                        <a:t>(whichever is higher) in the unfortunate event of Marwan’s loss of life.</a:t>
                      </a:r>
                    </a:p>
                  </a:txBody>
                  <a:tcPr marL="31094" marR="31094" marT="31094" marB="31094" anchor="ctr" horzOverflow="overflow">
                    <a:lnL w="12700">
                      <a:solidFill>
                        <a:srgbClr val="1776BB"/>
                      </a:solidFill>
                      <a:miter lim="400000"/>
                    </a:lnL>
                    <a:lnR w="12700" cap="flat" cmpd="sng" algn="ctr">
                      <a:solidFill>
                        <a:srgbClr val="1776BB"/>
                      </a:solidFill>
                      <a:prstDash val="solid"/>
                      <a:miter lim="400000"/>
                      <a:headEnd type="none" w="med" len="med"/>
                      <a:tailEnd type="none" w="med" len="med"/>
                    </a:lnR>
                    <a:lnT w="12700" cap="flat" cmpd="sng" algn="ctr">
                      <a:solidFill>
                        <a:srgbClr val="1776BB"/>
                      </a:solidFill>
                      <a:prstDash val="solid"/>
                      <a:miter lim="400000"/>
                      <a:headEnd type="none" w="med" len="med"/>
                      <a:tailEnd type="none" w="med" len="med"/>
                    </a:lnT>
                    <a:lnB w="12700" cap="flat" cmpd="sng" algn="ctr">
                      <a:solidFill>
                        <a:srgbClr val="1776BB"/>
                      </a:solidFill>
                      <a:prstDash val="solid"/>
                      <a:miter lim="400000"/>
                      <a:headEnd type="none" w="med" len="med"/>
                      <a:tailEnd type="none" w="med" len="med"/>
                    </a:lnB>
                    <a:solidFill>
                      <a:srgbClr val="D9D9D9"/>
                    </a:solidFill>
                  </a:tcPr>
                </a:tc>
                <a:extLst>
                  <a:ext uri="{0D108BD9-81ED-4DB2-BD59-A6C34878D82A}">
                    <a16:rowId xmlns:a16="http://schemas.microsoft.com/office/drawing/2014/main" val="10001"/>
                  </a:ext>
                </a:extLst>
              </a:tr>
            </a:tbl>
          </a:graphicData>
        </a:graphic>
      </p:graphicFrame>
      <p:sp>
        <p:nvSpPr>
          <p:cNvPr id="12" name="TextBox 6">
            <a:extLst>
              <a:ext uri="{FF2B5EF4-FFF2-40B4-BE49-F238E27FC236}">
                <a16:creationId xmlns:a16="http://schemas.microsoft.com/office/drawing/2014/main" id="{0D9A72DE-6418-46A0-9A60-67A88B1A2F66}"/>
              </a:ext>
            </a:extLst>
          </p:cNvPr>
          <p:cNvSpPr txBox="1"/>
          <p:nvPr/>
        </p:nvSpPr>
        <p:spPr>
          <a:xfrm>
            <a:off x="2749280" y="197255"/>
            <a:ext cx="5217430" cy="4801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nSpc>
                <a:spcPct val="90000"/>
              </a:lnSpc>
              <a:defRPr sz="2800" b="1">
                <a:solidFill>
                  <a:srgbClr val="FFFFFF"/>
                </a:solidFill>
                <a:latin typeface="Georgia"/>
                <a:ea typeface="Georgia"/>
                <a:cs typeface="Georgia"/>
                <a:sym typeface="Georgia"/>
              </a:defRPr>
            </a:pPr>
            <a:r>
              <a:rPr lang="en-US" dirty="0"/>
              <a:t>Stories like yours</a:t>
            </a:r>
            <a:endParaRPr dirty="0"/>
          </a:p>
        </p:txBody>
      </p:sp>
      <p:graphicFrame>
        <p:nvGraphicFramePr>
          <p:cNvPr id="13" name="Table 12"/>
          <p:cNvGraphicFramePr>
            <a:graphicFrameLocks noGrp="1"/>
          </p:cNvGraphicFramePr>
          <p:nvPr>
            <p:extLst>
              <p:ext uri="{D42A27DB-BD31-4B8C-83A1-F6EECF244321}">
                <p14:modId xmlns:p14="http://schemas.microsoft.com/office/powerpoint/2010/main" val="1778397690"/>
              </p:ext>
            </p:extLst>
          </p:nvPr>
        </p:nvGraphicFramePr>
        <p:xfrm>
          <a:off x="4343400" y="2018775"/>
          <a:ext cx="2045970" cy="2449254"/>
        </p:xfrm>
        <a:graphic>
          <a:graphicData uri="http://schemas.openxmlformats.org/drawingml/2006/table">
            <a:tbl>
              <a:tblPr firstRow="1" bandRow="1"/>
              <a:tblGrid>
                <a:gridCol w="2045970">
                  <a:extLst>
                    <a:ext uri="{9D8B030D-6E8A-4147-A177-3AD203B41FA5}">
                      <a16:colId xmlns:a16="http://schemas.microsoft.com/office/drawing/2014/main" val="20000"/>
                    </a:ext>
                  </a:extLst>
                </a:gridCol>
              </a:tblGrid>
              <a:tr h="564405">
                <a:tc>
                  <a:txBody>
                    <a:bodyPr/>
                    <a:lstStyle/>
                    <a:p>
                      <a:pPr algn="ctr">
                        <a:lnSpc>
                          <a:spcPct val="100000"/>
                        </a:lnSpc>
                        <a:defRPr sz="1800" b="0">
                          <a:solidFill>
                            <a:srgbClr val="000000"/>
                          </a:solidFill>
                        </a:defRPr>
                      </a:pPr>
                      <a:r>
                        <a:rPr lang="en-US" sz="1200" b="1" dirty="0">
                          <a:solidFill>
                            <a:srgbClr val="FEFDFF"/>
                          </a:solidFill>
                          <a:latin typeface="Arial" panose="020B0604020202020204" pitchFamily="34" charset="0"/>
                          <a:ea typeface="MetLife Circular Bold"/>
                          <a:cs typeface="Arial" panose="020B0604020202020204" pitchFamily="34" charset="0"/>
                          <a:sym typeface="MetLife Circular Bold"/>
                        </a:rPr>
                        <a:t>If Joint Life Cover with a First Loss of Life is selected</a:t>
                      </a:r>
                      <a:endParaRPr sz="1200" b="1" dirty="0">
                        <a:solidFill>
                          <a:srgbClr val="FEFDFF"/>
                        </a:solidFill>
                        <a:latin typeface="Arial" panose="020B0604020202020204" pitchFamily="34" charset="0"/>
                        <a:ea typeface="MetLife Circular Bold"/>
                        <a:cs typeface="Arial" panose="020B0604020202020204" pitchFamily="34" charset="0"/>
                        <a:sym typeface="MetLife Circular Bold"/>
                      </a:endParaRPr>
                    </a:p>
                  </a:txBody>
                  <a:tcPr marL="32356" marR="32356" marT="32356" marB="32356" anchor="ctr" horzOverflow="overflow">
                    <a:lnL w="12700">
                      <a:solidFill>
                        <a:srgbClr val="1776BB"/>
                      </a:solidFill>
                      <a:miter lim="400000"/>
                    </a:lnL>
                    <a:lnR w="12700" cap="flat" cmpd="sng" algn="ctr">
                      <a:solidFill>
                        <a:srgbClr val="1776BB"/>
                      </a:solidFill>
                      <a:prstDash val="solid"/>
                      <a:miter lim="400000"/>
                      <a:headEnd type="none" w="med" len="med"/>
                      <a:tailEnd type="none" w="med" len="med"/>
                    </a:lnR>
                    <a:lnT w="12700">
                      <a:solidFill>
                        <a:srgbClr val="1776BB"/>
                      </a:solidFill>
                      <a:miter lim="400000"/>
                    </a:lnT>
                    <a:lnB w="12700" cap="flat" cmpd="sng" algn="ctr">
                      <a:solidFill>
                        <a:srgbClr val="1776BB"/>
                      </a:solidFill>
                      <a:prstDash val="solid"/>
                      <a:miter lim="400000"/>
                      <a:headEnd type="none" w="med" len="med"/>
                      <a:tailEnd type="none" w="med" len="med"/>
                    </a:lnB>
                    <a:solidFill>
                      <a:srgbClr val="A3CA56"/>
                    </a:solidFill>
                  </a:tcPr>
                </a:tc>
                <a:extLst>
                  <a:ext uri="{0D108BD9-81ED-4DB2-BD59-A6C34878D82A}">
                    <a16:rowId xmlns:a16="http://schemas.microsoft.com/office/drawing/2014/main" val="10000"/>
                  </a:ext>
                </a:extLst>
              </a:tr>
              <a:tr h="1009190">
                <a:tc>
                  <a:txBody>
                    <a:bodyPr/>
                    <a:lstStyle/>
                    <a:p>
                      <a:pPr lvl="0" algn="ctr"/>
                      <a:r>
                        <a:rPr lang="en-US" sz="1000" kern="1200" dirty="0">
                          <a:solidFill>
                            <a:schemeClr val="tx1"/>
                          </a:solidFill>
                          <a:latin typeface="+mn-lt"/>
                          <a:ea typeface="+mn-ea"/>
                          <a:cs typeface="+mn-cs"/>
                        </a:rPr>
                        <a:t>Marwan and Dana have to specify the amount each would receive in the event one’s loss of life. If out of USD 450,000, Marwan is covered for USD 300,000 then Dana’s coverage will be USD 150,000.</a:t>
                      </a:r>
                    </a:p>
                  </a:txBody>
                  <a:tcPr marL="32356" marR="32356" marT="32356" marB="32356" anchor="ctr" horzOverflow="overflow">
                    <a:lnL w="12700">
                      <a:solidFill>
                        <a:srgbClr val="1776BB"/>
                      </a:solidFill>
                      <a:miter lim="400000"/>
                    </a:lnL>
                    <a:lnR w="12700" cap="flat" cmpd="sng" algn="ctr">
                      <a:solidFill>
                        <a:srgbClr val="1776BB"/>
                      </a:solidFill>
                      <a:prstDash val="solid"/>
                      <a:miter lim="400000"/>
                      <a:headEnd type="none" w="med" len="med"/>
                      <a:tailEnd type="none" w="med" len="med"/>
                    </a:lnR>
                    <a:lnT w="12700" cap="flat" cmpd="sng" algn="ctr">
                      <a:solidFill>
                        <a:srgbClr val="1776BB"/>
                      </a:solidFill>
                      <a:prstDash val="solid"/>
                      <a:miter lim="400000"/>
                      <a:headEnd type="none" w="med" len="med"/>
                      <a:tailEnd type="none" w="med" len="med"/>
                    </a:lnT>
                    <a:lnB w="12700" cap="flat" cmpd="sng" algn="ctr">
                      <a:solidFill>
                        <a:srgbClr val="1776BB"/>
                      </a:solidFill>
                      <a:prstDash val="solid"/>
                      <a:miter lim="400000"/>
                      <a:headEnd type="none" w="med" len="med"/>
                      <a:tailEnd type="none" w="med" len="med"/>
                    </a:lnB>
                    <a:solidFill>
                      <a:srgbClr val="D9D9D9"/>
                    </a:solidFill>
                  </a:tcPr>
                </a:tc>
                <a:extLst>
                  <a:ext uri="{0D108BD9-81ED-4DB2-BD59-A6C34878D82A}">
                    <a16:rowId xmlns:a16="http://schemas.microsoft.com/office/drawing/2014/main" val="10001"/>
                  </a:ext>
                </a:extLst>
              </a:tr>
              <a:tr h="734055">
                <a:tc>
                  <a:txBody>
                    <a:bodyPr/>
                    <a:lstStyle/>
                    <a:p>
                      <a:pPr lvl="0" algn="ctr"/>
                      <a:r>
                        <a:rPr lang="en-US" sz="1000" kern="1200">
                          <a:solidFill>
                            <a:schemeClr val="tx1"/>
                          </a:solidFill>
                          <a:latin typeface="+mn-lt"/>
                          <a:ea typeface="+mn-ea"/>
                          <a:cs typeface="+mn-cs"/>
                        </a:rPr>
                        <a:t>In case Marwan passes away first, Dana, as a beneficiary, will receive USD 300,000 or the Account Value (whichever is higher); or vice-versa.</a:t>
                      </a:r>
                      <a:endParaRPr lang="en-US" sz="1000" kern="1200" dirty="0">
                        <a:solidFill>
                          <a:schemeClr val="tx1"/>
                        </a:solidFill>
                        <a:latin typeface="+mn-lt"/>
                        <a:ea typeface="+mn-ea"/>
                        <a:cs typeface="+mn-cs"/>
                      </a:endParaRPr>
                    </a:p>
                  </a:txBody>
                  <a:tcPr marL="32356" marR="32356" marT="32356" marB="32356" anchor="ctr" horzOverflow="overflow">
                    <a:lnL w="12700">
                      <a:solidFill>
                        <a:srgbClr val="1776BB"/>
                      </a:solidFill>
                      <a:miter lim="400000"/>
                    </a:lnL>
                    <a:lnR w="12700" cap="flat" cmpd="sng" algn="ctr">
                      <a:solidFill>
                        <a:srgbClr val="1776BB"/>
                      </a:solidFill>
                      <a:prstDash val="solid"/>
                      <a:miter lim="400000"/>
                      <a:headEnd type="none" w="med" len="med"/>
                      <a:tailEnd type="none" w="med" len="med"/>
                    </a:lnR>
                    <a:lnT w="12700" cap="flat" cmpd="sng" algn="ctr">
                      <a:solidFill>
                        <a:srgbClr val="1776BB"/>
                      </a:solidFill>
                      <a:prstDash val="solid"/>
                      <a:miter lim="400000"/>
                      <a:headEnd type="none" w="med" len="med"/>
                      <a:tailEnd type="none" w="med" len="med"/>
                    </a:lnT>
                    <a:lnB w="12700" cap="flat" cmpd="sng" algn="ctr">
                      <a:solidFill>
                        <a:srgbClr val="1776BB"/>
                      </a:solidFill>
                      <a:prstDash val="solid"/>
                      <a:miter lim="400000"/>
                      <a:headEnd type="none" w="med" len="med"/>
                      <a:tailEnd type="none" w="med" len="med"/>
                    </a:lnB>
                    <a:solidFill>
                      <a:srgbClr val="D9D9D9"/>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1014275"/>
              </p:ext>
            </p:extLst>
          </p:nvPr>
        </p:nvGraphicFramePr>
        <p:xfrm>
          <a:off x="6503670" y="2018092"/>
          <a:ext cx="2491741" cy="2474118"/>
        </p:xfrm>
        <a:graphic>
          <a:graphicData uri="http://schemas.openxmlformats.org/drawingml/2006/table">
            <a:tbl>
              <a:tblPr firstRow="1" bandRow="1"/>
              <a:tblGrid>
                <a:gridCol w="2491741">
                  <a:extLst>
                    <a:ext uri="{9D8B030D-6E8A-4147-A177-3AD203B41FA5}">
                      <a16:colId xmlns:a16="http://schemas.microsoft.com/office/drawing/2014/main" val="20000"/>
                    </a:ext>
                  </a:extLst>
                </a:gridCol>
              </a:tblGrid>
              <a:tr h="369016">
                <a:tc>
                  <a:txBody>
                    <a:bodyPr/>
                    <a:lstStyle/>
                    <a:p>
                      <a:pPr algn="ctr">
                        <a:defRPr sz="1800" b="0">
                          <a:solidFill>
                            <a:srgbClr val="000000"/>
                          </a:solidFill>
                        </a:defRPr>
                      </a:pPr>
                      <a:r>
                        <a:rPr lang="en-US" sz="1200" b="1" dirty="0">
                          <a:solidFill>
                            <a:srgbClr val="FEFDFF"/>
                          </a:solidFill>
                          <a:latin typeface="Arial" panose="020B0604020202020204" pitchFamily="34" charset="0"/>
                          <a:ea typeface="MetLife Circular Bold"/>
                          <a:cs typeface="Arial" panose="020B0604020202020204" pitchFamily="34" charset="0"/>
                          <a:sym typeface="MetLife Circular Bold"/>
                        </a:rPr>
                        <a:t>If Joint Life Cover with both lives</a:t>
                      </a:r>
                      <a:r>
                        <a:rPr lang="en-US" sz="1200" b="1" baseline="0" dirty="0">
                          <a:solidFill>
                            <a:srgbClr val="FEFDFF"/>
                          </a:solidFill>
                          <a:latin typeface="Arial" panose="020B0604020202020204" pitchFamily="34" charset="0"/>
                          <a:ea typeface="MetLife Circular Bold"/>
                          <a:cs typeface="Arial" panose="020B0604020202020204" pitchFamily="34" charset="0"/>
                          <a:sym typeface="MetLife Circular Bold"/>
                        </a:rPr>
                        <a:t> is selected</a:t>
                      </a:r>
                      <a:endParaRPr sz="1200" b="1" dirty="0">
                        <a:solidFill>
                          <a:srgbClr val="FEFDFF"/>
                        </a:solidFill>
                        <a:latin typeface="Arial" panose="020B0604020202020204" pitchFamily="34" charset="0"/>
                        <a:ea typeface="MetLife Circular Bold"/>
                        <a:cs typeface="Arial" panose="020B0604020202020204" pitchFamily="34" charset="0"/>
                        <a:sym typeface="MetLife Circular Bold"/>
                      </a:endParaRPr>
                    </a:p>
                  </a:txBody>
                  <a:tcPr marL="30590" marR="30590" marT="30590" marB="30590" anchor="ctr" horzOverflow="overflow">
                    <a:lnL w="12700">
                      <a:solidFill>
                        <a:srgbClr val="1776BB"/>
                      </a:solidFill>
                      <a:miter lim="400000"/>
                    </a:lnL>
                    <a:lnR w="12700">
                      <a:solidFill>
                        <a:srgbClr val="1776BB"/>
                      </a:solidFill>
                      <a:miter lim="400000"/>
                    </a:lnR>
                    <a:lnT w="12700">
                      <a:solidFill>
                        <a:srgbClr val="1776BB"/>
                      </a:solidFill>
                      <a:miter lim="400000"/>
                    </a:lnT>
                    <a:lnB w="12700" cap="flat" cmpd="sng" algn="ctr">
                      <a:solidFill>
                        <a:srgbClr val="1776BB"/>
                      </a:solidFill>
                      <a:prstDash val="solid"/>
                      <a:miter lim="400000"/>
                      <a:headEnd type="none" w="med" len="med"/>
                      <a:tailEnd type="none" w="med" len="med"/>
                    </a:lnB>
                    <a:solidFill>
                      <a:srgbClr val="A3CA56"/>
                    </a:solidFill>
                  </a:tcPr>
                </a:tc>
                <a:extLst>
                  <a:ext uri="{0D108BD9-81ED-4DB2-BD59-A6C34878D82A}">
                    <a16:rowId xmlns:a16="http://schemas.microsoft.com/office/drawing/2014/main" val="10000"/>
                  </a:ext>
                </a:extLst>
              </a:tr>
              <a:tr h="532837">
                <a:tc>
                  <a:txBody>
                    <a:bodyPr/>
                    <a:lstStyle/>
                    <a:p>
                      <a:pPr lvl="0" algn="ctr"/>
                      <a:r>
                        <a:rPr lang="en-US" sz="1000" kern="1200" dirty="0">
                          <a:solidFill>
                            <a:schemeClr val="tx1"/>
                          </a:solidFill>
                          <a:latin typeface="+mn-lt"/>
                          <a:ea typeface="+mn-ea"/>
                          <a:cs typeface="+mn-cs"/>
                        </a:rPr>
                        <a:t>Assuming that the specified life insurance amounts are similar to the previous scenario.</a:t>
                      </a:r>
                    </a:p>
                  </a:txBody>
                  <a:tcPr marL="30590" marR="30590" marT="30590" marB="30590" anchor="ctr" horzOverflow="overflow">
                    <a:lnL w="12700">
                      <a:solidFill>
                        <a:srgbClr val="1776BB"/>
                      </a:solidFill>
                      <a:miter lim="400000"/>
                    </a:lnL>
                    <a:lnR w="12700">
                      <a:solidFill>
                        <a:srgbClr val="1776BB"/>
                      </a:solidFill>
                      <a:miter lim="400000"/>
                    </a:lnR>
                    <a:lnT w="12700" cap="flat" cmpd="sng" algn="ctr">
                      <a:solidFill>
                        <a:srgbClr val="1776BB"/>
                      </a:solidFill>
                      <a:prstDash val="solid"/>
                      <a:miter lim="400000"/>
                      <a:headEnd type="none" w="med" len="med"/>
                      <a:tailEnd type="none" w="med" len="med"/>
                    </a:lnT>
                    <a:lnB w="12700" cap="flat" cmpd="sng" algn="ctr">
                      <a:solidFill>
                        <a:srgbClr val="1776BB"/>
                      </a:solidFill>
                      <a:prstDash val="solid"/>
                      <a:miter lim="400000"/>
                      <a:headEnd type="none" w="med" len="med"/>
                      <a:tailEnd type="none" w="med" len="med"/>
                    </a:lnB>
                    <a:solidFill>
                      <a:srgbClr val="D9D9D9"/>
                    </a:solidFill>
                  </a:tcPr>
                </a:tc>
                <a:extLst>
                  <a:ext uri="{0D108BD9-81ED-4DB2-BD59-A6C34878D82A}">
                    <a16:rowId xmlns:a16="http://schemas.microsoft.com/office/drawing/2014/main" val="10001"/>
                  </a:ext>
                </a:extLst>
              </a:tr>
              <a:tr h="691161">
                <a:tc>
                  <a:txBody>
                    <a:bodyPr/>
                    <a:lstStyle/>
                    <a:p>
                      <a:pPr lvl="0" algn="ctr"/>
                      <a:r>
                        <a:rPr lang="en-US" sz="1000" kern="1200" dirty="0">
                          <a:solidFill>
                            <a:schemeClr val="tx1"/>
                          </a:solidFill>
                          <a:latin typeface="+mn-lt"/>
                          <a:ea typeface="+mn-ea"/>
                          <a:cs typeface="+mn-cs"/>
                        </a:rPr>
                        <a:t>if Marwan passes away first, the beneficiary, his child in this case, will receive USD 300,000 or the Account Value at that time (whichever is higher). </a:t>
                      </a:r>
                    </a:p>
                  </a:txBody>
                  <a:tcPr marL="30590" marR="30590" marT="30590" marB="30590" anchor="ctr" horzOverflow="overflow">
                    <a:lnL w="12700">
                      <a:solidFill>
                        <a:srgbClr val="1776BB"/>
                      </a:solidFill>
                      <a:miter lim="400000"/>
                    </a:lnL>
                    <a:lnR w="12700">
                      <a:solidFill>
                        <a:srgbClr val="1776BB"/>
                      </a:solidFill>
                      <a:miter lim="400000"/>
                    </a:lnR>
                    <a:lnT w="12700" cap="flat" cmpd="sng" algn="ctr">
                      <a:solidFill>
                        <a:srgbClr val="1776BB"/>
                      </a:solidFill>
                      <a:prstDash val="solid"/>
                      <a:miter lim="400000"/>
                      <a:headEnd type="none" w="med" len="med"/>
                      <a:tailEnd type="none" w="med" len="med"/>
                    </a:lnT>
                    <a:lnB w="12700" cap="flat" cmpd="sng" algn="ctr">
                      <a:solidFill>
                        <a:srgbClr val="1776BB"/>
                      </a:solidFill>
                      <a:prstDash val="solid"/>
                      <a:miter lim="400000"/>
                      <a:headEnd type="none" w="med" len="med"/>
                      <a:tailEnd type="none" w="med" len="med"/>
                    </a:lnB>
                    <a:solidFill>
                      <a:srgbClr val="D9D9D9"/>
                    </a:solidFill>
                  </a:tcPr>
                </a:tc>
                <a:extLst>
                  <a:ext uri="{0D108BD9-81ED-4DB2-BD59-A6C34878D82A}">
                    <a16:rowId xmlns:a16="http://schemas.microsoft.com/office/drawing/2014/main" val="10002"/>
                  </a:ext>
                </a:extLst>
              </a:tr>
              <a:tr h="541481">
                <a:tc>
                  <a:txBody>
                    <a:bodyPr/>
                    <a:lstStyle/>
                    <a:p>
                      <a:pPr lvl="0" algn="ctr"/>
                      <a:r>
                        <a:rPr lang="en-US" sz="1000" kern="1200" dirty="0">
                          <a:solidFill>
                            <a:schemeClr val="tx1"/>
                          </a:solidFill>
                          <a:latin typeface="+mn-lt"/>
                          <a:ea typeface="+mn-ea"/>
                          <a:cs typeface="+mn-cs"/>
                        </a:rPr>
                        <a:t>The policy will not terminate and will continue as normal. The child will receive the balance of the life insurance or the Account Value once Dana passes away or at the maturity of the policy.</a:t>
                      </a:r>
                    </a:p>
                  </a:txBody>
                  <a:tcPr marL="30590" marR="30590" marT="30590" marB="30590" anchor="ctr" horzOverflow="overflow">
                    <a:lnL w="12700">
                      <a:solidFill>
                        <a:srgbClr val="1776BB"/>
                      </a:solidFill>
                      <a:miter lim="400000"/>
                    </a:lnL>
                    <a:lnR w="12700">
                      <a:solidFill>
                        <a:srgbClr val="1776BB"/>
                      </a:solidFill>
                      <a:miter lim="400000"/>
                    </a:lnR>
                    <a:lnT w="12700" cap="flat" cmpd="sng" algn="ctr">
                      <a:solidFill>
                        <a:srgbClr val="1776BB"/>
                      </a:solidFill>
                      <a:prstDash val="solid"/>
                      <a:miter lim="400000"/>
                      <a:headEnd type="none" w="med" len="med"/>
                      <a:tailEnd type="none" w="med" len="med"/>
                    </a:lnT>
                    <a:lnB w="12700" cap="flat" cmpd="sng" algn="ctr">
                      <a:solidFill>
                        <a:srgbClr val="1776BB"/>
                      </a:solidFill>
                      <a:prstDash val="solid"/>
                      <a:miter lim="400000"/>
                      <a:headEnd type="none" w="med" len="med"/>
                      <a:tailEnd type="none" w="med" len="med"/>
                    </a:lnB>
                    <a:solidFill>
                      <a:srgbClr val="D9D9D9"/>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2724150" y="710505"/>
            <a:ext cx="6362700" cy="1159292"/>
          </a:xfrm>
          <a:prstGeom prst="rect">
            <a:avLst/>
          </a:prstGeom>
        </p:spPr>
        <p:txBody>
          <a:bodyPr wrap="square">
            <a:spAutoFit/>
          </a:bodyPr>
          <a:lstStyle/>
          <a:p>
            <a:pPr marL="0" marR="0" lvl="0" indent="0" defTabSz="914400" eaLnBrk="1" fontAlgn="auto" latinLnBrk="0" hangingPunct="1">
              <a:spcBef>
                <a:spcPts val="200"/>
              </a:spcBef>
              <a:spcAft>
                <a:spcPts val="200"/>
              </a:spcAft>
              <a:buClrTx/>
              <a:buSzTx/>
              <a:buFontTx/>
              <a:buNone/>
              <a:tabLst/>
              <a:defRPr/>
            </a:pPr>
            <a:r>
              <a:rPr kumimoji="0" lang="en-US" sz="1100" b="0" i="0" u="none" strike="noStrike" kern="0" cap="none" spc="0" normalizeH="0" baseline="0" noProof="0" dirty="0">
                <a:ln>
                  <a:noFill/>
                </a:ln>
                <a:solidFill>
                  <a:schemeClr val="bg1"/>
                </a:solidFill>
                <a:effectLst/>
                <a:uLnTx/>
                <a:uFillTx/>
              </a:rPr>
              <a:t>With a new baby girl on the way and with the cost of living rising, young couple Marwan and Dana realized that they would need to secure everything they have worked for over</a:t>
            </a:r>
            <a:r>
              <a:rPr kumimoji="0" lang="en-US" sz="1100" b="0" i="0" u="none" strike="noStrike" kern="0" cap="none" spc="0" normalizeH="0" noProof="0" dirty="0">
                <a:ln>
                  <a:noFill/>
                </a:ln>
                <a:solidFill>
                  <a:schemeClr val="bg1"/>
                </a:solidFill>
                <a:effectLst/>
                <a:uLnTx/>
                <a:uFillTx/>
              </a:rPr>
              <a:t> </a:t>
            </a:r>
            <a:r>
              <a:rPr kumimoji="0" lang="en-US" sz="1100" b="0" i="0" u="none" strike="noStrike" kern="0" cap="none" spc="0" normalizeH="0" baseline="0" noProof="0" dirty="0">
                <a:ln>
                  <a:noFill/>
                </a:ln>
                <a:solidFill>
                  <a:schemeClr val="bg1"/>
                </a:solidFill>
                <a:effectLst/>
                <a:uLnTx/>
                <a:uFillTx/>
              </a:rPr>
              <a:t>the years and ensure that their child’s future and standard of living would not be affected in case of unexpected events.</a:t>
            </a:r>
          </a:p>
          <a:p>
            <a:pPr marL="0" marR="0" lvl="0" indent="0" defTabSz="914400" eaLnBrk="1" fontAlgn="auto" latinLnBrk="0" hangingPunct="1">
              <a:spcBef>
                <a:spcPts val="200"/>
              </a:spcBef>
              <a:spcAft>
                <a:spcPts val="200"/>
              </a:spcAft>
              <a:buClrTx/>
              <a:buSzTx/>
              <a:buFontTx/>
              <a:buNone/>
              <a:tabLst/>
              <a:defRPr/>
            </a:pPr>
            <a:r>
              <a:rPr kumimoji="0" lang="en-US" sz="1100" b="0" i="0" u="none" strike="noStrike" kern="0" cap="none" spc="0" normalizeH="0" baseline="0" noProof="0" dirty="0">
                <a:ln>
                  <a:noFill/>
                </a:ln>
                <a:solidFill>
                  <a:schemeClr val="bg1"/>
                </a:solidFill>
                <a:effectLst/>
                <a:uLnTx/>
                <a:uFillTx/>
              </a:rPr>
              <a:t>In order to protect their new growing family, they decided to take out a Future Protect policy.</a:t>
            </a:r>
            <a:r>
              <a:rPr kumimoji="0" lang="en-US" sz="1100" b="0" i="0" u="none" strike="noStrike" kern="0" cap="none" spc="0" normalizeH="0" noProof="0" dirty="0">
                <a:ln>
                  <a:noFill/>
                </a:ln>
                <a:solidFill>
                  <a:schemeClr val="bg1"/>
                </a:solidFill>
                <a:effectLst/>
                <a:uLnTx/>
                <a:uFillTx/>
              </a:rPr>
              <a:t> </a:t>
            </a:r>
            <a:r>
              <a:rPr kumimoji="0" lang="en-US" sz="1100" b="0" i="0" u="none" strike="noStrike" kern="0" cap="none" spc="0" normalizeH="0" baseline="0" noProof="0" dirty="0">
                <a:ln>
                  <a:noFill/>
                </a:ln>
                <a:solidFill>
                  <a:schemeClr val="bg1"/>
                </a:solidFill>
                <a:effectLst/>
                <a:uLnTx/>
                <a:uFillTx/>
              </a:rPr>
              <a:t>By contributing with USD 1,800 a month, their payments will be invested in the funds they selected after 2 years and they will ensure life insurance coverage of USD 450,000.</a:t>
            </a:r>
          </a:p>
        </p:txBody>
      </p:sp>
    </p:spTree>
    <p:extLst>
      <p:ext uri="{BB962C8B-B14F-4D97-AF65-F5344CB8AC3E}">
        <p14:creationId xmlns:p14="http://schemas.microsoft.com/office/powerpoint/2010/main" val="11036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Benefit summary</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6</a:t>
            </a:fld>
            <a:endParaRPr lang="en-US"/>
          </a:p>
        </p:txBody>
      </p:sp>
      <p:grpSp>
        <p:nvGrpSpPr>
          <p:cNvPr id="43" name="Group 42"/>
          <p:cNvGrpSpPr/>
          <p:nvPr/>
        </p:nvGrpSpPr>
        <p:grpSpPr>
          <a:xfrm>
            <a:off x="466090" y="868207"/>
            <a:ext cx="1865630" cy="480533"/>
            <a:chOff x="466090" y="868207"/>
            <a:chExt cx="1865630" cy="480533"/>
          </a:xfrm>
        </p:grpSpPr>
        <p:pic>
          <p:nvPicPr>
            <p:cNvPr id="2" name="Picture 1"/>
            <p:cNvPicPr>
              <a:picLocks noChangeAspect="1"/>
            </p:cNvPicPr>
            <p:nvPr/>
          </p:nvPicPr>
          <p:blipFill>
            <a:blip r:embed="rId3"/>
            <a:stretch>
              <a:fillRect/>
            </a:stretch>
          </p:blipFill>
          <p:spPr>
            <a:xfrm>
              <a:off x="466090" y="889000"/>
              <a:ext cx="459740" cy="459740"/>
            </a:xfrm>
            <a:prstGeom prst="rect">
              <a:avLst/>
            </a:prstGeom>
          </p:spPr>
        </p:pic>
        <p:sp>
          <p:nvSpPr>
            <p:cNvPr id="17" name="TextBox 16"/>
            <p:cNvSpPr txBox="1"/>
            <p:nvPr/>
          </p:nvSpPr>
          <p:spPr>
            <a:xfrm>
              <a:off x="1100362" y="868207"/>
              <a:ext cx="1231358" cy="461665"/>
            </a:xfrm>
            <a:prstGeom prst="rect">
              <a:avLst/>
            </a:prstGeom>
            <a:noFill/>
          </p:spPr>
          <p:txBody>
            <a:bodyPr wrap="square" rtlCol="0">
              <a:spAutoFit/>
            </a:bodyPr>
            <a:lstStyle/>
            <a:p>
              <a:r>
                <a:rPr lang="en-US" sz="1200" dirty="0"/>
                <a:t>Worldwide coverage*</a:t>
              </a:r>
            </a:p>
          </p:txBody>
        </p:sp>
      </p:grpSp>
      <p:grpSp>
        <p:nvGrpSpPr>
          <p:cNvPr id="39" name="Group 38"/>
          <p:cNvGrpSpPr/>
          <p:nvPr/>
        </p:nvGrpSpPr>
        <p:grpSpPr>
          <a:xfrm>
            <a:off x="294660" y="1473997"/>
            <a:ext cx="2619990" cy="646331"/>
            <a:chOff x="294660" y="1554007"/>
            <a:chExt cx="2619990" cy="646331"/>
          </a:xfrm>
        </p:grpSpPr>
        <p:pic>
          <p:nvPicPr>
            <p:cNvPr id="18" name="Picture 17"/>
            <p:cNvPicPr>
              <a:picLocks noChangeAspect="1"/>
            </p:cNvPicPr>
            <p:nvPr/>
          </p:nvPicPr>
          <p:blipFill>
            <a:blip r:embed="rId4"/>
            <a:stretch>
              <a:fillRect/>
            </a:stretch>
          </p:blipFill>
          <p:spPr>
            <a:xfrm>
              <a:off x="294660" y="1675128"/>
              <a:ext cx="699750" cy="382271"/>
            </a:xfrm>
            <a:prstGeom prst="rect">
              <a:avLst/>
            </a:prstGeom>
          </p:spPr>
        </p:pic>
        <p:sp>
          <p:nvSpPr>
            <p:cNvPr id="19" name="TextBox 18"/>
            <p:cNvSpPr txBox="1"/>
            <p:nvPr/>
          </p:nvSpPr>
          <p:spPr>
            <a:xfrm>
              <a:off x="1100362" y="1554007"/>
              <a:ext cx="1814288" cy="646331"/>
            </a:xfrm>
            <a:prstGeom prst="rect">
              <a:avLst/>
            </a:prstGeom>
            <a:noFill/>
          </p:spPr>
          <p:txBody>
            <a:bodyPr wrap="square" rtlCol="0">
              <a:spAutoFit/>
            </a:bodyPr>
            <a:lstStyle/>
            <a:p>
              <a:r>
                <a:rPr lang="en-US" sz="1200" dirty="0"/>
                <a:t>Flexibility to choose the amount of life cover – up to 10 million*</a:t>
              </a:r>
            </a:p>
          </p:txBody>
        </p:sp>
      </p:grpSp>
      <p:grpSp>
        <p:nvGrpSpPr>
          <p:cNvPr id="38" name="Group 37"/>
          <p:cNvGrpSpPr/>
          <p:nvPr/>
        </p:nvGrpSpPr>
        <p:grpSpPr>
          <a:xfrm>
            <a:off x="407333" y="2296957"/>
            <a:ext cx="3158827" cy="830997"/>
            <a:chOff x="407333" y="2354107"/>
            <a:chExt cx="3158827" cy="830997"/>
          </a:xfrm>
        </p:grpSpPr>
        <p:pic>
          <p:nvPicPr>
            <p:cNvPr id="31" name="Picture 30"/>
            <p:cNvPicPr>
              <a:picLocks noChangeAspect="1"/>
            </p:cNvPicPr>
            <p:nvPr/>
          </p:nvPicPr>
          <p:blipFill>
            <a:blip r:embed="rId5"/>
            <a:stretch>
              <a:fillRect/>
            </a:stretch>
          </p:blipFill>
          <p:spPr>
            <a:xfrm>
              <a:off x="407333" y="2437031"/>
              <a:ext cx="518497" cy="511394"/>
            </a:xfrm>
            <a:prstGeom prst="rect">
              <a:avLst/>
            </a:prstGeom>
          </p:spPr>
        </p:pic>
        <p:sp>
          <p:nvSpPr>
            <p:cNvPr id="32" name="TextBox 31"/>
            <p:cNvSpPr txBox="1"/>
            <p:nvPr/>
          </p:nvSpPr>
          <p:spPr>
            <a:xfrm>
              <a:off x="1100362" y="2354107"/>
              <a:ext cx="2465798" cy="830997"/>
            </a:xfrm>
            <a:prstGeom prst="rect">
              <a:avLst/>
            </a:prstGeom>
            <a:noFill/>
          </p:spPr>
          <p:txBody>
            <a:bodyPr wrap="square" rtlCol="0">
              <a:spAutoFit/>
            </a:bodyPr>
            <a:lstStyle/>
            <a:p>
              <a:r>
                <a:rPr lang="en-US" sz="1200" dirty="0"/>
                <a:t>Options to choose from 180+ direct funds, unlimited FREE switches &amp; FREE premium redirection</a:t>
              </a:r>
            </a:p>
          </p:txBody>
        </p:sp>
      </p:grpSp>
      <p:grpSp>
        <p:nvGrpSpPr>
          <p:cNvPr id="37" name="Group 36"/>
          <p:cNvGrpSpPr/>
          <p:nvPr/>
        </p:nvGrpSpPr>
        <p:grpSpPr>
          <a:xfrm>
            <a:off x="314865" y="3172548"/>
            <a:ext cx="2576925" cy="673710"/>
            <a:chOff x="314865" y="3206838"/>
            <a:chExt cx="2576925" cy="673710"/>
          </a:xfrm>
        </p:grpSpPr>
        <p:pic>
          <p:nvPicPr>
            <p:cNvPr id="33" name="Picture 3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4865" y="3206838"/>
              <a:ext cx="633825" cy="633825"/>
            </a:xfrm>
            <a:prstGeom prst="rect">
              <a:avLst/>
            </a:prstGeom>
          </p:spPr>
        </p:pic>
        <p:sp>
          <p:nvSpPr>
            <p:cNvPr id="34" name="TextBox 33"/>
            <p:cNvSpPr txBox="1"/>
            <p:nvPr/>
          </p:nvSpPr>
          <p:spPr>
            <a:xfrm>
              <a:off x="1100362" y="3234217"/>
              <a:ext cx="1791428" cy="646331"/>
            </a:xfrm>
            <a:prstGeom prst="rect">
              <a:avLst/>
            </a:prstGeom>
            <a:noFill/>
          </p:spPr>
          <p:txBody>
            <a:bodyPr wrap="square" rtlCol="0">
              <a:spAutoFit/>
            </a:bodyPr>
            <a:lstStyle/>
            <a:p>
              <a:r>
                <a:rPr lang="en-US" sz="1200" dirty="0"/>
                <a:t>Whole of life protection till 95 years with </a:t>
              </a:r>
              <a:r>
                <a:rPr lang="en-US" sz="1200"/>
                <a:t>savings potential</a:t>
              </a:r>
              <a:endParaRPr lang="en-US" sz="1200" dirty="0"/>
            </a:p>
          </p:txBody>
        </p:sp>
      </p:grpSp>
      <p:grpSp>
        <p:nvGrpSpPr>
          <p:cNvPr id="3" name="Group 2"/>
          <p:cNvGrpSpPr/>
          <p:nvPr/>
        </p:nvGrpSpPr>
        <p:grpSpPr>
          <a:xfrm>
            <a:off x="430503" y="4034834"/>
            <a:ext cx="1969797" cy="472578"/>
            <a:chOff x="430503" y="4046264"/>
            <a:chExt cx="1969797" cy="472578"/>
          </a:xfrm>
        </p:grpSpPr>
        <p:pic>
          <p:nvPicPr>
            <p:cNvPr id="35" name="Picture 3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0503" y="4046264"/>
              <a:ext cx="461037" cy="461037"/>
            </a:xfrm>
            <a:prstGeom prst="rect">
              <a:avLst/>
            </a:prstGeom>
          </p:spPr>
        </p:pic>
        <p:sp>
          <p:nvSpPr>
            <p:cNvPr id="36" name="TextBox 35"/>
            <p:cNvSpPr txBox="1"/>
            <p:nvPr/>
          </p:nvSpPr>
          <p:spPr>
            <a:xfrm>
              <a:off x="1100362" y="4057177"/>
              <a:ext cx="1299938" cy="461665"/>
            </a:xfrm>
            <a:prstGeom prst="rect">
              <a:avLst/>
            </a:prstGeom>
            <a:noFill/>
          </p:spPr>
          <p:txBody>
            <a:bodyPr wrap="square" rtlCol="0">
              <a:spAutoFit/>
            </a:bodyPr>
            <a:lstStyle/>
            <a:p>
              <a:r>
                <a:rPr lang="en-US" sz="1200"/>
                <a:t>Fund allocation from Day 1</a:t>
              </a:r>
              <a:endParaRPr lang="en-US" sz="1200" dirty="0"/>
            </a:p>
          </p:txBody>
        </p:sp>
      </p:grpSp>
      <p:grpSp>
        <p:nvGrpSpPr>
          <p:cNvPr id="45" name="Group 44"/>
          <p:cNvGrpSpPr/>
          <p:nvPr/>
        </p:nvGrpSpPr>
        <p:grpSpPr>
          <a:xfrm>
            <a:off x="3746501" y="811057"/>
            <a:ext cx="2631439" cy="2726387"/>
            <a:chOff x="4112261" y="719617"/>
            <a:chExt cx="2631439" cy="2726387"/>
          </a:xfrm>
        </p:grpSpPr>
        <p:pic>
          <p:nvPicPr>
            <p:cNvPr id="41" name="Picture 40"/>
            <p:cNvPicPr>
              <a:picLocks noChangeAspect="1"/>
            </p:cNvPicPr>
            <p:nvPr/>
          </p:nvPicPr>
          <p:blipFill>
            <a:blip r:embed="rId8"/>
            <a:stretch>
              <a:fillRect/>
            </a:stretch>
          </p:blipFill>
          <p:spPr>
            <a:xfrm>
              <a:off x="4112261" y="723636"/>
              <a:ext cx="551180" cy="712733"/>
            </a:xfrm>
            <a:prstGeom prst="rect">
              <a:avLst/>
            </a:prstGeom>
          </p:spPr>
        </p:pic>
        <p:sp>
          <p:nvSpPr>
            <p:cNvPr id="42" name="TextBox 41"/>
            <p:cNvSpPr txBox="1"/>
            <p:nvPr/>
          </p:nvSpPr>
          <p:spPr>
            <a:xfrm>
              <a:off x="4746532" y="719617"/>
              <a:ext cx="1997168" cy="2726387"/>
            </a:xfrm>
            <a:prstGeom prst="rect">
              <a:avLst/>
            </a:prstGeom>
            <a:noFill/>
          </p:spPr>
          <p:txBody>
            <a:bodyPr wrap="square" rtlCol="0">
              <a:spAutoFit/>
            </a:bodyPr>
            <a:lstStyle/>
            <a:p>
              <a:pPr>
                <a:spcBef>
                  <a:spcPts val="200"/>
                </a:spcBef>
                <a:spcAft>
                  <a:spcPts val="200"/>
                </a:spcAft>
              </a:pPr>
              <a:r>
                <a:rPr lang="en-US" sz="1200" b="1" dirty="0"/>
                <a:t>Optional Riders</a:t>
              </a:r>
            </a:p>
            <a:p>
              <a:pPr marL="171450" indent="-171450">
                <a:spcBef>
                  <a:spcPts val="100"/>
                </a:spcBef>
                <a:spcAft>
                  <a:spcPts val="100"/>
                </a:spcAft>
                <a:buClr>
                  <a:srgbClr val="0070C0"/>
                </a:buClr>
                <a:buFont typeface="Arial" charset="0"/>
                <a:buChar char="•"/>
              </a:pPr>
              <a:r>
                <a:rPr lang="en-US" sz="1000" dirty="0"/>
                <a:t>Accelerated Critical Illness (3 Types).</a:t>
              </a:r>
            </a:p>
            <a:p>
              <a:pPr marL="171450" indent="-171450">
                <a:spcBef>
                  <a:spcPts val="100"/>
                </a:spcBef>
                <a:spcAft>
                  <a:spcPts val="100"/>
                </a:spcAft>
                <a:buClr>
                  <a:srgbClr val="0070C0"/>
                </a:buClr>
                <a:buFont typeface="Arial" charset="0"/>
                <a:buChar char="•"/>
              </a:pPr>
              <a:r>
                <a:rPr lang="en-US" sz="1000" dirty="0"/>
                <a:t>Terminal Illness</a:t>
              </a:r>
            </a:p>
            <a:p>
              <a:pPr marL="171450" indent="-171450">
                <a:spcBef>
                  <a:spcPts val="100"/>
                </a:spcBef>
                <a:spcAft>
                  <a:spcPts val="100"/>
                </a:spcAft>
                <a:buClr>
                  <a:srgbClr val="0070C0"/>
                </a:buClr>
                <a:buFont typeface="Arial" charset="0"/>
                <a:buChar char="•"/>
              </a:pPr>
              <a:r>
                <a:rPr lang="en-US" sz="1000" dirty="0"/>
                <a:t>Standalone Critical Illness.</a:t>
              </a:r>
            </a:p>
            <a:p>
              <a:pPr marL="171450" indent="-171450">
                <a:spcBef>
                  <a:spcPts val="100"/>
                </a:spcBef>
                <a:spcAft>
                  <a:spcPts val="100"/>
                </a:spcAft>
                <a:buClr>
                  <a:srgbClr val="0070C0"/>
                </a:buClr>
                <a:buFont typeface="Arial" charset="0"/>
                <a:buChar char="•"/>
              </a:pPr>
              <a:r>
                <a:rPr lang="en-US" sz="1000" dirty="0"/>
                <a:t>Permanent Total Disability.</a:t>
              </a:r>
            </a:p>
            <a:p>
              <a:pPr marL="171450" indent="-171450">
                <a:spcBef>
                  <a:spcPts val="100"/>
                </a:spcBef>
                <a:spcAft>
                  <a:spcPts val="100"/>
                </a:spcAft>
                <a:buClr>
                  <a:srgbClr val="0070C0"/>
                </a:buClr>
                <a:buFont typeface="Arial" charset="0"/>
                <a:buChar char="•"/>
              </a:pPr>
              <a:r>
                <a:rPr lang="en-US" sz="1000" dirty="0"/>
                <a:t>Permanent Partial Disability</a:t>
              </a:r>
            </a:p>
            <a:p>
              <a:pPr marL="171450" indent="-171450">
                <a:spcBef>
                  <a:spcPts val="100"/>
                </a:spcBef>
                <a:spcAft>
                  <a:spcPts val="100"/>
                </a:spcAft>
                <a:buClr>
                  <a:srgbClr val="0070C0"/>
                </a:buClr>
                <a:buFont typeface="Arial" charset="0"/>
                <a:buChar char="•"/>
              </a:pPr>
              <a:r>
                <a:rPr lang="en-US" sz="1000" dirty="0"/>
                <a:t>War Risk.</a:t>
              </a:r>
            </a:p>
            <a:p>
              <a:pPr marL="171450" indent="-171450">
                <a:spcBef>
                  <a:spcPts val="100"/>
                </a:spcBef>
                <a:spcAft>
                  <a:spcPts val="100"/>
                </a:spcAft>
                <a:buClr>
                  <a:srgbClr val="0070C0"/>
                </a:buClr>
                <a:buFont typeface="Arial" charset="0"/>
                <a:buChar char="•"/>
              </a:pPr>
              <a:r>
                <a:rPr lang="en-US" sz="1000" dirty="0"/>
                <a:t>Accidental Death Benefit + Common Carrier</a:t>
              </a:r>
            </a:p>
            <a:p>
              <a:pPr marL="171450" indent="-171450">
                <a:spcBef>
                  <a:spcPts val="100"/>
                </a:spcBef>
                <a:spcAft>
                  <a:spcPts val="100"/>
                </a:spcAft>
                <a:buClr>
                  <a:srgbClr val="0070C0"/>
                </a:buClr>
                <a:buFont typeface="Arial" charset="0"/>
                <a:buChar char="•"/>
              </a:pPr>
              <a:r>
                <a:rPr lang="en-US" sz="1000" dirty="0"/>
                <a:t>Waiver of Premium (Death and Disability)*</a:t>
              </a:r>
            </a:p>
            <a:p>
              <a:pPr marL="171450" indent="-171450">
                <a:spcBef>
                  <a:spcPts val="100"/>
                </a:spcBef>
                <a:spcAft>
                  <a:spcPts val="100"/>
                </a:spcAft>
                <a:buClr>
                  <a:srgbClr val="0070C0"/>
                </a:buClr>
                <a:buFont typeface="Arial" charset="0"/>
                <a:buChar char="•"/>
              </a:pPr>
              <a:r>
                <a:rPr lang="en-US" sz="1000" dirty="0"/>
                <a:t>Hospitalization</a:t>
              </a:r>
            </a:p>
            <a:p>
              <a:pPr marL="171450" indent="-171450">
                <a:spcBef>
                  <a:spcPts val="100"/>
                </a:spcBef>
                <a:spcAft>
                  <a:spcPts val="100"/>
                </a:spcAft>
                <a:buClr>
                  <a:srgbClr val="0070C0"/>
                </a:buClr>
                <a:buFont typeface="Arial" charset="0"/>
                <a:buChar char="•"/>
              </a:pPr>
              <a:r>
                <a:rPr lang="en-US" sz="1000" dirty="0"/>
                <a:t>Second Medical Opinion</a:t>
              </a:r>
            </a:p>
            <a:p>
              <a:pPr marL="171450" indent="-171450">
                <a:spcBef>
                  <a:spcPts val="100"/>
                </a:spcBef>
                <a:spcAft>
                  <a:spcPts val="100"/>
                </a:spcAft>
                <a:buClr>
                  <a:srgbClr val="0070C0"/>
                </a:buClr>
                <a:buFont typeface="Arial" charset="0"/>
                <a:buChar char="•"/>
              </a:pPr>
              <a:r>
                <a:rPr lang="en-US" sz="1000" dirty="0"/>
                <a:t>Medical Discount Card </a:t>
              </a:r>
            </a:p>
          </p:txBody>
        </p:sp>
      </p:grpSp>
      <p:grpSp>
        <p:nvGrpSpPr>
          <p:cNvPr id="50" name="Group 49"/>
          <p:cNvGrpSpPr/>
          <p:nvPr/>
        </p:nvGrpSpPr>
        <p:grpSpPr>
          <a:xfrm>
            <a:off x="3029098" y="3529569"/>
            <a:ext cx="2537166" cy="672223"/>
            <a:chOff x="4054425" y="2317764"/>
            <a:chExt cx="2537166" cy="672223"/>
          </a:xfrm>
        </p:grpSpPr>
        <p:pic>
          <p:nvPicPr>
            <p:cNvPr id="44" name="Picture 4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54425" y="2337659"/>
              <a:ext cx="654735" cy="652328"/>
            </a:xfrm>
            <a:prstGeom prst="rect">
              <a:avLst/>
            </a:prstGeom>
          </p:spPr>
        </p:pic>
        <p:sp>
          <p:nvSpPr>
            <p:cNvPr id="46" name="TextBox 45"/>
            <p:cNvSpPr txBox="1"/>
            <p:nvPr/>
          </p:nvSpPr>
          <p:spPr>
            <a:xfrm>
              <a:off x="4918273" y="2317764"/>
              <a:ext cx="1673318" cy="646331"/>
            </a:xfrm>
            <a:prstGeom prst="rect">
              <a:avLst/>
            </a:prstGeom>
            <a:noFill/>
          </p:spPr>
          <p:txBody>
            <a:bodyPr wrap="square" rtlCol="0">
              <a:spAutoFit/>
            </a:bodyPr>
            <a:lstStyle/>
            <a:p>
              <a:r>
                <a:rPr lang="en-US" sz="1200" dirty="0"/>
                <a:t>Death benefit higher than Face Amount or Account value </a:t>
              </a:r>
            </a:p>
          </p:txBody>
        </p:sp>
      </p:grpSp>
      <p:grpSp>
        <p:nvGrpSpPr>
          <p:cNvPr id="53" name="Group 52"/>
          <p:cNvGrpSpPr/>
          <p:nvPr/>
        </p:nvGrpSpPr>
        <p:grpSpPr>
          <a:xfrm>
            <a:off x="5598713" y="4175900"/>
            <a:ext cx="2758089" cy="830997"/>
            <a:chOff x="4008471" y="3871410"/>
            <a:chExt cx="2758089" cy="830997"/>
          </a:xfrm>
        </p:grpSpPr>
        <p:pic>
          <p:nvPicPr>
            <p:cNvPr id="47" name="Picture 4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08471" y="3921023"/>
              <a:ext cx="632109" cy="632109"/>
            </a:xfrm>
            <a:prstGeom prst="rect">
              <a:avLst/>
            </a:prstGeom>
          </p:spPr>
        </p:pic>
        <p:sp>
          <p:nvSpPr>
            <p:cNvPr id="49" name="TextBox 48"/>
            <p:cNvSpPr txBox="1"/>
            <p:nvPr/>
          </p:nvSpPr>
          <p:spPr>
            <a:xfrm>
              <a:off x="4761772" y="3871410"/>
              <a:ext cx="2004788" cy="830997"/>
            </a:xfrm>
            <a:prstGeom prst="rect">
              <a:avLst/>
            </a:prstGeom>
            <a:noFill/>
          </p:spPr>
          <p:txBody>
            <a:bodyPr wrap="square" rtlCol="0">
              <a:spAutoFit/>
            </a:bodyPr>
            <a:lstStyle/>
            <a:p>
              <a:r>
                <a:rPr lang="en-US" sz="1200" dirty="0"/>
                <a:t>Flexibility to choose type of life cover – Single Life / Joint Life / First Death / Joint Life both Death</a:t>
              </a:r>
            </a:p>
          </p:txBody>
        </p:sp>
      </p:grpSp>
      <p:grpSp>
        <p:nvGrpSpPr>
          <p:cNvPr id="57" name="Group 56"/>
          <p:cNvGrpSpPr/>
          <p:nvPr/>
        </p:nvGrpSpPr>
        <p:grpSpPr>
          <a:xfrm>
            <a:off x="6808041" y="849157"/>
            <a:ext cx="2118789" cy="545854"/>
            <a:chOff x="6865191" y="849157"/>
            <a:chExt cx="2118789" cy="545854"/>
          </a:xfrm>
        </p:grpSpPr>
        <p:sp>
          <p:nvSpPr>
            <p:cNvPr id="52" name="TextBox 51"/>
            <p:cNvSpPr txBox="1"/>
            <p:nvPr/>
          </p:nvSpPr>
          <p:spPr>
            <a:xfrm>
              <a:off x="7504972" y="849157"/>
              <a:ext cx="1479008" cy="461665"/>
            </a:xfrm>
            <a:prstGeom prst="rect">
              <a:avLst/>
            </a:prstGeom>
            <a:noFill/>
          </p:spPr>
          <p:txBody>
            <a:bodyPr wrap="square" rtlCol="0">
              <a:spAutoFit/>
            </a:bodyPr>
            <a:lstStyle/>
            <a:p>
              <a:r>
                <a:rPr lang="en-US" sz="1200" dirty="0"/>
                <a:t>Liquidity through partial withdrawals </a:t>
              </a:r>
            </a:p>
          </p:txBody>
        </p:sp>
        <p:pic>
          <p:nvPicPr>
            <p:cNvPr id="54" name="Picture 53"/>
            <p:cNvPicPr>
              <a:picLocks noChangeAspect="1"/>
            </p:cNvPicPr>
            <p:nvPr/>
          </p:nvPicPr>
          <p:blipFill>
            <a:blip r:embed="rId11"/>
            <a:stretch>
              <a:fillRect/>
            </a:stretch>
          </p:blipFill>
          <p:spPr>
            <a:xfrm>
              <a:off x="6865191" y="935689"/>
              <a:ext cx="518589" cy="459322"/>
            </a:xfrm>
            <a:prstGeom prst="rect">
              <a:avLst/>
            </a:prstGeom>
          </p:spPr>
        </p:pic>
      </p:grpSp>
      <p:grpSp>
        <p:nvGrpSpPr>
          <p:cNvPr id="61" name="Group 60"/>
          <p:cNvGrpSpPr/>
          <p:nvPr/>
        </p:nvGrpSpPr>
        <p:grpSpPr>
          <a:xfrm>
            <a:off x="6566250" y="1668780"/>
            <a:ext cx="2360580" cy="811764"/>
            <a:chOff x="6566250" y="1748790"/>
            <a:chExt cx="2360580" cy="811764"/>
          </a:xfrm>
        </p:grpSpPr>
        <p:sp>
          <p:nvSpPr>
            <p:cNvPr id="55" name="TextBox 54"/>
            <p:cNvSpPr txBox="1"/>
            <p:nvPr/>
          </p:nvSpPr>
          <p:spPr>
            <a:xfrm>
              <a:off x="7447822" y="1843567"/>
              <a:ext cx="1479008" cy="646331"/>
            </a:xfrm>
            <a:prstGeom prst="rect">
              <a:avLst/>
            </a:prstGeom>
            <a:noFill/>
          </p:spPr>
          <p:txBody>
            <a:bodyPr wrap="square" rtlCol="0">
              <a:spAutoFit/>
            </a:bodyPr>
            <a:lstStyle/>
            <a:p>
              <a:r>
                <a:rPr lang="en-US" sz="1200" dirty="0"/>
                <a:t>Fund persistency bonus from 11</a:t>
              </a:r>
              <a:r>
                <a:rPr lang="en-US" sz="1200" baseline="30000" dirty="0"/>
                <a:t>th</a:t>
              </a:r>
              <a:r>
                <a:rPr lang="en-US" sz="1200" dirty="0"/>
                <a:t> year onwards</a:t>
              </a:r>
            </a:p>
          </p:txBody>
        </p:sp>
        <p:pic>
          <p:nvPicPr>
            <p:cNvPr id="58" name="Picture 57"/>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66250" y="1748790"/>
              <a:ext cx="811764" cy="811764"/>
            </a:xfrm>
            <a:prstGeom prst="rect">
              <a:avLst/>
            </a:prstGeom>
          </p:spPr>
        </p:pic>
      </p:grpSp>
      <p:grpSp>
        <p:nvGrpSpPr>
          <p:cNvPr id="63" name="Group 62"/>
          <p:cNvGrpSpPr/>
          <p:nvPr/>
        </p:nvGrpSpPr>
        <p:grpSpPr>
          <a:xfrm>
            <a:off x="6615546" y="2671052"/>
            <a:ext cx="2311284" cy="1384995"/>
            <a:chOff x="6615546" y="2700817"/>
            <a:chExt cx="2311284" cy="1384995"/>
          </a:xfrm>
        </p:grpSpPr>
        <p:sp>
          <p:nvSpPr>
            <p:cNvPr id="59" name="TextBox 58"/>
            <p:cNvSpPr txBox="1"/>
            <p:nvPr/>
          </p:nvSpPr>
          <p:spPr>
            <a:xfrm>
              <a:off x="7447822" y="2700817"/>
              <a:ext cx="1479008" cy="1384995"/>
            </a:xfrm>
            <a:prstGeom prst="rect">
              <a:avLst/>
            </a:prstGeom>
            <a:noFill/>
          </p:spPr>
          <p:txBody>
            <a:bodyPr wrap="square" rtlCol="0">
              <a:spAutoFit/>
            </a:bodyPr>
            <a:lstStyle/>
            <a:p>
              <a:r>
                <a:rPr lang="en-US" sz="1200" dirty="0"/>
                <a:t>Multiple maturity options to suit client’s investment objectives (</a:t>
              </a:r>
              <a:r>
                <a:rPr lang="en-US" sz="1200" dirty="0" err="1"/>
                <a:t>Lum</a:t>
              </a:r>
              <a:r>
                <a:rPr lang="en-US" sz="1200" dirty="0"/>
                <a:t>-sum / Annuity / Lump-sum + Annuity)</a:t>
              </a:r>
            </a:p>
          </p:txBody>
        </p:sp>
        <p:pic>
          <p:nvPicPr>
            <p:cNvPr id="62" name="Picture 6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15546" y="2726870"/>
              <a:ext cx="829056" cy="829056"/>
            </a:xfrm>
            <a:prstGeom prst="rect">
              <a:avLst/>
            </a:prstGeom>
          </p:spPr>
        </p:pic>
      </p:grpSp>
      <p:sp>
        <p:nvSpPr>
          <p:cNvPr id="40" name="TextBox 39"/>
          <p:cNvSpPr txBox="1"/>
          <p:nvPr/>
        </p:nvSpPr>
        <p:spPr>
          <a:xfrm>
            <a:off x="1338549" y="4813453"/>
            <a:ext cx="1367682" cy="200055"/>
          </a:xfrm>
          <a:prstGeom prst="rect">
            <a:avLst/>
          </a:prstGeom>
          <a:noFill/>
        </p:spPr>
        <p:txBody>
          <a:bodyPr wrap="none" rtlCol="0">
            <a:spAutoFit/>
          </a:bodyPr>
          <a:lstStyle/>
          <a:p>
            <a:r>
              <a:rPr lang="en-US" sz="700" dirty="0">
                <a:latin typeface="Arial" panose="020B0604020202020204" pitchFamily="34" charset="0"/>
                <a:cs typeface="Arial" panose="020B0604020202020204" pitchFamily="34" charset="0"/>
              </a:rPr>
              <a:t>*Except sanctioned countries.</a:t>
            </a:r>
          </a:p>
        </p:txBody>
      </p:sp>
    </p:spTree>
    <p:extLst>
      <p:ext uri="{BB962C8B-B14F-4D97-AF65-F5344CB8AC3E}">
        <p14:creationId xmlns:p14="http://schemas.microsoft.com/office/powerpoint/2010/main" val="135055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Future Protect </a:t>
            </a:r>
            <a:r>
              <a:rPr lang="mr-IN" dirty="0"/>
              <a:t>–</a:t>
            </a:r>
            <a:r>
              <a:rPr lang="en-US" dirty="0"/>
              <a:t> A whole of life plan for wealth protection</a:t>
            </a:r>
            <a:endParaRPr lang="en-US" sz="2800" dirty="0"/>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7</a:t>
            </a:fld>
            <a:endParaRPr lang="en-US"/>
          </a:p>
        </p:txBody>
      </p:sp>
      <p:sp>
        <p:nvSpPr>
          <p:cNvPr id="8" name="TextBox 7"/>
          <p:cNvSpPr txBox="1"/>
          <p:nvPr/>
        </p:nvSpPr>
        <p:spPr>
          <a:xfrm>
            <a:off x="1012732" y="1374937"/>
            <a:ext cx="5997668" cy="369332"/>
          </a:xfrm>
          <a:prstGeom prst="rect">
            <a:avLst/>
          </a:prstGeom>
          <a:noFill/>
        </p:spPr>
        <p:txBody>
          <a:bodyPr wrap="square" rtlCol="0">
            <a:spAutoFit/>
          </a:bodyPr>
          <a:lstStyle/>
          <a:p>
            <a:r>
              <a:rPr lang="en-US" sz="1800" b="1" dirty="0">
                <a:solidFill>
                  <a:schemeClr val="tx1">
                    <a:lumMod val="50000"/>
                    <a:lumOff val="50000"/>
                  </a:schemeClr>
                </a:solidFill>
              </a:rPr>
              <a:t>Charges for Initial Contribution Period of 24 Months</a:t>
            </a:r>
          </a:p>
        </p:txBody>
      </p:sp>
      <p:pic>
        <p:nvPicPr>
          <p:cNvPr id="10" name="Picture 9"/>
          <p:cNvPicPr>
            <a:picLocks noChangeAspect="1"/>
          </p:cNvPicPr>
          <p:nvPr/>
        </p:nvPicPr>
        <p:blipFill>
          <a:blip r:embed="rId3"/>
          <a:stretch>
            <a:fillRect/>
          </a:stretch>
        </p:blipFill>
        <p:spPr>
          <a:xfrm>
            <a:off x="395811" y="1358599"/>
            <a:ext cx="518589" cy="45932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226877857"/>
              </p:ext>
            </p:extLst>
          </p:nvPr>
        </p:nvGraphicFramePr>
        <p:xfrm>
          <a:off x="261938" y="2071053"/>
          <a:ext cx="3832225" cy="1082629"/>
        </p:xfrm>
        <a:graphic>
          <a:graphicData uri="http://schemas.openxmlformats.org/drawingml/2006/table">
            <a:tbl>
              <a:tblPr/>
              <a:tblGrid>
                <a:gridCol w="1103312">
                  <a:extLst>
                    <a:ext uri="{9D8B030D-6E8A-4147-A177-3AD203B41FA5}">
                      <a16:colId xmlns:a16="http://schemas.microsoft.com/office/drawing/2014/main" val="20000"/>
                    </a:ext>
                  </a:extLst>
                </a:gridCol>
                <a:gridCol w="1363663">
                  <a:extLst>
                    <a:ext uri="{9D8B030D-6E8A-4147-A177-3AD203B41FA5}">
                      <a16:colId xmlns:a16="http://schemas.microsoft.com/office/drawing/2014/main" val="20001"/>
                    </a:ext>
                  </a:extLst>
                </a:gridCol>
                <a:gridCol w="1365250">
                  <a:extLst>
                    <a:ext uri="{9D8B030D-6E8A-4147-A177-3AD203B41FA5}">
                      <a16:colId xmlns:a16="http://schemas.microsoft.com/office/drawing/2014/main" val="20002"/>
                    </a:ext>
                  </a:extLst>
                </a:gridCol>
              </a:tblGrid>
              <a:tr h="452061">
                <a:tc rowSpan="2">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Premium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Load</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1 &amp; 2</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3+</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0568">
                <a:tc vMerge="1">
                  <a:txBody>
                    <a:bodyPr/>
                    <a:lstStyle/>
                    <a:p>
                      <a:endParaRPr lang="en-US"/>
                    </a:p>
                  </a:txBody>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85% * Annual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Premium</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L="91451" marR="91451"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6%* Annual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Premium</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45647752"/>
              </p:ext>
            </p:extLst>
          </p:nvPr>
        </p:nvGraphicFramePr>
        <p:xfrm>
          <a:off x="4297363" y="2071053"/>
          <a:ext cx="4340225" cy="1072197"/>
        </p:xfrm>
        <a:graphic>
          <a:graphicData uri="http://schemas.openxmlformats.org/drawingml/2006/table">
            <a:tbl>
              <a:tblPr/>
              <a:tblGrid>
                <a:gridCol w="1887537">
                  <a:extLst>
                    <a:ext uri="{9D8B030D-6E8A-4147-A177-3AD203B41FA5}">
                      <a16:colId xmlns:a16="http://schemas.microsoft.com/office/drawing/2014/main" val="20000"/>
                    </a:ext>
                  </a:extLst>
                </a:gridCol>
                <a:gridCol w="2452688">
                  <a:extLst>
                    <a:ext uri="{9D8B030D-6E8A-4147-A177-3AD203B41FA5}">
                      <a16:colId xmlns:a16="http://schemas.microsoft.com/office/drawing/2014/main" val="20001"/>
                    </a:ext>
                  </a:extLst>
                </a:gridCol>
              </a:tblGrid>
              <a:tr h="432742">
                <a:tc rowSpan="2">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Annual Premium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Charge</a:t>
                      </a:r>
                    </a:p>
                  </a:txBody>
                  <a:tcPr marL="91450" marR="91450" marT="45685" marB="4568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3 to Year 10</a:t>
                      </a:r>
                    </a:p>
                  </a:txBody>
                  <a:tcPr marL="91450" marR="91450" marT="45685" marB="4568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455">
                <a:tc vMerge="1">
                  <a:txBody>
                    <a:bodyPr/>
                    <a:lstStyle/>
                    <a:p>
                      <a:endParaRPr lang="en-US"/>
                    </a:p>
                  </a:txBody>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3% * Annual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Premium</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L="91450" marR="91450" marT="45685" marB="45685"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356367440"/>
              </p:ext>
            </p:extLst>
          </p:nvPr>
        </p:nvGraphicFramePr>
        <p:xfrm>
          <a:off x="247650" y="3314700"/>
          <a:ext cx="8432800" cy="903094"/>
        </p:xfrm>
        <a:graphic>
          <a:graphicData uri="http://schemas.openxmlformats.org/drawingml/2006/table">
            <a:tbl>
              <a:tblPr/>
              <a:tblGrid>
                <a:gridCol w="1685925">
                  <a:extLst>
                    <a:ext uri="{9D8B030D-6E8A-4147-A177-3AD203B41FA5}">
                      <a16:colId xmlns:a16="http://schemas.microsoft.com/office/drawing/2014/main" val="20000"/>
                    </a:ext>
                  </a:extLst>
                </a:gridCol>
                <a:gridCol w="1687513">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305117">
                  <a:extLst>
                    <a:ext uri="{9D8B030D-6E8A-4147-A177-3AD203B41FA5}">
                      <a16:colId xmlns:a16="http://schemas.microsoft.com/office/drawing/2014/main" val="20003"/>
                    </a:ext>
                  </a:extLst>
                </a:gridCol>
                <a:gridCol w="3068320">
                  <a:extLst>
                    <a:ext uri="{9D8B030D-6E8A-4147-A177-3AD203B41FA5}">
                      <a16:colId xmlns:a16="http://schemas.microsoft.com/office/drawing/2014/main" val="20004"/>
                    </a:ext>
                  </a:extLst>
                </a:gridCol>
              </a:tblGrid>
              <a:tr h="531619">
                <a:tc rowSpan="2">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Charge</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3 to Year 10</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11+</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FFFFFF"/>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M&amp;E Charge</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vMerge="1">
                  <a:txBody>
                    <a:bodyPr/>
                    <a:lstStyle/>
                    <a:p>
                      <a:endParaRPr lang="en-US"/>
                    </a:p>
                  </a:txBody>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$ 10 Per Month</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$ 5 Per Month</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1.5% p.a. of Account Value</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65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Future Protect </a:t>
            </a:r>
            <a:r>
              <a:rPr lang="mr-IN" dirty="0"/>
              <a:t>–</a:t>
            </a:r>
            <a:r>
              <a:rPr lang="en-US" dirty="0"/>
              <a:t> A whole of life plan for wealth protection</a:t>
            </a:r>
            <a:endParaRPr lang="en-US" sz="2800" dirty="0"/>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8</a:t>
            </a:fld>
            <a:endParaRPr lang="en-US"/>
          </a:p>
        </p:txBody>
      </p:sp>
      <p:sp>
        <p:nvSpPr>
          <p:cNvPr id="8" name="TextBox 7"/>
          <p:cNvSpPr txBox="1"/>
          <p:nvPr/>
        </p:nvSpPr>
        <p:spPr>
          <a:xfrm>
            <a:off x="1012732" y="1374937"/>
            <a:ext cx="5997668" cy="369332"/>
          </a:xfrm>
          <a:prstGeom prst="rect">
            <a:avLst/>
          </a:prstGeom>
          <a:noFill/>
        </p:spPr>
        <p:txBody>
          <a:bodyPr wrap="square" rtlCol="0">
            <a:spAutoFit/>
          </a:bodyPr>
          <a:lstStyle/>
          <a:p>
            <a:r>
              <a:rPr lang="en-US" sz="1800" b="1" dirty="0">
                <a:solidFill>
                  <a:schemeClr val="tx1">
                    <a:lumMod val="50000"/>
                    <a:lumOff val="50000"/>
                  </a:schemeClr>
                </a:solidFill>
              </a:rPr>
              <a:t>Charges for Initial Contribution Period of 12 Months</a:t>
            </a:r>
          </a:p>
        </p:txBody>
      </p:sp>
      <p:pic>
        <p:nvPicPr>
          <p:cNvPr id="10" name="Picture 9"/>
          <p:cNvPicPr>
            <a:picLocks noChangeAspect="1"/>
          </p:cNvPicPr>
          <p:nvPr/>
        </p:nvPicPr>
        <p:blipFill>
          <a:blip r:embed="rId3"/>
          <a:stretch>
            <a:fillRect/>
          </a:stretch>
        </p:blipFill>
        <p:spPr>
          <a:xfrm>
            <a:off x="395811" y="1358599"/>
            <a:ext cx="518589" cy="459322"/>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257062518"/>
              </p:ext>
            </p:extLst>
          </p:nvPr>
        </p:nvGraphicFramePr>
        <p:xfrm>
          <a:off x="261938" y="2071053"/>
          <a:ext cx="3832225" cy="1082629"/>
        </p:xfrm>
        <a:graphic>
          <a:graphicData uri="http://schemas.openxmlformats.org/drawingml/2006/table">
            <a:tbl>
              <a:tblPr/>
              <a:tblGrid>
                <a:gridCol w="1103312">
                  <a:extLst>
                    <a:ext uri="{9D8B030D-6E8A-4147-A177-3AD203B41FA5}">
                      <a16:colId xmlns:a16="http://schemas.microsoft.com/office/drawing/2014/main" val="20000"/>
                    </a:ext>
                  </a:extLst>
                </a:gridCol>
                <a:gridCol w="1363663">
                  <a:extLst>
                    <a:ext uri="{9D8B030D-6E8A-4147-A177-3AD203B41FA5}">
                      <a16:colId xmlns:a16="http://schemas.microsoft.com/office/drawing/2014/main" val="20001"/>
                    </a:ext>
                  </a:extLst>
                </a:gridCol>
                <a:gridCol w="1365250">
                  <a:extLst>
                    <a:ext uri="{9D8B030D-6E8A-4147-A177-3AD203B41FA5}">
                      <a16:colId xmlns:a16="http://schemas.microsoft.com/office/drawing/2014/main" val="20002"/>
                    </a:ext>
                  </a:extLst>
                </a:gridCol>
              </a:tblGrid>
              <a:tr h="452061">
                <a:tc rowSpan="2">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Premium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Load</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1 </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2+</a:t>
                      </a: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0568">
                <a:tc vMerge="1">
                  <a:txBody>
                    <a:bodyPr/>
                    <a:lstStyle/>
                    <a:p>
                      <a:endParaRPr lang="en-US"/>
                    </a:p>
                  </a:txBody>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85% * Annual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Premium</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L="91451" marR="91451"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6%* Annual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Premium</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L="91451" marR="9145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4297363" y="2071053"/>
          <a:ext cx="4340225" cy="1072197"/>
        </p:xfrm>
        <a:graphic>
          <a:graphicData uri="http://schemas.openxmlformats.org/drawingml/2006/table">
            <a:tbl>
              <a:tblPr/>
              <a:tblGrid>
                <a:gridCol w="1887537">
                  <a:extLst>
                    <a:ext uri="{9D8B030D-6E8A-4147-A177-3AD203B41FA5}">
                      <a16:colId xmlns:a16="http://schemas.microsoft.com/office/drawing/2014/main" val="20000"/>
                    </a:ext>
                  </a:extLst>
                </a:gridCol>
                <a:gridCol w="2452688">
                  <a:extLst>
                    <a:ext uri="{9D8B030D-6E8A-4147-A177-3AD203B41FA5}">
                      <a16:colId xmlns:a16="http://schemas.microsoft.com/office/drawing/2014/main" val="20001"/>
                    </a:ext>
                  </a:extLst>
                </a:gridCol>
              </a:tblGrid>
              <a:tr h="432742">
                <a:tc rowSpan="2">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Annual Premium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Charge</a:t>
                      </a:r>
                    </a:p>
                  </a:txBody>
                  <a:tcPr marL="91450" marR="91450" marT="45685" marB="4568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3 to Year 10</a:t>
                      </a:r>
                    </a:p>
                  </a:txBody>
                  <a:tcPr marL="91450" marR="91450" marT="45685" marB="4568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455">
                <a:tc vMerge="1">
                  <a:txBody>
                    <a:bodyPr/>
                    <a:lstStyle/>
                    <a:p>
                      <a:endParaRPr lang="en-US"/>
                    </a:p>
                  </a:txBody>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3% * Annual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Premium</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L="91450" marR="91450" marT="45685" marB="45685"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2290879"/>
              </p:ext>
            </p:extLst>
          </p:nvPr>
        </p:nvGraphicFramePr>
        <p:xfrm>
          <a:off x="247650" y="3314700"/>
          <a:ext cx="8432800" cy="903094"/>
        </p:xfrm>
        <a:graphic>
          <a:graphicData uri="http://schemas.openxmlformats.org/drawingml/2006/table">
            <a:tbl>
              <a:tblPr/>
              <a:tblGrid>
                <a:gridCol w="1685925">
                  <a:extLst>
                    <a:ext uri="{9D8B030D-6E8A-4147-A177-3AD203B41FA5}">
                      <a16:colId xmlns:a16="http://schemas.microsoft.com/office/drawing/2014/main" val="20000"/>
                    </a:ext>
                  </a:extLst>
                </a:gridCol>
                <a:gridCol w="1687513">
                  <a:extLst>
                    <a:ext uri="{9D8B030D-6E8A-4147-A177-3AD203B41FA5}">
                      <a16:colId xmlns:a16="http://schemas.microsoft.com/office/drawing/2014/main" val="20001"/>
                    </a:ext>
                  </a:extLst>
                </a:gridCol>
                <a:gridCol w="1685925">
                  <a:extLst>
                    <a:ext uri="{9D8B030D-6E8A-4147-A177-3AD203B41FA5}">
                      <a16:colId xmlns:a16="http://schemas.microsoft.com/office/drawing/2014/main" val="20002"/>
                    </a:ext>
                  </a:extLst>
                </a:gridCol>
                <a:gridCol w="305117">
                  <a:extLst>
                    <a:ext uri="{9D8B030D-6E8A-4147-A177-3AD203B41FA5}">
                      <a16:colId xmlns:a16="http://schemas.microsoft.com/office/drawing/2014/main" val="20003"/>
                    </a:ext>
                  </a:extLst>
                </a:gridCol>
                <a:gridCol w="3068320">
                  <a:extLst>
                    <a:ext uri="{9D8B030D-6E8A-4147-A177-3AD203B41FA5}">
                      <a16:colId xmlns:a16="http://schemas.microsoft.com/office/drawing/2014/main" val="20004"/>
                    </a:ext>
                  </a:extLst>
                </a:gridCol>
              </a:tblGrid>
              <a:tr h="531619">
                <a:tc rowSpan="2">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Admin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Charge</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2 to Year 10</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Year 11+</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FFFFFF"/>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Arial" charset="0"/>
                          <a:ea typeface="MS PGothic" charset="-128"/>
                        </a:rPr>
                        <a:t>M&amp;E Charge</a:t>
                      </a: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vMerge="1">
                  <a:txBody>
                    <a:bodyPr/>
                    <a:lstStyle/>
                    <a:p>
                      <a:endParaRPr lang="en-US"/>
                    </a:p>
                  </a:txBody>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$ 10 Per Month</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$ 5 Per Month</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Aft>
                          <a:spcPts val="600"/>
                        </a:spcAft>
                        <a:buClr>
                          <a:srgbClr val="007DC3"/>
                        </a:buClr>
                        <a:buFont typeface="Wingdings" charset="2"/>
                        <a:defRPr sz="2000">
                          <a:solidFill>
                            <a:schemeClr val="tx1"/>
                          </a:solidFill>
                          <a:latin typeface="Calibri" charset="0"/>
                        </a:defRPr>
                      </a:lvl1pPr>
                      <a:lvl2pPr marL="742950" indent="-285750" algn="l" eaLnBrk="0" hangingPunct="0">
                        <a:spcAft>
                          <a:spcPts val="600"/>
                        </a:spcAft>
                        <a:buClr>
                          <a:srgbClr val="007DC3"/>
                        </a:buClr>
                        <a:buFont typeface="Wingdings" charset="2"/>
                        <a:defRPr>
                          <a:solidFill>
                            <a:schemeClr val="tx1"/>
                          </a:solidFill>
                          <a:latin typeface="Calibri" charset="0"/>
                        </a:defRPr>
                      </a:lvl2pPr>
                      <a:lvl3pPr marL="1143000" indent="-228600" algn="l" eaLnBrk="0" hangingPunct="0">
                        <a:spcAft>
                          <a:spcPts val="600"/>
                        </a:spcAft>
                        <a:buClr>
                          <a:srgbClr val="007DC3"/>
                        </a:buClr>
                        <a:buFont typeface="Wingdings" charset="2"/>
                        <a:defRPr sz="1600">
                          <a:solidFill>
                            <a:schemeClr val="tx1"/>
                          </a:solidFill>
                          <a:latin typeface="Calibri" charset="0"/>
                        </a:defRPr>
                      </a:lvl3pPr>
                      <a:lvl4pPr marL="1600200" indent="-228600" algn="l" eaLnBrk="0" hangingPunct="0">
                        <a:spcAft>
                          <a:spcPts val="600"/>
                        </a:spcAft>
                        <a:buClr>
                          <a:srgbClr val="007DC3"/>
                        </a:buClr>
                        <a:buFont typeface="Wingdings" charset="2"/>
                        <a:defRPr sz="1400">
                          <a:solidFill>
                            <a:schemeClr val="tx1"/>
                          </a:solidFill>
                          <a:latin typeface="Calibri" charset="0"/>
                        </a:defRPr>
                      </a:lvl4pPr>
                      <a:lvl5pPr marL="2057400" indent="-228600" algn="l" eaLnBrk="0" hangingPunct="0">
                        <a:spcAft>
                          <a:spcPts val="600"/>
                        </a:spcAft>
                        <a:buClr>
                          <a:srgbClr val="007DC3"/>
                        </a:buClr>
                        <a:buFont typeface="Wingdings" charset="2"/>
                        <a:defRPr sz="1200">
                          <a:solidFill>
                            <a:schemeClr val="tx1"/>
                          </a:solidFill>
                          <a:latin typeface="Calibri" charset="0"/>
                        </a:defRPr>
                      </a:lvl5pPr>
                      <a:lvl6pPr marL="2514600" indent="-228600" eaLnBrk="0" fontAlgn="base" hangingPunct="0">
                        <a:spcBef>
                          <a:spcPct val="0"/>
                        </a:spcBef>
                        <a:spcAft>
                          <a:spcPts val="600"/>
                        </a:spcAft>
                        <a:buClr>
                          <a:srgbClr val="007DC3"/>
                        </a:buClr>
                        <a:buFont typeface="Wingdings" charset="2"/>
                        <a:defRPr sz="1200">
                          <a:solidFill>
                            <a:schemeClr val="tx1"/>
                          </a:solidFill>
                          <a:latin typeface="Calibri" charset="0"/>
                        </a:defRPr>
                      </a:lvl6pPr>
                      <a:lvl7pPr marL="2971800" indent="-228600" eaLnBrk="0" fontAlgn="base" hangingPunct="0">
                        <a:spcBef>
                          <a:spcPct val="0"/>
                        </a:spcBef>
                        <a:spcAft>
                          <a:spcPts val="600"/>
                        </a:spcAft>
                        <a:buClr>
                          <a:srgbClr val="007DC3"/>
                        </a:buClr>
                        <a:buFont typeface="Wingdings" charset="2"/>
                        <a:defRPr sz="1200">
                          <a:solidFill>
                            <a:schemeClr val="tx1"/>
                          </a:solidFill>
                          <a:latin typeface="Calibri" charset="0"/>
                        </a:defRPr>
                      </a:lvl7pPr>
                      <a:lvl8pPr marL="3429000" indent="-228600" eaLnBrk="0" fontAlgn="base" hangingPunct="0">
                        <a:spcBef>
                          <a:spcPct val="0"/>
                        </a:spcBef>
                        <a:spcAft>
                          <a:spcPts val="600"/>
                        </a:spcAft>
                        <a:buClr>
                          <a:srgbClr val="007DC3"/>
                        </a:buClr>
                        <a:buFont typeface="Wingdings" charset="2"/>
                        <a:defRPr sz="1200">
                          <a:solidFill>
                            <a:schemeClr val="tx1"/>
                          </a:solidFill>
                          <a:latin typeface="Calibri" charset="0"/>
                        </a:defRPr>
                      </a:lvl8pPr>
                      <a:lvl9pPr marL="3886200" indent="-228600" eaLnBrk="0" fontAlgn="base" hangingPunct="0">
                        <a:spcBef>
                          <a:spcPct val="0"/>
                        </a:spcBef>
                        <a:spcAft>
                          <a:spcPts val="600"/>
                        </a:spcAft>
                        <a:buClr>
                          <a:srgbClr val="007DC3"/>
                        </a:buClr>
                        <a:buFont typeface="Wingdings" charset="2"/>
                        <a:defRPr sz="1200">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MS PGothic" charset="-128"/>
                        </a:rPr>
                        <a:t>1.5% p.a. of Account Value</a:t>
                      </a:r>
                      <a:endParaRPr kumimoji="0" lang="en-US" altLang="en-US" sz="1400" b="0" i="0" u="none" strike="noStrike" cap="none" normalizeH="0" baseline="0" dirty="0">
                        <a:ln>
                          <a:noFill/>
                        </a:ln>
                        <a:solidFill>
                          <a:srgbClr val="000000"/>
                        </a:solidFill>
                        <a:effectLst/>
                        <a:latin typeface="Arial" charset="0"/>
                        <a:ea typeface="MS PGothic" charset="-128"/>
                      </a:endParaRPr>
                    </a:p>
                  </a:txBody>
                  <a:tcPr marT="45798" marB="4579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6531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2800" dirty="0"/>
              <a:t>Partial surrender</a:t>
            </a:r>
          </a:p>
        </p:txBody>
      </p:sp>
      <p:sp>
        <p:nvSpPr>
          <p:cNvPr id="6" name="Slide Number Placeholder 5"/>
          <p:cNvSpPr>
            <a:spLocks noGrp="1"/>
          </p:cNvSpPr>
          <p:nvPr>
            <p:ph type="sldNum" sz="quarter" idx="4"/>
          </p:nvPr>
        </p:nvSpPr>
        <p:spPr>
          <a:prstGeom prst="rect">
            <a:avLst/>
          </a:prstGeom>
        </p:spPr>
        <p:txBody>
          <a:bodyPr vert="horz" lIns="68580" tIns="34290" rIns="68580" bIns="34290" rtlCol="0" anchor="ctr"/>
          <a:lstStyle>
            <a:lvl1pPr algn="r">
              <a:defRPr sz="600">
                <a:solidFill>
                  <a:schemeClr val="tx1">
                    <a:tint val="75000"/>
                  </a:schemeClr>
                </a:solidFill>
              </a:defRPr>
            </a:lvl1pPr>
          </a:lstStyle>
          <a:p>
            <a:fld id="{3A5D2E96-09D4-684C-BDED-6024B7F4284C}" type="slidenum">
              <a:rPr lang="en-US" smtClean="0"/>
              <a:pPr/>
              <a:t>9</a:t>
            </a:fld>
            <a:endParaRPr lang="en-US"/>
          </a:p>
        </p:txBody>
      </p:sp>
      <p:graphicFrame>
        <p:nvGraphicFramePr>
          <p:cNvPr id="4" name="Group 52"/>
          <p:cNvGraphicFramePr>
            <a:graphicFrameLocks noGrp="1"/>
          </p:cNvGraphicFramePr>
          <p:nvPr>
            <p:extLst>
              <p:ext uri="{D42A27DB-BD31-4B8C-83A1-F6EECF244321}">
                <p14:modId xmlns:p14="http://schemas.microsoft.com/office/powerpoint/2010/main" val="682416403"/>
              </p:ext>
            </p:extLst>
          </p:nvPr>
        </p:nvGraphicFramePr>
        <p:xfrm>
          <a:off x="328352" y="826770"/>
          <a:ext cx="8061268" cy="3390900"/>
        </p:xfrm>
        <a:graphic>
          <a:graphicData uri="http://schemas.openxmlformats.org/drawingml/2006/table">
            <a:tbl>
              <a:tblPr/>
              <a:tblGrid>
                <a:gridCol w="3864991">
                  <a:extLst>
                    <a:ext uri="{9D8B030D-6E8A-4147-A177-3AD203B41FA5}">
                      <a16:colId xmlns:a16="http://schemas.microsoft.com/office/drawing/2014/main" val="20000"/>
                    </a:ext>
                  </a:extLst>
                </a:gridCol>
                <a:gridCol w="4196277">
                  <a:extLst>
                    <a:ext uri="{9D8B030D-6E8A-4147-A177-3AD203B41FA5}">
                      <a16:colId xmlns:a16="http://schemas.microsoft.com/office/drawing/2014/main" val="20001"/>
                    </a:ext>
                  </a:extLst>
                </a:gridCol>
              </a:tblGrid>
              <a:tr h="473833">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i="0" u="none" strike="noStrike" dirty="0">
                          <a:solidFill>
                            <a:srgbClr val="000000"/>
                          </a:solidFill>
                          <a:effectLst/>
                          <a:latin typeface="Arial" charset="0"/>
                          <a:ea typeface="Arial" charset="0"/>
                          <a:cs typeface="Arial" charset="0"/>
                        </a:rPr>
                        <a:t>Partial Surrenders allowed after</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0" i="0" u="none" strike="noStrike" dirty="0">
                          <a:solidFill>
                            <a:srgbClr val="000000"/>
                          </a:solidFill>
                          <a:effectLst/>
                          <a:latin typeface="Arial" charset="0"/>
                          <a:ea typeface="Arial" charset="0"/>
                          <a:cs typeface="Arial" charset="0"/>
                        </a:rPr>
                        <a:t>2 policy years (24 months)</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0"/>
                  </a:ext>
                </a:extLst>
              </a:tr>
              <a:tr h="55426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i="0" u="none" strike="noStrike" dirty="0">
                          <a:solidFill>
                            <a:schemeClr val="bg1"/>
                          </a:solidFill>
                          <a:effectLst/>
                          <a:latin typeface="Arial" charset="0"/>
                          <a:ea typeface="Arial" charset="0"/>
                          <a:cs typeface="Arial" charset="0"/>
                        </a:rPr>
                        <a:t>Maximum withdrawals per policy year</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bg1"/>
                          </a:solidFill>
                          <a:effectLst/>
                          <a:latin typeface="Arial" charset="0"/>
                          <a:ea typeface="Arial" charset="0"/>
                          <a:cs typeface="Arial" charset="0"/>
                        </a:rPr>
                        <a:t>2</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582367">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i="0" u="none" strike="noStrike" dirty="0">
                          <a:solidFill>
                            <a:srgbClr val="000000"/>
                          </a:solidFill>
                          <a:effectLst/>
                          <a:latin typeface="Arial" charset="0"/>
                          <a:ea typeface="Arial" charset="0"/>
                          <a:cs typeface="Arial" charset="0"/>
                        </a:rPr>
                        <a:t>Maximum Withdrawal</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0" i="0" u="none" strike="noStrike" dirty="0">
                          <a:solidFill>
                            <a:srgbClr val="000000"/>
                          </a:solidFill>
                          <a:effectLst/>
                          <a:latin typeface="Arial" charset="0"/>
                          <a:ea typeface="Arial" charset="0"/>
                          <a:cs typeface="Arial" charset="0"/>
                        </a:rPr>
                        <a:t>80% of Net Cash Surrender Value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549459">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i="0" u="none" strike="noStrike" dirty="0">
                          <a:solidFill>
                            <a:schemeClr val="bg1"/>
                          </a:solidFill>
                          <a:effectLst/>
                          <a:latin typeface="Arial" charset="0"/>
                          <a:ea typeface="Arial" charset="0"/>
                          <a:cs typeface="Arial" charset="0"/>
                        </a:rPr>
                        <a:t>Minimum Withdrawal</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0" i="0" u="none" strike="noStrike" dirty="0">
                          <a:solidFill>
                            <a:schemeClr val="bg1"/>
                          </a:solidFill>
                          <a:effectLst/>
                          <a:latin typeface="Arial" charset="0"/>
                          <a:ea typeface="Arial" charset="0"/>
                          <a:cs typeface="Arial" charset="0"/>
                        </a:rPr>
                        <a:t>USD 500 (amount paid to the client)</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568600">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i="0" u="none" strike="noStrike" dirty="0">
                          <a:solidFill>
                            <a:srgbClr val="000000"/>
                          </a:solidFill>
                          <a:effectLst/>
                          <a:latin typeface="Arial" charset="0"/>
                          <a:ea typeface="Arial" charset="0"/>
                          <a:cs typeface="Arial" charset="0"/>
                        </a:rPr>
                        <a:t>Partial Surrender Processing Fee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0" i="0" u="none" strike="noStrike" dirty="0">
                          <a:solidFill>
                            <a:srgbClr val="000000"/>
                          </a:solidFill>
                          <a:effectLst/>
                          <a:latin typeface="Arial" charset="0"/>
                          <a:ea typeface="Arial" charset="0"/>
                          <a:cs typeface="Arial" charset="0"/>
                        </a:rPr>
                        <a:t>USD 25</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r h="662377">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1" i="0" u="none" strike="noStrike" dirty="0">
                          <a:solidFill>
                            <a:schemeClr val="bg1"/>
                          </a:solidFill>
                          <a:effectLst/>
                          <a:latin typeface="Arial" charset="0"/>
                          <a:ea typeface="Arial" charset="0"/>
                          <a:cs typeface="Arial" charset="0"/>
                        </a:rPr>
                        <a:t>Deduction from Account Value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b="0" i="0" u="none" strike="noStrike" dirty="0">
                          <a:solidFill>
                            <a:schemeClr val="bg1"/>
                          </a:solidFill>
                          <a:effectLst/>
                          <a:latin typeface="Arial" charset="0"/>
                          <a:ea typeface="Arial" charset="0"/>
                          <a:cs typeface="Arial" charset="0"/>
                        </a:rPr>
                        <a:t>Withdrawal amount plus Partial Surrender Processing Fee</a:t>
                      </a:r>
                    </a:p>
                  </a:txBody>
                  <a:tcPr marL="91446" marR="91446" marT="45750" marB="4575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bl>
          </a:graphicData>
        </a:graphic>
      </p:graphicFrame>
      <p:sp>
        <p:nvSpPr>
          <p:cNvPr id="7" name="TextBox 6"/>
          <p:cNvSpPr txBox="1"/>
          <p:nvPr/>
        </p:nvSpPr>
        <p:spPr>
          <a:xfrm>
            <a:off x="290770" y="4343894"/>
            <a:ext cx="6754092" cy="246221"/>
          </a:xfrm>
          <a:prstGeom prst="rect">
            <a:avLst/>
          </a:prstGeom>
          <a:noFill/>
        </p:spPr>
        <p:txBody>
          <a:bodyPr wrap="square" rtlCol="0">
            <a:spAutoFit/>
          </a:bodyPr>
          <a:lstStyle/>
          <a:p>
            <a:r>
              <a:rPr lang="en-US" sz="1000" dirty="0"/>
              <a:t>*The Planned Premium will not reduce as a result of any reduction in the Face Amount.</a:t>
            </a:r>
          </a:p>
        </p:txBody>
      </p:sp>
    </p:spTree>
    <p:extLst>
      <p:ext uri="{BB962C8B-B14F-4D97-AF65-F5344CB8AC3E}">
        <p14:creationId xmlns:p14="http://schemas.microsoft.com/office/powerpoint/2010/main" val="897868689"/>
      </p:ext>
    </p:extLst>
  </p:cSld>
  <p:clrMapOvr>
    <a:masterClrMapping/>
  </p:clrMapOvr>
</p:sld>
</file>

<file path=ppt/theme/theme1.xml><?xml version="1.0" encoding="utf-8"?>
<a:theme xmlns:a="http://schemas.openxmlformats.org/drawingml/2006/main" name="1_Default Theme">
  <a:themeElements>
    <a:clrScheme name="Custom 6">
      <a:dk1>
        <a:srgbClr val="000000"/>
      </a:dk1>
      <a:lt1>
        <a:srgbClr val="FFFFFF"/>
      </a:lt1>
      <a:dk2>
        <a:srgbClr val="DB0A5B"/>
      </a:dk2>
      <a:lt2>
        <a:srgbClr val="6025A9"/>
      </a:lt2>
      <a:accent1>
        <a:srgbClr val="A3CE4E"/>
      </a:accent1>
      <a:accent2>
        <a:srgbClr val="0090DA"/>
      </a:accent2>
      <a:accent3>
        <a:srgbClr val="0061A0"/>
      </a:accent3>
      <a:accent4>
        <a:srgbClr val="FFC600"/>
      </a:accent4>
      <a:accent5>
        <a:srgbClr val="00A3AD"/>
      </a:accent5>
      <a:accent6>
        <a:srgbClr val="75787B"/>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91440" tIns="0" rIns="91440" bIns="0" rtlCol="0">
        <a:noAutofit/>
      </a:bodyPr>
      <a:lstStyle>
        <a:defPPr>
          <a:defRPr sz="2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MetLife_Template_Widescreen_16x9_GenericFonts_050718" id="{755D0FEB-4CA7-4C3F-B07F-588F8265DA8D}" vid="{8BC20AB2-82DC-4AFE-8128-3FAD3EF10287}"/>
    </a:ext>
  </a:extLst>
</a:theme>
</file>

<file path=ppt/theme/theme3.xml><?xml version="1.0" encoding="utf-8"?>
<a:theme xmlns:a="http://schemas.openxmlformats.org/drawingml/2006/main" name="2_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MetLife_Template_Widescreen_16x9_GenericFonts_050718" id="{755D0FEB-4CA7-4C3F-B07F-588F8265DA8D}" vid="{8BC20AB2-82DC-4AFE-8128-3FAD3EF1028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5629</TotalTime>
  <Words>1350</Words>
  <Application>Microsoft Office PowerPoint</Application>
  <PresentationFormat>On-screen Show (16:9)</PresentationFormat>
  <Paragraphs>269</Paragraphs>
  <Slides>15</Slides>
  <Notes>14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.AppleSystemUIFont</vt:lpstr>
      <vt:lpstr>Arial</vt:lpstr>
      <vt:lpstr>Calibri</vt:lpstr>
      <vt:lpstr>Georgia</vt:lpstr>
      <vt:lpstr>Georgia Bold</vt:lpstr>
      <vt:lpstr>Lucida Grande</vt:lpstr>
      <vt:lpstr>Times New Roman</vt:lpstr>
      <vt:lpstr>Wingdings</vt:lpstr>
      <vt:lpstr>1_Default Theme</vt:lpstr>
      <vt:lpstr>Default Theme</vt:lpstr>
      <vt:lpstr>2_Default Theme</vt:lpstr>
      <vt:lpstr>Future Protect</vt:lpstr>
      <vt:lpstr>What is Future Protect</vt:lpstr>
      <vt:lpstr>How the plan works</vt:lpstr>
      <vt:lpstr>Benefits for the customer</vt:lpstr>
      <vt:lpstr>PowerPoint Presentation</vt:lpstr>
      <vt:lpstr>Benefit summary</vt:lpstr>
      <vt:lpstr>Future Protect – A whole of life plan for wealth protection</vt:lpstr>
      <vt:lpstr>Future Protect – A whole of life plan for wealth protection</vt:lpstr>
      <vt:lpstr>Partial surrender</vt:lpstr>
      <vt:lpstr>Full surrender – ICP 24 Months</vt:lpstr>
      <vt:lpstr>Full surrender – ICP 12 Months</vt:lpstr>
      <vt:lpstr>Issue ages and coverage ages</vt:lpstr>
      <vt:lpstr>Rider coverages</vt:lpstr>
      <vt:lpstr>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Sheth, Viral</dc:creator>
  <cp:keywords/>
  <dc:description/>
  <cp:lastModifiedBy>Iftikhar</cp:lastModifiedBy>
  <cp:revision>358</cp:revision>
  <cp:lastPrinted>2016-11-22T17:29:32Z</cp:lastPrinted>
  <dcterms:created xsi:type="dcterms:W3CDTF">2016-10-12T07:45:17Z</dcterms:created>
  <dcterms:modified xsi:type="dcterms:W3CDTF">2021-05-23T05:41:43Z</dcterms:modified>
  <cp:category/>
</cp:coreProperties>
</file>