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 id="2147483743" r:id="rId2"/>
    <p:sldMasterId id="2147483762" r:id="rId3"/>
  </p:sldMasterIdLst>
  <p:notesMasterIdLst>
    <p:notesMasterId r:id="rId28"/>
  </p:notesMasterIdLst>
  <p:handoutMasterIdLst>
    <p:handoutMasterId r:id="rId29"/>
  </p:handoutMasterIdLst>
  <p:sldIdLst>
    <p:sldId id="320" r:id="rId4"/>
    <p:sldId id="321" r:id="rId5"/>
    <p:sldId id="325" r:id="rId6"/>
    <p:sldId id="335"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1" r:id="rId21"/>
    <p:sldId id="350" r:id="rId22"/>
    <p:sldId id="352" r:id="rId23"/>
    <p:sldId id="353" r:id="rId24"/>
    <p:sldId id="354" r:id="rId25"/>
    <p:sldId id="328" r:id="rId26"/>
    <p:sldId id="312" r:id="rId27"/>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1" userDrawn="1">
          <p15:clr>
            <a:srgbClr val="A4A3A4"/>
          </p15:clr>
        </p15:guide>
        <p15:guide id="2" pos="3840">
          <p15:clr>
            <a:srgbClr val="A4A3A4"/>
          </p15:clr>
        </p15:guide>
        <p15:guide id="3" orient="horz" pos="609">
          <p15:clr>
            <a:srgbClr val="A4A3A4"/>
          </p15:clr>
        </p15:guide>
        <p15:guide id="4" pos="3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th, Viral" initials="S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19"/>
    <a:srgbClr val="C62722"/>
    <a:srgbClr val="FF2722"/>
    <a:srgbClr val="FF322B"/>
    <a:srgbClr val="FF3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0" autoAdjust="0"/>
    <p:restoredTop sz="94729"/>
  </p:normalViewPr>
  <p:slideViewPr>
    <p:cSldViewPr snapToGrid="0" snapToObjects="1">
      <p:cViewPr varScale="1">
        <p:scale>
          <a:sx n="84" d="100"/>
          <a:sy n="84" d="100"/>
        </p:scale>
        <p:origin x="1134" y="90"/>
      </p:cViewPr>
      <p:guideLst>
        <p:guide orient="horz" pos="741"/>
        <p:guide pos="3840"/>
        <p:guide orient="horz" pos="609"/>
        <p:guide pos="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38703-E92B-4A1A-BFBC-77D0C1E12B49}"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US"/>
        </a:p>
      </dgm:t>
    </dgm:pt>
    <dgm:pt modelId="{09164E9F-2B4E-49CA-8B5F-47A0035094FD}">
      <dgm:prSet phldrT="[Text]" custT="1"/>
      <dgm:spPr>
        <a:solidFill>
          <a:schemeClr val="accent2"/>
        </a:solidFill>
        <a:effectLst/>
        <a:scene3d>
          <a:camera prst="orthographicFront"/>
          <a:lightRig rig="threePt" dir="t">
            <a:rot lat="0" lon="0" rev="7500000"/>
          </a:lightRig>
        </a:scene3d>
        <a:sp3d prstMaterial="plastic"/>
      </dgm:spPr>
      <dgm:t>
        <a:bodyPr/>
        <a:lstStyle/>
        <a:p>
          <a:r>
            <a:rPr lang="en-US" sz="1600" b="1" dirty="0">
              <a:latin typeface="Arial" pitchFamily="34" charset="0"/>
              <a:cs typeface="Arial" pitchFamily="34" charset="0"/>
            </a:rPr>
            <a:t>First 18 months premium*</a:t>
          </a:r>
          <a:endParaRPr lang="en-US" sz="1600" b="1" dirty="0"/>
        </a:p>
      </dgm:t>
    </dgm:pt>
    <dgm:pt modelId="{16EC74BB-F947-49C0-8080-1DA0CB225A17}" type="parTrans" cxnId="{C7F20E50-07A1-40A7-9108-1C50A4210FA1}">
      <dgm:prSet/>
      <dgm:spPr/>
      <dgm:t>
        <a:bodyPr/>
        <a:lstStyle/>
        <a:p>
          <a:endParaRPr lang="en-US" sz="1600" b="1"/>
        </a:p>
      </dgm:t>
    </dgm:pt>
    <dgm:pt modelId="{6573EA31-9DB4-4D57-973F-38157586CE84}" type="sibTrans" cxnId="{C7F20E50-07A1-40A7-9108-1C50A4210FA1}">
      <dgm:prSet/>
      <dgm:spPr/>
      <dgm:t>
        <a:bodyPr/>
        <a:lstStyle/>
        <a:p>
          <a:endParaRPr lang="en-US" sz="1600" b="1"/>
        </a:p>
      </dgm:t>
    </dgm:pt>
    <dgm:pt modelId="{C1747749-1C9A-44DC-AAF4-5E45A67688CA}">
      <dgm:prSet phldrT="[Text]" custT="1"/>
      <dgm:spPr>
        <a:solidFill>
          <a:schemeClr val="accent3">
            <a:lumMod val="20000"/>
            <a:lumOff val="80000"/>
            <a:alpha val="90000"/>
          </a:schemeClr>
        </a:solidFill>
        <a:ln>
          <a:solidFill>
            <a:schemeClr val="bg1">
              <a:alpha val="90000"/>
            </a:schemeClr>
          </a:solidFill>
        </a:ln>
        <a:scene3d>
          <a:camera prst="orthographicFront"/>
          <a:lightRig rig="threePt" dir="t">
            <a:rot lat="0" lon="0" rev="7500000"/>
          </a:lightRig>
        </a:scene3d>
        <a:sp3d z="-152400" extrusionH="63500" prstMaterial="dkEdge">
          <a:contourClr>
            <a:schemeClr val="bg1"/>
          </a:contourClr>
        </a:sp3d>
      </dgm:spPr>
      <dgm:t>
        <a:bodyPr anchor="ctr"/>
        <a:lstStyle/>
        <a:p>
          <a:pPr marL="628650" indent="-354330"/>
          <a:r>
            <a:rPr lang="en-US" sz="1600" b="1" dirty="0">
              <a:latin typeface="Arial" pitchFamily="34" charset="0"/>
              <a:cs typeface="Arial" pitchFamily="34" charset="0"/>
            </a:rPr>
            <a:t>Capital Account</a:t>
          </a:r>
          <a:endParaRPr lang="en-US" sz="1600" b="1" dirty="0"/>
        </a:p>
      </dgm:t>
    </dgm:pt>
    <dgm:pt modelId="{A36D25F7-951D-4638-A3CB-974DE070BFF0}" type="parTrans" cxnId="{A3F0A6A9-FD54-45D7-8B7C-242357837FDC}">
      <dgm:prSet/>
      <dgm:spPr/>
      <dgm:t>
        <a:bodyPr/>
        <a:lstStyle/>
        <a:p>
          <a:endParaRPr lang="en-US" sz="1600" b="1"/>
        </a:p>
      </dgm:t>
    </dgm:pt>
    <dgm:pt modelId="{A189484C-5ADB-4784-9426-FF85D9B7E8CF}" type="sibTrans" cxnId="{A3F0A6A9-FD54-45D7-8B7C-242357837FDC}">
      <dgm:prSet/>
      <dgm:spPr/>
      <dgm:t>
        <a:bodyPr/>
        <a:lstStyle/>
        <a:p>
          <a:endParaRPr lang="en-US" sz="1600" b="1"/>
        </a:p>
      </dgm:t>
    </dgm:pt>
    <dgm:pt modelId="{5FC6756B-6579-4151-939B-857BDCD1C481}">
      <dgm:prSet phldrT="[Text]" custT="1"/>
      <dgm:spPr>
        <a:scene3d>
          <a:camera prst="orthographicFront"/>
          <a:lightRig rig="threePt" dir="t">
            <a:rot lat="0" lon="0" rev="7500000"/>
          </a:lightRig>
        </a:scene3d>
        <a:sp3d prstMaterial="plastic"/>
      </dgm:spPr>
      <dgm:t>
        <a:bodyPr/>
        <a:lstStyle/>
        <a:p>
          <a:r>
            <a:rPr lang="en-US" sz="1600" b="1" dirty="0">
              <a:latin typeface="Arial" pitchFamily="34" charset="0"/>
              <a:cs typeface="Arial" pitchFamily="34" charset="0"/>
            </a:rPr>
            <a:t>19</a:t>
          </a:r>
          <a:r>
            <a:rPr lang="en-US" sz="1600" b="1" baseline="30000" dirty="0">
              <a:latin typeface="Arial" pitchFamily="34" charset="0"/>
              <a:cs typeface="Arial" pitchFamily="34" charset="0"/>
            </a:rPr>
            <a:t>th</a:t>
          </a:r>
          <a:r>
            <a:rPr lang="en-US" sz="1600" b="1" dirty="0">
              <a:latin typeface="Arial" pitchFamily="34" charset="0"/>
              <a:cs typeface="Arial" pitchFamily="34" charset="0"/>
            </a:rPr>
            <a:t> Month onward premium</a:t>
          </a:r>
          <a:endParaRPr lang="en-US" sz="1600" b="1" dirty="0"/>
        </a:p>
      </dgm:t>
    </dgm:pt>
    <dgm:pt modelId="{272D8D1B-A3D0-4F65-8583-4A5D480DEDAA}" type="parTrans" cxnId="{93AB69F6-2ED5-41E3-AA12-9A597FDA021E}">
      <dgm:prSet/>
      <dgm:spPr/>
      <dgm:t>
        <a:bodyPr/>
        <a:lstStyle/>
        <a:p>
          <a:endParaRPr lang="en-US" sz="1600" b="1"/>
        </a:p>
      </dgm:t>
    </dgm:pt>
    <dgm:pt modelId="{49BF3669-FE58-4268-9497-598306C03ECD}" type="sibTrans" cxnId="{93AB69F6-2ED5-41E3-AA12-9A597FDA021E}">
      <dgm:prSet/>
      <dgm:spPr/>
      <dgm:t>
        <a:bodyPr/>
        <a:lstStyle/>
        <a:p>
          <a:endParaRPr lang="en-US" sz="1600" b="1"/>
        </a:p>
      </dgm:t>
    </dgm:pt>
    <dgm:pt modelId="{3005C6A8-76CD-4720-AD2D-8D9383F8D3C3}">
      <dgm:prSet phldrT="[Text]" custT="1"/>
      <dgm:spPr>
        <a:scene3d>
          <a:camera prst="orthographicFront"/>
          <a:lightRig rig="threePt" dir="t">
            <a:rot lat="0" lon="0" rev="7500000"/>
          </a:lightRig>
        </a:scene3d>
        <a:sp3d z="-152400" extrusionH="63500" prstMaterial="dkEdge">
          <a:contourClr>
            <a:schemeClr val="bg1"/>
          </a:contourClr>
        </a:sp3d>
      </dgm:spPr>
      <dgm:t>
        <a:bodyPr anchor="ctr"/>
        <a:lstStyle/>
        <a:p>
          <a:pPr marL="628650" indent="-354330"/>
          <a:r>
            <a:rPr lang="en-US" sz="1600" b="1" dirty="0">
              <a:latin typeface="Arial" pitchFamily="34" charset="0"/>
              <a:cs typeface="Arial" pitchFamily="34" charset="0"/>
            </a:rPr>
            <a:t>Accumulation Account</a:t>
          </a:r>
          <a:endParaRPr lang="en-US" sz="1600" b="1" dirty="0"/>
        </a:p>
      </dgm:t>
    </dgm:pt>
    <dgm:pt modelId="{80628002-7CF0-460C-904A-F9BF82961176}" type="parTrans" cxnId="{5456EB47-8CF6-46AE-BA10-C8E6054C97E2}">
      <dgm:prSet/>
      <dgm:spPr/>
      <dgm:t>
        <a:bodyPr/>
        <a:lstStyle/>
        <a:p>
          <a:endParaRPr lang="en-US" sz="1600" b="1"/>
        </a:p>
      </dgm:t>
    </dgm:pt>
    <dgm:pt modelId="{D88643FE-806C-4A91-BDD0-06BA3CD53C60}" type="sibTrans" cxnId="{5456EB47-8CF6-46AE-BA10-C8E6054C97E2}">
      <dgm:prSet/>
      <dgm:spPr/>
      <dgm:t>
        <a:bodyPr/>
        <a:lstStyle/>
        <a:p>
          <a:endParaRPr lang="en-US" sz="1600" b="1"/>
        </a:p>
      </dgm:t>
    </dgm:pt>
    <dgm:pt modelId="{47EBFD94-36A9-426E-A5EB-1BBF125285D7}" type="pres">
      <dgm:prSet presAssocID="{9FB38703-E92B-4A1A-BFBC-77D0C1E12B49}" presName="Name0" presStyleCnt="0">
        <dgm:presLayoutVars>
          <dgm:dir/>
          <dgm:animLvl val="lvl"/>
          <dgm:resizeHandles/>
        </dgm:presLayoutVars>
      </dgm:prSet>
      <dgm:spPr/>
    </dgm:pt>
    <dgm:pt modelId="{51FEB39F-2598-44D5-B625-011037B30AA9}" type="pres">
      <dgm:prSet presAssocID="{09164E9F-2B4E-49CA-8B5F-47A0035094FD}" presName="linNode" presStyleCnt="0"/>
      <dgm:spPr/>
    </dgm:pt>
    <dgm:pt modelId="{8C0BAAF2-4B19-4674-9201-32D174D06BEB}" type="pres">
      <dgm:prSet presAssocID="{09164E9F-2B4E-49CA-8B5F-47A0035094FD}" presName="parentShp" presStyleLbl="node1" presStyleIdx="0" presStyleCnt="2">
        <dgm:presLayoutVars>
          <dgm:bulletEnabled val="1"/>
        </dgm:presLayoutVars>
      </dgm:prSet>
      <dgm:spPr/>
    </dgm:pt>
    <dgm:pt modelId="{AFCF2526-28F8-4C8E-9311-039C2B4675C4}" type="pres">
      <dgm:prSet presAssocID="{09164E9F-2B4E-49CA-8B5F-47A0035094FD}" presName="childShp" presStyleLbl="bgAccFollowNode1" presStyleIdx="0" presStyleCnt="2">
        <dgm:presLayoutVars>
          <dgm:bulletEnabled val="1"/>
        </dgm:presLayoutVars>
      </dgm:prSet>
      <dgm:spPr/>
    </dgm:pt>
    <dgm:pt modelId="{C05B1AEB-E4C4-49CF-8197-E7598D81A3C5}" type="pres">
      <dgm:prSet presAssocID="{6573EA31-9DB4-4D57-973F-38157586CE84}" presName="spacing" presStyleCnt="0"/>
      <dgm:spPr/>
    </dgm:pt>
    <dgm:pt modelId="{B5B0CC86-5697-45B4-9338-468CAFEBE551}" type="pres">
      <dgm:prSet presAssocID="{5FC6756B-6579-4151-939B-857BDCD1C481}" presName="linNode" presStyleCnt="0"/>
      <dgm:spPr/>
    </dgm:pt>
    <dgm:pt modelId="{810F5EE4-A780-4A7D-B42B-718E44396177}" type="pres">
      <dgm:prSet presAssocID="{5FC6756B-6579-4151-939B-857BDCD1C481}" presName="parentShp" presStyleLbl="node1" presStyleIdx="1" presStyleCnt="2">
        <dgm:presLayoutVars>
          <dgm:bulletEnabled val="1"/>
        </dgm:presLayoutVars>
      </dgm:prSet>
      <dgm:spPr/>
    </dgm:pt>
    <dgm:pt modelId="{FB879B76-222C-47E6-B6D8-D1B35F2E7509}" type="pres">
      <dgm:prSet presAssocID="{5FC6756B-6579-4151-939B-857BDCD1C481}" presName="childShp" presStyleLbl="bgAccFollowNode1" presStyleIdx="1" presStyleCnt="2">
        <dgm:presLayoutVars>
          <dgm:bulletEnabled val="1"/>
        </dgm:presLayoutVars>
      </dgm:prSet>
      <dgm:spPr/>
    </dgm:pt>
  </dgm:ptLst>
  <dgm:cxnLst>
    <dgm:cxn modelId="{A0F41215-2842-5046-AD76-1C6EAD3E2E64}" type="presOf" srcId="{3005C6A8-76CD-4720-AD2D-8D9383F8D3C3}" destId="{FB879B76-222C-47E6-B6D8-D1B35F2E7509}" srcOrd="0" destOrd="0" presId="urn:microsoft.com/office/officeart/2005/8/layout/vList6"/>
    <dgm:cxn modelId="{E6065F39-43BE-CF4B-8DCE-78F48C7122E3}" type="presOf" srcId="{C1747749-1C9A-44DC-AAF4-5E45A67688CA}" destId="{AFCF2526-28F8-4C8E-9311-039C2B4675C4}" srcOrd="0" destOrd="0" presId="urn:microsoft.com/office/officeart/2005/8/layout/vList6"/>
    <dgm:cxn modelId="{5456EB47-8CF6-46AE-BA10-C8E6054C97E2}" srcId="{5FC6756B-6579-4151-939B-857BDCD1C481}" destId="{3005C6A8-76CD-4720-AD2D-8D9383F8D3C3}" srcOrd="0" destOrd="0" parTransId="{80628002-7CF0-460C-904A-F9BF82961176}" sibTransId="{D88643FE-806C-4A91-BDD0-06BA3CD53C60}"/>
    <dgm:cxn modelId="{C7F20E50-07A1-40A7-9108-1C50A4210FA1}" srcId="{9FB38703-E92B-4A1A-BFBC-77D0C1E12B49}" destId="{09164E9F-2B4E-49CA-8B5F-47A0035094FD}" srcOrd="0" destOrd="0" parTransId="{16EC74BB-F947-49C0-8080-1DA0CB225A17}" sibTransId="{6573EA31-9DB4-4D57-973F-38157586CE84}"/>
    <dgm:cxn modelId="{AF7AED9E-A4F5-0448-BA82-4132EFF81078}" type="presOf" srcId="{5FC6756B-6579-4151-939B-857BDCD1C481}" destId="{810F5EE4-A780-4A7D-B42B-718E44396177}" srcOrd="0" destOrd="0" presId="urn:microsoft.com/office/officeart/2005/8/layout/vList6"/>
    <dgm:cxn modelId="{A3F0A6A9-FD54-45D7-8B7C-242357837FDC}" srcId="{09164E9F-2B4E-49CA-8B5F-47A0035094FD}" destId="{C1747749-1C9A-44DC-AAF4-5E45A67688CA}" srcOrd="0" destOrd="0" parTransId="{A36D25F7-951D-4638-A3CB-974DE070BFF0}" sibTransId="{A189484C-5ADB-4784-9426-FF85D9B7E8CF}"/>
    <dgm:cxn modelId="{A4F003E8-D9F5-7149-9F34-F70BA50F7023}" type="presOf" srcId="{09164E9F-2B4E-49CA-8B5F-47A0035094FD}" destId="{8C0BAAF2-4B19-4674-9201-32D174D06BEB}" srcOrd="0" destOrd="0" presId="urn:microsoft.com/office/officeart/2005/8/layout/vList6"/>
    <dgm:cxn modelId="{66B0FDE8-A60D-894F-B162-7562ACD2042C}" type="presOf" srcId="{9FB38703-E92B-4A1A-BFBC-77D0C1E12B49}" destId="{47EBFD94-36A9-426E-A5EB-1BBF125285D7}" srcOrd="0" destOrd="0" presId="urn:microsoft.com/office/officeart/2005/8/layout/vList6"/>
    <dgm:cxn modelId="{93AB69F6-2ED5-41E3-AA12-9A597FDA021E}" srcId="{9FB38703-E92B-4A1A-BFBC-77D0C1E12B49}" destId="{5FC6756B-6579-4151-939B-857BDCD1C481}" srcOrd="1" destOrd="0" parTransId="{272D8D1B-A3D0-4F65-8583-4A5D480DEDAA}" sibTransId="{49BF3669-FE58-4268-9497-598306C03ECD}"/>
    <dgm:cxn modelId="{8FB78BE1-E212-2E45-BD55-45CE6FCB2D6F}" type="presParOf" srcId="{47EBFD94-36A9-426E-A5EB-1BBF125285D7}" destId="{51FEB39F-2598-44D5-B625-011037B30AA9}" srcOrd="0" destOrd="0" presId="urn:microsoft.com/office/officeart/2005/8/layout/vList6"/>
    <dgm:cxn modelId="{AAA6CEF0-4D7E-E449-A271-A0898A749019}" type="presParOf" srcId="{51FEB39F-2598-44D5-B625-011037B30AA9}" destId="{8C0BAAF2-4B19-4674-9201-32D174D06BEB}" srcOrd="0" destOrd="0" presId="urn:microsoft.com/office/officeart/2005/8/layout/vList6"/>
    <dgm:cxn modelId="{FEB205E2-6FD2-2B4E-BA47-3E312DC81D23}" type="presParOf" srcId="{51FEB39F-2598-44D5-B625-011037B30AA9}" destId="{AFCF2526-28F8-4C8E-9311-039C2B4675C4}" srcOrd="1" destOrd="0" presId="urn:microsoft.com/office/officeart/2005/8/layout/vList6"/>
    <dgm:cxn modelId="{CE7BE1D3-67E5-F74A-9532-B93488DE25FD}" type="presParOf" srcId="{47EBFD94-36A9-426E-A5EB-1BBF125285D7}" destId="{C05B1AEB-E4C4-49CF-8197-E7598D81A3C5}" srcOrd="1" destOrd="0" presId="urn:microsoft.com/office/officeart/2005/8/layout/vList6"/>
    <dgm:cxn modelId="{50ADFFFB-7269-A146-AF2A-59558CFC7511}" type="presParOf" srcId="{47EBFD94-36A9-426E-A5EB-1BBF125285D7}" destId="{B5B0CC86-5697-45B4-9338-468CAFEBE551}" srcOrd="2" destOrd="0" presId="urn:microsoft.com/office/officeart/2005/8/layout/vList6"/>
    <dgm:cxn modelId="{8B0F1349-B3BC-0A4D-8BE6-1F7BCEE476DB}" type="presParOf" srcId="{B5B0CC86-5697-45B4-9338-468CAFEBE551}" destId="{810F5EE4-A780-4A7D-B42B-718E44396177}" srcOrd="0" destOrd="0" presId="urn:microsoft.com/office/officeart/2005/8/layout/vList6"/>
    <dgm:cxn modelId="{E9A068B8-578B-9D4A-9A0E-810D1DAAC5A1}" type="presParOf" srcId="{B5B0CC86-5697-45B4-9338-468CAFEBE551}" destId="{FB879B76-222C-47E6-B6D8-D1B35F2E750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0B8D3-E5FB-49B9-BADA-5D4CA2CACDB2}" type="doc">
      <dgm:prSet loTypeId="urn:microsoft.com/office/officeart/2008/layout/HorizontalMultiLevelHierarchy" loCatId="hierarchy" qsTypeId="urn:microsoft.com/office/officeart/2005/8/quickstyle/simple5" qsCatId="simple" csTypeId="urn:microsoft.com/office/officeart/2005/8/colors/colorful4" csCatId="colorful" phldr="1"/>
      <dgm:spPr/>
      <dgm:t>
        <a:bodyPr/>
        <a:lstStyle/>
        <a:p>
          <a:endParaRPr lang="en-US"/>
        </a:p>
      </dgm:t>
    </dgm:pt>
    <dgm:pt modelId="{221B9F02-C974-4E2A-BB93-9894D1A31875}">
      <dgm:prSet phldrT="[Text]" custT="1"/>
      <dgm:spPr>
        <a:solidFill>
          <a:schemeClr val="tx1"/>
        </a:solidFill>
        <a:effectLst/>
      </dgm:spPr>
      <dgm:t>
        <a:bodyPr/>
        <a:lstStyle/>
        <a:p>
          <a:r>
            <a:rPr lang="en-US" sz="1600" dirty="0"/>
            <a:t>Residents</a:t>
          </a:r>
        </a:p>
      </dgm:t>
    </dgm:pt>
    <dgm:pt modelId="{95A8B80B-2D04-43C2-87E1-5B0E1E6E5E0F}" type="parTrans" cxnId="{D0324562-EEF6-4EC2-85DF-3E1D88FA7503}">
      <dgm:prSet/>
      <dgm:spPr/>
      <dgm:t>
        <a:bodyPr/>
        <a:lstStyle/>
        <a:p>
          <a:endParaRPr lang="en-US"/>
        </a:p>
      </dgm:t>
    </dgm:pt>
    <dgm:pt modelId="{2C5B5500-268A-421D-B864-78F422714EAF}" type="sibTrans" cxnId="{D0324562-EEF6-4EC2-85DF-3E1D88FA7503}">
      <dgm:prSet/>
      <dgm:spPr/>
      <dgm:t>
        <a:bodyPr/>
        <a:lstStyle/>
        <a:p>
          <a:endParaRPr lang="en-US"/>
        </a:p>
      </dgm:t>
    </dgm:pt>
    <dgm:pt modelId="{68007B74-E328-415D-9B31-E3CB1C776DA9}">
      <dgm:prSet phldrT="[Text]" custT="1"/>
      <dgm:spPr>
        <a:solidFill>
          <a:schemeClr val="accent2"/>
        </a:solidFill>
        <a:effectLst/>
      </dgm:spPr>
      <dgm:t>
        <a:bodyPr/>
        <a:lstStyle/>
        <a:p>
          <a:pPr marL="182880" algn="l"/>
          <a:r>
            <a:rPr lang="en-US" sz="1100" dirty="0"/>
            <a:t>Short Term Incapacity - Sickness</a:t>
          </a:r>
        </a:p>
      </dgm:t>
    </dgm:pt>
    <dgm:pt modelId="{FA2EB383-628B-4311-B4EA-F232EF685088}" type="parTrans" cxnId="{D65AE021-2A52-489F-A960-1A8057A65985}">
      <dgm:prSet/>
      <dgm:spPr/>
      <dgm:t>
        <a:bodyPr/>
        <a:lstStyle/>
        <a:p>
          <a:endParaRPr lang="en-US"/>
        </a:p>
      </dgm:t>
    </dgm:pt>
    <dgm:pt modelId="{725D9CE6-CF8D-4BAB-952D-1B3B4379951B}" type="sibTrans" cxnId="{D65AE021-2A52-489F-A960-1A8057A65985}">
      <dgm:prSet/>
      <dgm:spPr/>
      <dgm:t>
        <a:bodyPr/>
        <a:lstStyle/>
        <a:p>
          <a:endParaRPr lang="en-US"/>
        </a:p>
      </dgm:t>
    </dgm:pt>
    <dgm:pt modelId="{3A69CAA2-8AC9-4951-B1C7-5E573BEC8025}">
      <dgm:prSet phldrT="[Text]" custT="1"/>
      <dgm:spPr>
        <a:solidFill>
          <a:schemeClr val="accent2"/>
        </a:solidFill>
        <a:effectLst/>
      </dgm:spPr>
      <dgm:t>
        <a:bodyPr/>
        <a:lstStyle/>
        <a:p>
          <a:pPr marL="182880" algn="l"/>
          <a:r>
            <a:rPr lang="en-US" sz="1100" dirty="0"/>
            <a:t>Short Term Incapacity - Accident</a:t>
          </a:r>
        </a:p>
      </dgm:t>
    </dgm:pt>
    <dgm:pt modelId="{97AB6FF0-0029-4DA9-A393-37A27BEAFBBD}" type="parTrans" cxnId="{BF6421F6-6E44-475F-A46F-206E8036B59B}">
      <dgm:prSet/>
      <dgm:spPr/>
      <dgm:t>
        <a:bodyPr/>
        <a:lstStyle/>
        <a:p>
          <a:endParaRPr lang="en-US"/>
        </a:p>
      </dgm:t>
    </dgm:pt>
    <dgm:pt modelId="{DA7573AE-5493-43E8-8CD7-D8A13FA7B99B}" type="sibTrans" cxnId="{BF6421F6-6E44-475F-A46F-206E8036B59B}">
      <dgm:prSet/>
      <dgm:spPr/>
      <dgm:t>
        <a:bodyPr/>
        <a:lstStyle/>
        <a:p>
          <a:endParaRPr lang="en-US"/>
        </a:p>
      </dgm:t>
    </dgm:pt>
    <dgm:pt modelId="{C29E0144-2A5A-4870-8CCA-F4D1E04D3680}">
      <dgm:prSet phldrT="[Text]" custT="1"/>
      <dgm:spPr>
        <a:solidFill>
          <a:schemeClr val="accent2"/>
        </a:solidFill>
        <a:effectLst/>
      </dgm:spPr>
      <dgm:t>
        <a:bodyPr/>
        <a:lstStyle/>
        <a:p>
          <a:pPr marL="182880" algn="l"/>
          <a:r>
            <a:rPr lang="en-US" sz="1100" dirty="0"/>
            <a:t>Involuntary Loss Of Employment</a:t>
          </a:r>
        </a:p>
      </dgm:t>
    </dgm:pt>
    <dgm:pt modelId="{C2645E6F-79A0-4C5C-990A-2C099B4E8038}" type="parTrans" cxnId="{2835A292-57BD-4552-A839-642D92C00AD5}">
      <dgm:prSet/>
      <dgm:spPr/>
      <dgm:t>
        <a:bodyPr/>
        <a:lstStyle/>
        <a:p>
          <a:endParaRPr lang="en-US"/>
        </a:p>
      </dgm:t>
    </dgm:pt>
    <dgm:pt modelId="{9E0388A6-B628-4987-8C7D-BBA9CF289398}" type="sibTrans" cxnId="{2835A292-57BD-4552-A839-642D92C00AD5}">
      <dgm:prSet/>
      <dgm:spPr/>
      <dgm:t>
        <a:bodyPr/>
        <a:lstStyle/>
        <a:p>
          <a:endParaRPr lang="en-US"/>
        </a:p>
      </dgm:t>
    </dgm:pt>
    <dgm:pt modelId="{E5E0966E-C462-415E-B065-F3483C8BAF2F}" type="pres">
      <dgm:prSet presAssocID="{3B40B8D3-E5FB-49B9-BADA-5D4CA2CACDB2}" presName="Name0" presStyleCnt="0">
        <dgm:presLayoutVars>
          <dgm:chPref val="1"/>
          <dgm:dir/>
          <dgm:animOne val="branch"/>
          <dgm:animLvl val="lvl"/>
          <dgm:resizeHandles val="exact"/>
        </dgm:presLayoutVars>
      </dgm:prSet>
      <dgm:spPr/>
    </dgm:pt>
    <dgm:pt modelId="{CE3CD424-2DD8-4BED-8A03-12CE521F592B}" type="pres">
      <dgm:prSet presAssocID="{221B9F02-C974-4E2A-BB93-9894D1A31875}" presName="root1" presStyleCnt="0"/>
      <dgm:spPr/>
    </dgm:pt>
    <dgm:pt modelId="{F2AC5236-6495-49EB-B4A9-8994287DABBD}" type="pres">
      <dgm:prSet presAssocID="{221B9F02-C974-4E2A-BB93-9894D1A31875}" presName="LevelOneTextNode" presStyleLbl="node0" presStyleIdx="0" presStyleCnt="1" custScaleY="66969">
        <dgm:presLayoutVars>
          <dgm:chPref val="3"/>
        </dgm:presLayoutVars>
      </dgm:prSet>
      <dgm:spPr/>
    </dgm:pt>
    <dgm:pt modelId="{FBA2269B-9B8E-4E0E-A793-C5CFC5998211}" type="pres">
      <dgm:prSet presAssocID="{221B9F02-C974-4E2A-BB93-9894D1A31875}" presName="level2hierChild" presStyleCnt="0"/>
      <dgm:spPr/>
    </dgm:pt>
    <dgm:pt modelId="{42F59AE9-76CE-4915-B5FC-D7B9CD399272}" type="pres">
      <dgm:prSet presAssocID="{FA2EB383-628B-4311-B4EA-F232EF685088}" presName="conn2-1" presStyleLbl="parChTrans1D2" presStyleIdx="0" presStyleCnt="3"/>
      <dgm:spPr/>
    </dgm:pt>
    <dgm:pt modelId="{81FFF31E-C845-485F-A816-AB247A42A605}" type="pres">
      <dgm:prSet presAssocID="{FA2EB383-628B-4311-B4EA-F232EF685088}" presName="connTx" presStyleLbl="parChTrans1D2" presStyleIdx="0" presStyleCnt="3"/>
      <dgm:spPr/>
    </dgm:pt>
    <dgm:pt modelId="{43BFB525-FFE5-4367-890B-B8D927B498CA}" type="pres">
      <dgm:prSet presAssocID="{68007B74-E328-415D-9B31-E3CB1C776DA9}" presName="root2" presStyleCnt="0"/>
      <dgm:spPr/>
    </dgm:pt>
    <dgm:pt modelId="{4B42E713-D3B8-41C8-9755-4BB86148B313}" type="pres">
      <dgm:prSet presAssocID="{68007B74-E328-415D-9B31-E3CB1C776DA9}" presName="LevelTwoTextNode" presStyleLbl="node2" presStyleIdx="0" presStyleCnt="3">
        <dgm:presLayoutVars>
          <dgm:chPref val="3"/>
        </dgm:presLayoutVars>
      </dgm:prSet>
      <dgm:spPr/>
    </dgm:pt>
    <dgm:pt modelId="{DCBDF979-5023-492F-93AA-FCB4AC314D10}" type="pres">
      <dgm:prSet presAssocID="{68007B74-E328-415D-9B31-E3CB1C776DA9}" presName="level3hierChild" presStyleCnt="0"/>
      <dgm:spPr/>
    </dgm:pt>
    <dgm:pt modelId="{2BCBD3E7-38EB-4539-A825-615485CA26AB}" type="pres">
      <dgm:prSet presAssocID="{97AB6FF0-0029-4DA9-A393-37A27BEAFBBD}" presName="conn2-1" presStyleLbl="parChTrans1D2" presStyleIdx="1" presStyleCnt="3"/>
      <dgm:spPr/>
    </dgm:pt>
    <dgm:pt modelId="{CD596069-73A4-44B9-8738-814E1CDD0C2E}" type="pres">
      <dgm:prSet presAssocID="{97AB6FF0-0029-4DA9-A393-37A27BEAFBBD}" presName="connTx" presStyleLbl="parChTrans1D2" presStyleIdx="1" presStyleCnt="3"/>
      <dgm:spPr/>
    </dgm:pt>
    <dgm:pt modelId="{BA0B0EFC-BFF4-4BCB-BF46-623262292AE9}" type="pres">
      <dgm:prSet presAssocID="{3A69CAA2-8AC9-4951-B1C7-5E573BEC8025}" presName="root2" presStyleCnt="0"/>
      <dgm:spPr/>
    </dgm:pt>
    <dgm:pt modelId="{38BEFF03-54A5-454D-9B30-833BEB5BEEBB}" type="pres">
      <dgm:prSet presAssocID="{3A69CAA2-8AC9-4951-B1C7-5E573BEC8025}" presName="LevelTwoTextNode" presStyleLbl="node2" presStyleIdx="1" presStyleCnt="3">
        <dgm:presLayoutVars>
          <dgm:chPref val="3"/>
        </dgm:presLayoutVars>
      </dgm:prSet>
      <dgm:spPr/>
    </dgm:pt>
    <dgm:pt modelId="{F03B78F4-76EA-452B-91E9-B194CB06C8E0}" type="pres">
      <dgm:prSet presAssocID="{3A69CAA2-8AC9-4951-B1C7-5E573BEC8025}" presName="level3hierChild" presStyleCnt="0"/>
      <dgm:spPr/>
    </dgm:pt>
    <dgm:pt modelId="{A9BAC450-EB23-48CE-9859-0319B05F443B}" type="pres">
      <dgm:prSet presAssocID="{C2645E6F-79A0-4C5C-990A-2C099B4E8038}" presName="conn2-1" presStyleLbl="parChTrans1D2" presStyleIdx="2" presStyleCnt="3"/>
      <dgm:spPr/>
    </dgm:pt>
    <dgm:pt modelId="{C71E5770-020F-47C7-BBE1-E2BAEA87993B}" type="pres">
      <dgm:prSet presAssocID="{C2645E6F-79A0-4C5C-990A-2C099B4E8038}" presName="connTx" presStyleLbl="parChTrans1D2" presStyleIdx="2" presStyleCnt="3"/>
      <dgm:spPr/>
    </dgm:pt>
    <dgm:pt modelId="{71B00270-8456-465F-BA86-60B0CC52F3FE}" type="pres">
      <dgm:prSet presAssocID="{C29E0144-2A5A-4870-8CCA-F4D1E04D3680}" presName="root2" presStyleCnt="0"/>
      <dgm:spPr/>
    </dgm:pt>
    <dgm:pt modelId="{6401017E-16A4-4D4E-9C96-04B8940E5FDC}" type="pres">
      <dgm:prSet presAssocID="{C29E0144-2A5A-4870-8CCA-F4D1E04D3680}" presName="LevelTwoTextNode" presStyleLbl="node2" presStyleIdx="2" presStyleCnt="3">
        <dgm:presLayoutVars>
          <dgm:chPref val="3"/>
        </dgm:presLayoutVars>
      </dgm:prSet>
      <dgm:spPr/>
    </dgm:pt>
    <dgm:pt modelId="{8900DC9F-1445-4C8A-8AA1-7D9FB68C3A28}" type="pres">
      <dgm:prSet presAssocID="{C29E0144-2A5A-4870-8CCA-F4D1E04D3680}" presName="level3hierChild" presStyleCnt="0"/>
      <dgm:spPr/>
    </dgm:pt>
  </dgm:ptLst>
  <dgm:cxnLst>
    <dgm:cxn modelId="{D65AE021-2A52-489F-A960-1A8057A65985}" srcId="{221B9F02-C974-4E2A-BB93-9894D1A31875}" destId="{68007B74-E328-415D-9B31-E3CB1C776DA9}" srcOrd="0" destOrd="0" parTransId="{FA2EB383-628B-4311-B4EA-F232EF685088}" sibTransId="{725D9CE6-CF8D-4BAB-952D-1B3B4379951B}"/>
    <dgm:cxn modelId="{FA468F2F-92CB-A549-B7D8-F802049FFF01}" type="presOf" srcId="{3A69CAA2-8AC9-4951-B1C7-5E573BEC8025}" destId="{38BEFF03-54A5-454D-9B30-833BEB5BEEBB}" srcOrd="0" destOrd="0" presId="urn:microsoft.com/office/officeart/2008/layout/HorizontalMultiLevelHierarchy"/>
    <dgm:cxn modelId="{7A34ED30-8EE4-0A41-97D9-FD2FEAB41825}" type="presOf" srcId="{68007B74-E328-415D-9B31-E3CB1C776DA9}" destId="{4B42E713-D3B8-41C8-9755-4BB86148B313}" srcOrd="0" destOrd="0" presId="urn:microsoft.com/office/officeart/2008/layout/HorizontalMultiLevelHierarchy"/>
    <dgm:cxn modelId="{B4C70E36-3B0E-2B4E-A064-2E2852462337}" type="presOf" srcId="{FA2EB383-628B-4311-B4EA-F232EF685088}" destId="{81FFF31E-C845-485F-A816-AB247A42A605}" srcOrd="1" destOrd="0" presId="urn:microsoft.com/office/officeart/2008/layout/HorizontalMultiLevelHierarchy"/>
    <dgm:cxn modelId="{A896663F-B80D-9D41-A806-30CD0644BD34}" type="presOf" srcId="{C29E0144-2A5A-4870-8CCA-F4D1E04D3680}" destId="{6401017E-16A4-4D4E-9C96-04B8940E5FDC}" srcOrd="0" destOrd="0" presId="urn:microsoft.com/office/officeart/2008/layout/HorizontalMultiLevelHierarchy"/>
    <dgm:cxn modelId="{D0324562-EEF6-4EC2-85DF-3E1D88FA7503}" srcId="{3B40B8D3-E5FB-49B9-BADA-5D4CA2CACDB2}" destId="{221B9F02-C974-4E2A-BB93-9894D1A31875}" srcOrd="0" destOrd="0" parTransId="{95A8B80B-2D04-43C2-87E1-5B0E1E6E5E0F}" sibTransId="{2C5B5500-268A-421D-B864-78F422714EAF}"/>
    <dgm:cxn modelId="{C29BA56C-6666-414F-8BA5-4983DCE146F7}" type="presOf" srcId="{C2645E6F-79A0-4C5C-990A-2C099B4E8038}" destId="{C71E5770-020F-47C7-BBE1-E2BAEA87993B}" srcOrd="1" destOrd="0" presId="urn:microsoft.com/office/officeart/2008/layout/HorizontalMultiLevelHierarchy"/>
    <dgm:cxn modelId="{75967275-5F87-A146-9C7B-48B93073716F}" type="presOf" srcId="{221B9F02-C974-4E2A-BB93-9894D1A31875}" destId="{F2AC5236-6495-49EB-B4A9-8994287DABBD}" srcOrd="0" destOrd="0" presId="urn:microsoft.com/office/officeart/2008/layout/HorizontalMultiLevelHierarchy"/>
    <dgm:cxn modelId="{F5BC4A8C-BF47-8441-8DBE-0390E83393FD}" type="presOf" srcId="{3B40B8D3-E5FB-49B9-BADA-5D4CA2CACDB2}" destId="{E5E0966E-C462-415E-B065-F3483C8BAF2F}" srcOrd="0" destOrd="0" presId="urn:microsoft.com/office/officeart/2008/layout/HorizontalMultiLevelHierarchy"/>
    <dgm:cxn modelId="{020B068F-D871-2B4F-80A3-428EBD7BD109}" type="presOf" srcId="{97AB6FF0-0029-4DA9-A393-37A27BEAFBBD}" destId="{2BCBD3E7-38EB-4539-A825-615485CA26AB}" srcOrd="0" destOrd="0" presId="urn:microsoft.com/office/officeart/2008/layout/HorizontalMultiLevelHierarchy"/>
    <dgm:cxn modelId="{2835A292-57BD-4552-A839-642D92C00AD5}" srcId="{221B9F02-C974-4E2A-BB93-9894D1A31875}" destId="{C29E0144-2A5A-4870-8CCA-F4D1E04D3680}" srcOrd="2" destOrd="0" parTransId="{C2645E6F-79A0-4C5C-990A-2C099B4E8038}" sibTransId="{9E0388A6-B628-4987-8C7D-BBA9CF289398}"/>
    <dgm:cxn modelId="{A36962B3-074D-844C-9D8C-EB7F3E1F7E92}" type="presOf" srcId="{FA2EB383-628B-4311-B4EA-F232EF685088}" destId="{42F59AE9-76CE-4915-B5FC-D7B9CD399272}" srcOrd="0" destOrd="0" presId="urn:microsoft.com/office/officeart/2008/layout/HorizontalMultiLevelHierarchy"/>
    <dgm:cxn modelId="{6812E9C6-484C-AB4D-A775-E0579C76FF46}" type="presOf" srcId="{97AB6FF0-0029-4DA9-A393-37A27BEAFBBD}" destId="{CD596069-73A4-44B9-8738-814E1CDD0C2E}" srcOrd="1" destOrd="0" presId="urn:microsoft.com/office/officeart/2008/layout/HorizontalMultiLevelHierarchy"/>
    <dgm:cxn modelId="{5B6E9FCA-1EC7-3C4E-B6CF-2230BD06D64F}" type="presOf" srcId="{C2645E6F-79A0-4C5C-990A-2C099B4E8038}" destId="{A9BAC450-EB23-48CE-9859-0319B05F443B}" srcOrd="0" destOrd="0" presId="urn:microsoft.com/office/officeart/2008/layout/HorizontalMultiLevelHierarchy"/>
    <dgm:cxn modelId="{BF6421F6-6E44-475F-A46F-206E8036B59B}" srcId="{221B9F02-C974-4E2A-BB93-9894D1A31875}" destId="{3A69CAA2-8AC9-4951-B1C7-5E573BEC8025}" srcOrd="1" destOrd="0" parTransId="{97AB6FF0-0029-4DA9-A393-37A27BEAFBBD}" sibTransId="{DA7573AE-5493-43E8-8CD7-D8A13FA7B99B}"/>
    <dgm:cxn modelId="{2F7A34AD-D999-CE47-9646-D5AE8B890D33}" type="presParOf" srcId="{E5E0966E-C462-415E-B065-F3483C8BAF2F}" destId="{CE3CD424-2DD8-4BED-8A03-12CE521F592B}" srcOrd="0" destOrd="0" presId="urn:microsoft.com/office/officeart/2008/layout/HorizontalMultiLevelHierarchy"/>
    <dgm:cxn modelId="{AEC87999-3491-D146-B4B0-35A8451A1DC1}" type="presParOf" srcId="{CE3CD424-2DD8-4BED-8A03-12CE521F592B}" destId="{F2AC5236-6495-49EB-B4A9-8994287DABBD}" srcOrd="0" destOrd="0" presId="urn:microsoft.com/office/officeart/2008/layout/HorizontalMultiLevelHierarchy"/>
    <dgm:cxn modelId="{8E5DC829-604A-7C42-8B37-7228E5F14F26}" type="presParOf" srcId="{CE3CD424-2DD8-4BED-8A03-12CE521F592B}" destId="{FBA2269B-9B8E-4E0E-A793-C5CFC5998211}" srcOrd="1" destOrd="0" presId="urn:microsoft.com/office/officeart/2008/layout/HorizontalMultiLevelHierarchy"/>
    <dgm:cxn modelId="{96E1E613-DF6C-D54B-95EE-94B43EBAED19}" type="presParOf" srcId="{FBA2269B-9B8E-4E0E-A793-C5CFC5998211}" destId="{42F59AE9-76CE-4915-B5FC-D7B9CD399272}" srcOrd="0" destOrd="0" presId="urn:microsoft.com/office/officeart/2008/layout/HorizontalMultiLevelHierarchy"/>
    <dgm:cxn modelId="{DC15615E-2A41-A343-B6A2-4B54C7C666D9}" type="presParOf" srcId="{42F59AE9-76CE-4915-B5FC-D7B9CD399272}" destId="{81FFF31E-C845-485F-A816-AB247A42A605}" srcOrd="0" destOrd="0" presId="urn:microsoft.com/office/officeart/2008/layout/HorizontalMultiLevelHierarchy"/>
    <dgm:cxn modelId="{4534C3EB-F6CE-A84C-B8DE-688A0FFFE4BF}" type="presParOf" srcId="{FBA2269B-9B8E-4E0E-A793-C5CFC5998211}" destId="{43BFB525-FFE5-4367-890B-B8D927B498CA}" srcOrd="1" destOrd="0" presId="urn:microsoft.com/office/officeart/2008/layout/HorizontalMultiLevelHierarchy"/>
    <dgm:cxn modelId="{58497031-CC1F-3D47-BAB0-9611D96D564B}" type="presParOf" srcId="{43BFB525-FFE5-4367-890B-B8D927B498CA}" destId="{4B42E713-D3B8-41C8-9755-4BB86148B313}" srcOrd="0" destOrd="0" presId="urn:microsoft.com/office/officeart/2008/layout/HorizontalMultiLevelHierarchy"/>
    <dgm:cxn modelId="{A461A412-4451-7F4A-93C3-60B6BA6DE88C}" type="presParOf" srcId="{43BFB525-FFE5-4367-890B-B8D927B498CA}" destId="{DCBDF979-5023-492F-93AA-FCB4AC314D10}" srcOrd="1" destOrd="0" presId="urn:microsoft.com/office/officeart/2008/layout/HorizontalMultiLevelHierarchy"/>
    <dgm:cxn modelId="{9E3EFF88-4C34-0045-8729-4FF9F40976C0}" type="presParOf" srcId="{FBA2269B-9B8E-4E0E-A793-C5CFC5998211}" destId="{2BCBD3E7-38EB-4539-A825-615485CA26AB}" srcOrd="2" destOrd="0" presId="urn:microsoft.com/office/officeart/2008/layout/HorizontalMultiLevelHierarchy"/>
    <dgm:cxn modelId="{05719260-9A41-6B47-BDC0-FAEF8CCC6A24}" type="presParOf" srcId="{2BCBD3E7-38EB-4539-A825-615485CA26AB}" destId="{CD596069-73A4-44B9-8738-814E1CDD0C2E}" srcOrd="0" destOrd="0" presId="urn:microsoft.com/office/officeart/2008/layout/HorizontalMultiLevelHierarchy"/>
    <dgm:cxn modelId="{82D83430-0766-BB48-B399-26D6FC811802}" type="presParOf" srcId="{FBA2269B-9B8E-4E0E-A793-C5CFC5998211}" destId="{BA0B0EFC-BFF4-4BCB-BF46-623262292AE9}" srcOrd="3" destOrd="0" presId="urn:microsoft.com/office/officeart/2008/layout/HorizontalMultiLevelHierarchy"/>
    <dgm:cxn modelId="{7DF6FC5C-671D-E245-9357-A904197C8A2D}" type="presParOf" srcId="{BA0B0EFC-BFF4-4BCB-BF46-623262292AE9}" destId="{38BEFF03-54A5-454D-9B30-833BEB5BEEBB}" srcOrd="0" destOrd="0" presId="urn:microsoft.com/office/officeart/2008/layout/HorizontalMultiLevelHierarchy"/>
    <dgm:cxn modelId="{9D7FD9F2-EDA0-344D-A4DD-5E1736849FEC}" type="presParOf" srcId="{BA0B0EFC-BFF4-4BCB-BF46-623262292AE9}" destId="{F03B78F4-76EA-452B-91E9-B194CB06C8E0}" srcOrd="1" destOrd="0" presId="urn:microsoft.com/office/officeart/2008/layout/HorizontalMultiLevelHierarchy"/>
    <dgm:cxn modelId="{DC502C98-4C38-3340-B29C-0F96A65FB71F}" type="presParOf" srcId="{FBA2269B-9B8E-4E0E-A793-C5CFC5998211}" destId="{A9BAC450-EB23-48CE-9859-0319B05F443B}" srcOrd="4" destOrd="0" presId="urn:microsoft.com/office/officeart/2008/layout/HorizontalMultiLevelHierarchy"/>
    <dgm:cxn modelId="{3D129BDC-8206-904C-B53F-D1790850093B}" type="presParOf" srcId="{A9BAC450-EB23-48CE-9859-0319B05F443B}" destId="{C71E5770-020F-47C7-BBE1-E2BAEA87993B}" srcOrd="0" destOrd="0" presId="urn:microsoft.com/office/officeart/2008/layout/HorizontalMultiLevelHierarchy"/>
    <dgm:cxn modelId="{2BE97CAC-4B35-3B4F-8061-51055B5EC92C}" type="presParOf" srcId="{FBA2269B-9B8E-4E0E-A793-C5CFC5998211}" destId="{71B00270-8456-465F-BA86-60B0CC52F3FE}" srcOrd="5" destOrd="0" presId="urn:microsoft.com/office/officeart/2008/layout/HorizontalMultiLevelHierarchy"/>
    <dgm:cxn modelId="{DCF9D009-6688-C041-923C-C16404E235E2}" type="presParOf" srcId="{71B00270-8456-465F-BA86-60B0CC52F3FE}" destId="{6401017E-16A4-4D4E-9C96-04B8940E5FDC}" srcOrd="0" destOrd="0" presId="urn:microsoft.com/office/officeart/2008/layout/HorizontalMultiLevelHierarchy"/>
    <dgm:cxn modelId="{5E39D98E-D72F-7344-9F81-56B3768D5420}" type="presParOf" srcId="{71B00270-8456-465F-BA86-60B0CC52F3FE}" destId="{8900DC9F-1445-4C8A-8AA1-7D9FB68C3A28}"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0B8D3-E5FB-49B9-BADA-5D4CA2CACDB2}" type="doc">
      <dgm:prSet loTypeId="urn:microsoft.com/office/officeart/2008/layout/HorizontalMultiLevelHierarchy" loCatId="hierarchy" qsTypeId="urn:microsoft.com/office/officeart/2005/8/quickstyle/simple5" qsCatId="simple" csTypeId="urn:microsoft.com/office/officeart/2005/8/colors/colorful4" csCatId="colorful" phldr="1"/>
      <dgm:spPr/>
      <dgm:t>
        <a:bodyPr/>
        <a:lstStyle/>
        <a:p>
          <a:endParaRPr lang="en-US"/>
        </a:p>
      </dgm:t>
    </dgm:pt>
    <dgm:pt modelId="{221B9F02-C974-4E2A-BB93-9894D1A31875}">
      <dgm:prSet phldrT="[Text]" custT="1"/>
      <dgm:spPr>
        <a:solidFill>
          <a:schemeClr val="tx1"/>
        </a:solidFill>
        <a:effectLst/>
      </dgm:spPr>
      <dgm:t>
        <a:bodyPr/>
        <a:lstStyle/>
        <a:p>
          <a:r>
            <a:rPr lang="en-US" sz="1600" dirty="0"/>
            <a:t>Non-Residents</a:t>
          </a:r>
        </a:p>
      </dgm:t>
    </dgm:pt>
    <dgm:pt modelId="{95A8B80B-2D04-43C2-87E1-5B0E1E6E5E0F}" type="parTrans" cxnId="{D0324562-EEF6-4EC2-85DF-3E1D88FA7503}">
      <dgm:prSet/>
      <dgm:spPr/>
      <dgm:t>
        <a:bodyPr/>
        <a:lstStyle/>
        <a:p>
          <a:endParaRPr lang="en-US"/>
        </a:p>
      </dgm:t>
    </dgm:pt>
    <dgm:pt modelId="{2C5B5500-268A-421D-B864-78F422714EAF}" type="sibTrans" cxnId="{D0324562-EEF6-4EC2-85DF-3E1D88FA7503}">
      <dgm:prSet/>
      <dgm:spPr/>
      <dgm:t>
        <a:bodyPr/>
        <a:lstStyle/>
        <a:p>
          <a:endParaRPr lang="en-US"/>
        </a:p>
      </dgm:t>
    </dgm:pt>
    <dgm:pt modelId="{3A69CAA2-8AC9-4951-B1C7-5E573BEC8025}">
      <dgm:prSet phldrT="[Text]" custT="1"/>
      <dgm:spPr>
        <a:solidFill>
          <a:schemeClr val="accent2"/>
        </a:solidFill>
        <a:effectLst/>
      </dgm:spPr>
      <dgm:t>
        <a:bodyPr/>
        <a:lstStyle/>
        <a:p>
          <a:pPr marL="182880" algn="l"/>
          <a:r>
            <a:rPr lang="en-US" sz="1100" dirty="0"/>
            <a:t>Accidental Death benefit </a:t>
          </a:r>
          <a:r>
            <a:rPr lang="mr-IN" sz="1100" dirty="0"/>
            <a:t>–</a:t>
          </a:r>
          <a:r>
            <a:rPr lang="en-US" sz="1100" dirty="0"/>
            <a:t> Common Carrier</a:t>
          </a:r>
        </a:p>
      </dgm:t>
    </dgm:pt>
    <dgm:pt modelId="{97AB6FF0-0029-4DA9-A393-37A27BEAFBBD}" type="parTrans" cxnId="{BF6421F6-6E44-475F-A46F-206E8036B59B}">
      <dgm:prSet/>
      <dgm:spPr/>
      <dgm:t>
        <a:bodyPr/>
        <a:lstStyle/>
        <a:p>
          <a:endParaRPr lang="en-US"/>
        </a:p>
      </dgm:t>
    </dgm:pt>
    <dgm:pt modelId="{DA7573AE-5493-43E8-8CD7-D8A13FA7B99B}" type="sibTrans" cxnId="{BF6421F6-6E44-475F-A46F-206E8036B59B}">
      <dgm:prSet/>
      <dgm:spPr/>
      <dgm:t>
        <a:bodyPr/>
        <a:lstStyle/>
        <a:p>
          <a:endParaRPr lang="en-US"/>
        </a:p>
      </dgm:t>
    </dgm:pt>
    <dgm:pt modelId="{E5E0966E-C462-415E-B065-F3483C8BAF2F}" type="pres">
      <dgm:prSet presAssocID="{3B40B8D3-E5FB-49B9-BADA-5D4CA2CACDB2}" presName="Name0" presStyleCnt="0">
        <dgm:presLayoutVars>
          <dgm:chPref val="1"/>
          <dgm:dir/>
          <dgm:animOne val="branch"/>
          <dgm:animLvl val="lvl"/>
          <dgm:resizeHandles val="exact"/>
        </dgm:presLayoutVars>
      </dgm:prSet>
      <dgm:spPr/>
    </dgm:pt>
    <dgm:pt modelId="{CE3CD424-2DD8-4BED-8A03-12CE521F592B}" type="pres">
      <dgm:prSet presAssocID="{221B9F02-C974-4E2A-BB93-9894D1A31875}" presName="root1" presStyleCnt="0"/>
      <dgm:spPr/>
    </dgm:pt>
    <dgm:pt modelId="{F2AC5236-6495-49EB-B4A9-8994287DABBD}" type="pres">
      <dgm:prSet presAssocID="{221B9F02-C974-4E2A-BB93-9894D1A31875}" presName="LevelOneTextNode" presStyleLbl="node0" presStyleIdx="0" presStyleCnt="1" custScaleY="57787">
        <dgm:presLayoutVars>
          <dgm:chPref val="3"/>
        </dgm:presLayoutVars>
      </dgm:prSet>
      <dgm:spPr/>
    </dgm:pt>
    <dgm:pt modelId="{FBA2269B-9B8E-4E0E-A793-C5CFC5998211}" type="pres">
      <dgm:prSet presAssocID="{221B9F02-C974-4E2A-BB93-9894D1A31875}" presName="level2hierChild" presStyleCnt="0"/>
      <dgm:spPr/>
    </dgm:pt>
    <dgm:pt modelId="{2BCBD3E7-38EB-4539-A825-615485CA26AB}" type="pres">
      <dgm:prSet presAssocID="{97AB6FF0-0029-4DA9-A393-37A27BEAFBBD}" presName="conn2-1" presStyleLbl="parChTrans1D2" presStyleIdx="0" presStyleCnt="1"/>
      <dgm:spPr/>
    </dgm:pt>
    <dgm:pt modelId="{CD596069-73A4-44B9-8738-814E1CDD0C2E}" type="pres">
      <dgm:prSet presAssocID="{97AB6FF0-0029-4DA9-A393-37A27BEAFBBD}" presName="connTx" presStyleLbl="parChTrans1D2" presStyleIdx="0" presStyleCnt="1"/>
      <dgm:spPr/>
    </dgm:pt>
    <dgm:pt modelId="{BA0B0EFC-BFF4-4BCB-BF46-623262292AE9}" type="pres">
      <dgm:prSet presAssocID="{3A69CAA2-8AC9-4951-B1C7-5E573BEC8025}" presName="root2" presStyleCnt="0"/>
      <dgm:spPr/>
    </dgm:pt>
    <dgm:pt modelId="{38BEFF03-54A5-454D-9B30-833BEB5BEEBB}" type="pres">
      <dgm:prSet presAssocID="{3A69CAA2-8AC9-4951-B1C7-5E573BEC8025}" presName="LevelTwoTextNode" presStyleLbl="node2" presStyleIdx="0" presStyleCnt="1">
        <dgm:presLayoutVars>
          <dgm:chPref val="3"/>
        </dgm:presLayoutVars>
      </dgm:prSet>
      <dgm:spPr/>
    </dgm:pt>
    <dgm:pt modelId="{F03B78F4-76EA-452B-91E9-B194CB06C8E0}" type="pres">
      <dgm:prSet presAssocID="{3A69CAA2-8AC9-4951-B1C7-5E573BEC8025}" presName="level3hierChild" presStyleCnt="0"/>
      <dgm:spPr/>
    </dgm:pt>
  </dgm:ptLst>
  <dgm:cxnLst>
    <dgm:cxn modelId="{D5C48F2E-992A-3246-A24C-54E80D764806}" type="presOf" srcId="{3A69CAA2-8AC9-4951-B1C7-5E573BEC8025}" destId="{38BEFF03-54A5-454D-9B30-833BEB5BEEBB}" srcOrd="0" destOrd="0" presId="urn:microsoft.com/office/officeart/2008/layout/HorizontalMultiLevelHierarchy"/>
    <dgm:cxn modelId="{D0324562-EEF6-4EC2-85DF-3E1D88FA7503}" srcId="{3B40B8D3-E5FB-49B9-BADA-5D4CA2CACDB2}" destId="{221B9F02-C974-4E2A-BB93-9894D1A31875}" srcOrd="0" destOrd="0" parTransId="{95A8B80B-2D04-43C2-87E1-5B0E1E6E5E0F}" sibTransId="{2C5B5500-268A-421D-B864-78F422714EAF}"/>
    <dgm:cxn modelId="{335B8162-764B-6242-9B8F-96A1D80D5C30}" type="presOf" srcId="{97AB6FF0-0029-4DA9-A393-37A27BEAFBBD}" destId="{2BCBD3E7-38EB-4539-A825-615485CA26AB}" srcOrd="0" destOrd="0" presId="urn:microsoft.com/office/officeart/2008/layout/HorizontalMultiLevelHierarchy"/>
    <dgm:cxn modelId="{CF959F6C-533B-3245-A38D-37118B111C7F}" type="presOf" srcId="{221B9F02-C974-4E2A-BB93-9894D1A31875}" destId="{F2AC5236-6495-49EB-B4A9-8994287DABBD}" srcOrd="0" destOrd="0" presId="urn:microsoft.com/office/officeart/2008/layout/HorizontalMultiLevelHierarchy"/>
    <dgm:cxn modelId="{6C8B4D89-52EA-5042-A903-43F287FA7BBC}" type="presOf" srcId="{3B40B8D3-E5FB-49B9-BADA-5D4CA2CACDB2}" destId="{E5E0966E-C462-415E-B065-F3483C8BAF2F}" srcOrd="0" destOrd="0" presId="urn:microsoft.com/office/officeart/2008/layout/HorizontalMultiLevelHierarchy"/>
    <dgm:cxn modelId="{C090A5E3-1658-1B45-A544-C843E44A49CC}" type="presOf" srcId="{97AB6FF0-0029-4DA9-A393-37A27BEAFBBD}" destId="{CD596069-73A4-44B9-8738-814E1CDD0C2E}" srcOrd="1" destOrd="0" presId="urn:microsoft.com/office/officeart/2008/layout/HorizontalMultiLevelHierarchy"/>
    <dgm:cxn modelId="{BF6421F6-6E44-475F-A46F-206E8036B59B}" srcId="{221B9F02-C974-4E2A-BB93-9894D1A31875}" destId="{3A69CAA2-8AC9-4951-B1C7-5E573BEC8025}" srcOrd="0" destOrd="0" parTransId="{97AB6FF0-0029-4DA9-A393-37A27BEAFBBD}" sibTransId="{DA7573AE-5493-43E8-8CD7-D8A13FA7B99B}"/>
    <dgm:cxn modelId="{86B05412-3A8F-7746-ABB6-99EF5A831355}" type="presParOf" srcId="{E5E0966E-C462-415E-B065-F3483C8BAF2F}" destId="{CE3CD424-2DD8-4BED-8A03-12CE521F592B}" srcOrd="0" destOrd="0" presId="urn:microsoft.com/office/officeart/2008/layout/HorizontalMultiLevelHierarchy"/>
    <dgm:cxn modelId="{D9EBA1F4-0C5F-E649-B8B8-CDF62F426FD5}" type="presParOf" srcId="{CE3CD424-2DD8-4BED-8A03-12CE521F592B}" destId="{F2AC5236-6495-49EB-B4A9-8994287DABBD}" srcOrd="0" destOrd="0" presId="urn:microsoft.com/office/officeart/2008/layout/HorizontalMultiLevelHierarchy"/>
    <dgm:cxn modelId="{FC5E3F3B-A50D-7345-92BC-42CBE2957311}" type="presParOf" srcId="{CE3CD424-2DD8-4BED-8A03-12CE521F592B}" destId="{FBA2269B-9B8E-4E0E-A793-C5CFC5998211}" srcOrd="1" destOrd="0" presId="urn:microsoft.com/office/officeart/2008/layout/HorizontalMultiLevelHierarchy"/>
    <dgm:cxn modelId="{B9458660-B1C2-2B41-BE24-6B1C7512920D}" type="presParOf" srcId="{FBA2269B-9B8E-4E0E-A793-C5CFC5998211}" destId="{2BCBD3E7-38EB-4539-A825-615485CA26AB}" srcOrd="0" destOrd="0" presId="urn:microsoft.com/office/officeart/2008/layout/HorizontalMultiLevelHierarchy"/>
    <dgm:cxn modelId="{7140C098-BBF2-FB43-A007-1465B914E463}" type="presParOf" srcId="{2BCBD3E7-38EB-4539-A825-615485CA26AB}" destId="{CD596069-73A4-44B9-8738-814E1CDD0C2E}" srcOrd="0" destOrd="0" presId="urn:microsoft.com/office/officeart/2008/layout/HorizontalMultiLevelHierarchy"/>
    <dgm:cxn modelId="{47FE2662-B90B-A343-8130-3C546E5813C5}" type="presParOf" srcId="{FBA2269B-9B8E-4E0E-A793-C5CFC5998211}" destId="{BA0B0EFC-BFF4-4BCB-BF46-623262292AE9}" srcOrd="1" destOrd="0" presId="urn:microsoft.com/office/officeart/2008/layout/HorizontalMultiLevelHierarchy"/>
    <dgm:cxn modelId="{0ADFB65B-B22B-7944-B7E3-03990B40250A}" type="presParOf" srcId="{BA0B0EFC-BFF4-4BCB-BF46-623262292AE9}" destId="{38BEFF03-54A5-454D-9B30-833BEB5BEEBB}" srcOrd="0" destOrd="0" presId="urn:microsoft.com/office/officeart/2008/layout/HorizontalMultiLevelHierarchy"/>
    <dgm:cxn modelId="{BBFE7BD7-D9BC-8348-ACAF-FD69B2862DB8}" type="presParOf" srcId="{BA0B0EFC-BFF4-4BCB-BF46-623262292AE9}" destId="{F03B78F4-76EA-452B-91E9-B194CB06C8E0}" srcOrd="1" destOrd="0" presId="urn:microsoft.com/office/officeart/2008/layout/HorizontalMultiLevelHierarchy"/>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40650-5E5B-4A47-87E7-110F9D6CB0F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6680DBA5-A4B1-4B3F-BF7E-F3AE930B8357}">
      <dgm:prSet phldrT="[Text]" custT="1"/>
      <dgm:spPr>
        <a:solidFill>
          <a:srgbClr val="0070C0"/>
        </a:solidFill>
        <a:scene3d>
          <a:camera prst="orthographicFront"/>
          <a:lightRig rig="threePt" dir="t">
            <a:rot lat="0" lon="0" rev="7500000"/>
          </a:lightRig>
        </a:scene3d>
        <a:sp3d prstMaterial="plastic"/>
      </dgm:spPr>
      <dgm:t>
        <a:bodyPr/>
        <a:lstStyle/>
        <a:p>
          <a:r>
            <a:rPr lang="en-US" sz="1800" b="1" dirty="0">
              <a:latin typeface="Arial" pitchFamily="34" charset="0"/>
              <a:cs typeface="Arial" pitchFamily="34" charset="0"/>
            </a:rPr>
            <a:t>Management and </a:t>
          </a:r>
          <a:br>
            <a:rPr lang="en-US" sz="1800" b="1" dirty="0">
              <a:latin typeface="Arial" pitchFamily="34" charset="0"/>
              <a:cs typeface="Arial" pitchFamily="34" charset="0"/>
            </a:rPr>
          </a:br>
          <a:r>
            <a:rPr lang="en-US" sz="1800" b="1" dirty="0">
              <a:latin typeface="Arial" pitchFamily="34" charset="0"/>
              <a:cs typeface="Arial" pitchFamily="34" charset="0"/>
            </a:rPr>
            <a:t>Expense Charge </a:t>
          </a:r>
          <a:endParaRPr lang="en-US" sz="1800" dirty="0"/>
        </a:p>
      </dgm:t>
    </dgm:pt>
    <dgm:pt modelId="{9F3A9BD0-B828-471D-9FE0-8B2C87AEAAD2}" type="parTrans" cxnId="{8A7478AE-975F-4933-B7E1-BBE43FCF796A}">
      <dgm:prSet/>
      <dgm:spPr/>
      <dgm:t>
        <a:bodyPr/>
        <a:lstStyle/>
        <a:p>
          <a:endParaRPr lang="en-US" sz="1600"/>
        </a:p>
      </dgm:t>
    </dgm:pt>
    <dgm:pt modelId="{53885083-BA23-478E-A5CB-54337E86C664}" type="sibTrans" cxnId="{8A7478AE-975F-4933-B7E1-BBE43FCF796A}">
      <dgm:prSet/>
      <dgm:spPr/>
      <dgm:t>
        <a:bodyPr/>
        <a:lstStyle/>
        <a:p>
          <a:endParaRPr lang="en-US" sz="1600"/>
        </a:p>
      </dgm:t>
    </dgm:pt>
    <dgm:pt modelId="{B54C25D3-6AFB-4849-AA96-0A397F648B73}">
      <dgm:prSet phldrT="[Text]" custT="1"/>
      <dgm:spPr>
        <a:scene3d>
          <a:camera prst="orthographicFront"/>
          <a:lightRig rig="threePt" dir="t">
            <a:rot lat="0" lon="0" rev="7500000"/>
          </a:lightRig>
        </a:scene3d>
        <a:sp3d extrusionH="190500" prstMaterial="dkEdge">
          <a:bevelB w="120650" h="57150" prst="relaxedInset"/>
          <a:contourClr>
            <a:schemeClr val="bg1"/>
          </a:contourClr>
        </a:sp3d>
      </dgm:spPr>
      <dgm:t>
        <a:bodyPr anchor="ctr"/>
        <a:lstStyle/>
        <a:p>
          <a:pPr>
            <a:lnSpc>
              <a:spcPct val="114000"/>
            </a:lnSpc>
          </a:pPr>
          <a:r>
            <a:rPr lang="en-US" sz="1600" dirty="0">
              <a:latin typeface="Arial" pitchFamily="34" charset="0"/>
              <a:cs typeface="Arial" pitchFamily="34" charset="0"/>
            </a:rPr>
            <a:t>There is a management &amp; expense charge of 0.1200% per month (1.44% annual), charged on the account value. </a:t>
          </a:r>
          <a:endParaRPr lang="en-US" sz="1600" dirty="0"/>
        </a:p>
      </dgm:t>
    </dgm:pt>
    <dgm:pt modelId="{84A5C7FA-DC77-44EB-A18B-731C2A637F5E}" type="parTrans" cxnId="{3D368E3D-516D-45DF-8272-210921D9B2FE}">
      <dgm:prSet/>
      <dgm:spPr/>
      <dgm:t>
        <a:bodyPr/>
        <a:lstStyle/>
        <a:p>
          <a:endParaRPr lang="en-US" sz="1600"/>
        </a:p>
      </dgm:t>
    </dgm:pt>
    <dgm:pt modelId="{E30266C3-7E67-47A5-8A2A-8A4AEB6884B3}" type="sibTrans" cxnId="{3D368E3D-516D-45DF-8272-210921D9B2FE}">
      <dgm:prSet/>
      <dgm:spPr/>
      <dgm:t>
        <a:bodyPr/>
        <a:lstStyle/>
        <a:p>
          <a:endParaRPr lang="en-US" sz="1600"/>
        </a:p>
      </dgm:t>
    </dgm:pt>
    <dgm:pt modelId="{DC00E86F-E374-4F83-986F-F3ED17D9B594}">
      <dgm:prSet phldrT="[Text]" custT="1"/>
      <dgm:spPr>
        <a:solidFill>
          <a:schemeClr val="accent1"/>
        </a:solidFill>
        <a:scene3d>
          <a:camera prst="orthographicFront"/>
          <a:lightRig rig="threePt" dir="t">
            <a:rot lat="0" lon="0" rev="7500000"/>
          </a:lightRig>
        </a:scene3d>
        <a:sp3d prstMaterial="plastic"/>
      </dgm:spPr>
      <dgm:t>
        <a:bodyPr/>
        <a:lstStyle/>
        <a:p>
          <a:r>
            <a:rPr lang="en-US" sz="1800" b="1" dirty="0">
              <a:solidFill>
                <a:schemeClr val="tx1"/>
              </a:solidFill>
              <a:latin typeface="Arial" pitchFamily="34" charset="0"/>
              <a:cs typeface="Arial" pitchFamily="34" charset="0"/>
            </a:rPr>
            <a:t>Premium Charge</a:t>
          </a:r>
          <a:endParaRPr lang="en-US" sz="1800" b="1" dirty="0">
            <a:solidFill>
              <a:schemeClr val="tx1"/>
            </a:solidFill>
          </a:endParaRPr>
        </a:p>
      </dgm:t>
    </dgm:pt>
    <dgm:pt modelId="{897E3B98-D6D7-4C5C-BBB9-EFF575313DDD}" type="parTrans" cxnId="{4515A287-7912-47F3-867D-6DAE1A6C0870}">
      <dgm:prSet/>
      <dgm:spPr/>
      <dgm:t>
        <a:bodyPr/>
        <a:lstStyle/>
        <a:p>
          <a:endParaRPr lang="en-US" sz="1600"/>
        </a:p>
      </dgm:t>
    </dgm:pt>
    <dgm:pt modelId="{2D36385C-CB15-4173-A9DB-5C0793D07CB0}" type="sibTrans" cxnId="{4515A287-7912-47F3-867D-6DAE1A6C0870}">
      <dgm:prSet/>
      <dgm:spPr/>
      <dgm:t>
        <a:bodyPr/>
        <a:lstStyle/>
        <a:p>
          <a:endParaRPr lang="en-US" sz="1600"/>
        </a:p>
      </dgm:t>
    </dgm:pt>
    <dgm:pt modelId="{0F9B5A2B-5368-4485-9197-0A241080F7CB}">
      <dgm:prSet phldrT="[Text]" custT="1"/>
      <dgm:spPr>
        <a:solidFill>
          <a:schemeClr val="accent1">
            <a:lumMod val="20000"/>
            <a:lumOff val="80000"/>
          </a:schemeClr>
        </a:solidFill>
        <a:ln>
          <a:noFill/>
        </a:ln>
        <a:scene3d>
          <a:camera prst="orthographicFront"/>
          <a:lightRig rig="threePt" dir="t">
            <a:rot lat="0" lon="0" rev="7500000"/>
          </a:lightRig>
        </a:scene3d>
        <a:sp3d extrusionH="190500" prstMaterial="dkEdge">
          <a:bevelB w="120650" h="57150" prst="relaxedInset"/>
          <a:contourClr>
            <a:schemeClr val="bg1"/>
          </a:contourClr>
        </a:sp3d>
      </dgm:spPr>
      <dgm:t>
        <a:bodyPr anchor="ctr"/>
        <a:lstStyle/>
        <a:p>
          <a:pPr>
            <a:lnSpc>
              <a:spcPct val="114000"/>
            </a:lnSpc>
          </a:pPr>
          <a:r>
            <a:rPr lang="en-US" sz="1600" dirty="0">
              <a:latin typeface="Arial" pitchFamily="34" charset="0"/>
              <a:cs typeface="Arial" pitchFamily="34" charset="0"/>
            </a:rPr>
            <a:t>There is a premium charge </a:t>
          </a:r>
          <a:br>
            <a:rPr lang="en-US" sz="1600" dirty="0">
              <a:latin typeface="Arial" pitchFamily="34" charset="0"/>
              <a:cs typeface="Arial" pitchFamily="34" charset="0"/>
            </a:rPr>
          </a:br>
          <a:r>
            <a:rPr lang="en-US" sz="1600" dirty="0">
              <a:latin typeface="Arial" pitchFamily="34" charset="0"/>
              <a:cs typeface="Arial" pitchFamily="34" charset="0"/>
            </a:rPr>
            <a:t>of  5% of target premium selected at inception.</a:t>
          </a:r>
          <a:endParaRPr lang="en-US" sz="1600" dirty="0"/>
        </a:p>
      </dgm:t>
    </dgm:pt>
    <dgm:pt modelId="{FF9F8305-E688-4451-BFE9-9FDF4D6327A1}" type="parTrans" cxnId="{7F87D964-BE24-461D-8AA0-7CB1C269E5B2}">
      <dgm:prSet/>
      <dgm:spPr/>
      <dgm:t>
        <a:bodyPr/>
        <a:lstStyle/>
        <a:p>
          <a:endParaRPr lang="en-US" sz="1600"/>
        </a:p>
      </dgm:t>
    </dgm:pt>
    <dgm:pt modelId="{BB9CC4C7-4A18-4D50-94D1-CDF46B83CDFB}" type="sibTrans" cxnId="{7F87D964-BE24-461D-8AA0-7CB1C269E5B2}">
      <dgm:prSet/>
      <dgm:spPr/>
      <dgm:t>
        <a:bodyPr/>
        <a:lstStyle/>
        <a:p>
          <a:endParaRPr lang="en-US" sz="1600"/>
        </a:p>
      </dgm:t>
    </dgm:pt>
    <dgm:pt modelId="{FC004262-A53C-4FE7-AED8-D0192638545A}" type="pres">
      <dgm:prSet presAssocID="{AA840650-5E5B-4A47-87E7-110F9D6CB0F8}" presName="Name0" presStyleCnt="0">
        <dgm:presLayoutVars>
          <dgm:dir/>
          <dgm:animLvl val="lvl"/>
          <dgm:resizeHandles val="exact"/>
        </dgm:presLayoutVars>
      </dgm:prSet>
      <dgm:spPr/>
    </dgm:pt>
    <dgm:pt modelId="{3A91544A-9FDD-497C-AAD6-BCE044E26FEB}" type="pres">
      <dgm:prSet presAssocID="{6680DBA5-A4B1-4B3F-BF7E-F3AE930B8357}" presName="composite" presStyleCnt="0"/>
      <dgm:spPr/>
    </dgm:pt>
    <dgm:pt modelId="{B009FA9F-64EA-4A8F-8488-C97BCF4D75AF}" type="pres">
      <dgm:prSet presAssocID="{6680DBA5-A4B1-4B3F-BF7E-F3AE930B8357}" presName="parTx" presStyleLbl="alignNode1" presStyleIdx="0" presStyleCnt="2" custScaleX="73494">
        <dgm:presLayoutVars>
          <dgm:chMax val="0"/>
          <dgm:chPref val="0"/>
          <dgm:bulletEnabled val="1"/>
        </dgm:presLayoutVars>
      </dgm:prSet>
      <dgm:spPr/>
    </dgm:pt>
    <dgm:pt modelId="{695E850E-45AB-4ACA-87B2-4E1FDF77DFE1}" type="pres">
      <dgm:prSet presAssocID="{6680DBA5-A4B1-4B3F-BF7E-F3AE930B8357}" presName="desTx" presStyleLbl="alignAccFollowNode1" presStyleIdx="0" presStyleCnt="2" custScaleX="73494">
        <dgm:presLayoutVars>
          <dgm:bulletEnabled val="1"/>
        </dgm:presLayoutVars>
      </dgm:prSet>
      <dgm:spPr/>
    </dgm:pt>
    <dgm:pt modelId="{80279DD0-785A-4A6D-849E-AB3B74351025}" type="pres">
      <dgm:prSet presAssocID="{53885083-BA23-478E-A5CB-54337E86C664}" presName="space" presStyleCnt="0"/>
      <dgm:spPr/>
    </dgm:pt>
    <dgm:pt modelId="{E7E23EB0-2352-49BA-BE7F-516A87E91019}" type="pres">
      <dgm:prSet presAssocID="{DC00E86F-E374-4F83-986F-F3ED17D9B594}" presName="composite" presStyleCnt="0"/>
      <dgm:spPr/>
    </dgm:pt>
    <dgm:pt modelId="{0415AAEA-E480-4BBA-ACA2-7656D65E9F7E}" type="pres">
      <dgm:prSet presAssocID="{DC00E86F-E374-4F83-986F-F3ED17D9B594}" presName="parTx" presStyleLbl="alignNode1" presStyleIdx="1" presStyleCnt="2" custScaleX="71626" custLinFactNeighborX="-3427" custLinFactNeighborY="-429">
        <dgm:presLayoutVars>
          <dgm:chMax val="0"/>
          <dgm:chPref val="0"/>
          <dgm:bulletEnabled val="1"/>
        </dgm:presLayoutVars>
      </dgm:prSet>
      <dgm:spPr/>
    </dgm:pt>
    <dgm:pt modelId="{587167DD-3860-4E0E-8074-E79D6617577A}" type="pres">
      <dgm:prSet presAssocID="{DC00E86F-E374-4F83-986F-F3ED17D9B594}" presName="desTx" presStyleLbl="alignAccFollowNode1" presStyleIdx="1" presStyleCnt="2" custScaleX="71068" custLinFactNeighborX="-3706" custLinFactNeighborY="389">
        <dgm:presLayoutVars>
          <dgm:bulletEnabled val="1"/>
        </dgm:presLayoutVars>
      </dgm:prSet>
      <dgm:spPr/>
    </dgm:pt>
  </dgm:ptLst>
  <dgm:cxnLst>
    <dgm:cxn modelId="{A4E11310-1846-4F49-A8C3-D0DEB3D57C70}" type="presOf" srcId="{DC00E86F-E374-4F83-986F-F3ED17D9B594}" destId="{0415AAEA-E480-4BBA-ACA2-7656D65E9F7E}" srcOrd="0" destOrd="0" presId="urn:microsoft.com/office/officeart/2005/8/layout/hList1"/>
    <dgm:cxn modelId="{6E2E0111-47D3-854C-94BD-4A5826B86955}" type="presOf" srcId="{AA840650-5E5B-4A47-87E7-110F9D6CB0F8}" destId="{FC004262-A53C-4FE7-AED8-D0192638545A}" srcOrd="0" destOrd="0" presId="urn:microsoft.com/office/officeart/2005/8/layout/hList1"/>
    <dgm:cxn modelId="{26248726-A7A7-C040-95E9-6EDCCF5DD722}" type="presOf" srcId="{0F9B5A2B-5368-4485-9197-0A241080F7CB}" destId="{587167DD-3860-4E0E-8074-E79D6617577A}" srcOrd="0" destOrd="0" presId="urn:microsoft.com/office/officeart/2005/8/layout/hList1"/>
    <dgm:cxn modelId="{3D368E3D-516D-45DF-8272-210921D9B2FE}" srcId="{6680DBA5-A4B1-4B3F-BF7E-F3AE930B8357}" destId="{B54C25D3-6AFB-4849-AA96-0A397F648B73}" srcOrd="0" destOrd="0" parTransId="{84A5C7FA-DC77-44EB-A18B-731C2A637F5E}" sibTransId="{E30266C3-7E67-47A5-8A2A-8A4AEB6884B3}"/>
    <dgm:cxn modelId="{7F87D964-BE24-461D-8AA0-7CB1C269E5B2}" srcId="{DC00E86F-E374-4F83-986F-F3ED17D9B594}" destId="{0F9B5A2B-5368-4485-9197-0A241080F7CB}" srcOrd="0" destOrd="0" parTransId="{FF9F8305-E688-4451-BFE9-9FDF4D6327A1}" sibTransId="{BB9CC4C7-4A18-4D50-94D1-CDF46B83CDFB}"/>
    <dgm:cxn modelId="{4515A287-7912-47F3-867D-6DAE1A6C0870}" srcId="{AA840650-5E5B-4A47-87E7-110F9D6CB0F8}" destId="{DC00E86F-E374-4F83-986F-F3ED17D9B594}" srcOrd="1" destOrd="0" parTransId="{897E3B98-D6D7-4C5C-BBB9-EFF575313DDD}" sibTransId="{2D36385C-CB15-4173-A9DB-5C0793D07CB0}"/>
    <dgm:cxn modelId="{E9A3D79E-A769-6A45-A71A-CB3F6E27507E}" type="presOf" srcId="{B54C25D3-6AFB-4849-AA96-0A397F648B73}" destId="{695E850E-45AB-4ACA-87B2-4E1FDF77DFE1}" srcOrd="0" destOrd="0" presId="urn:microsoft.com/office/officeart/2005/8/layout/hList1"/>
    <dgm:cxn modelId="{8A7478AE-975F-4933-B7E1-BBE43FCF796A}" srcId="{AA840650-5E5B-4A47-87E7-110F9D6CB0F8}" destId="{6680DBA5-A4B1-4B3F-BF7E-F3AE930B8357}" srcOrd="0" destOrd="0" parTransId="{9F3A9BD0-B828-471D-9FE0-8B2C87AEAAD2}" sibTransId="{53885083-BA23-478E-A5CB-54337E86C664}"/>
    <dgm:cxn modelId="{C1E60ACA-5B51-FA40-8752-16B18A354C46}" type="presOf" srcId="{6680DBA5-A4B1-4B3F-BF7E-F3AE930B8357}" destId="{B009FA9F-64EA-4A8F-8488-C97BCF4D75AF}" srcOrd="0" destOrd="0" presId="urn:microsoft.com/office/officeart/2005/8/layout/hList1"/>
    <dgm:cxn modelId="{C0070995-130A-CF41-867E-B1A3AEF84ECD}" type="presParOf" srcId="{FC004262-A53C-4FE7-AED8-D0192638545A}" destId="{3A91544A-9FDD-497C-AAD6-BCE044E26FEB}" srcOrd="0" destOrd="0" presId="urn:microsoft.com/office/officeart/2005/8/layout/hList1"/>
    <dgm:cxn modelId="{212FE62D-F576-784F-9674-3DB53E553437}" type="presParOf" srcId="{3A91544A-9FDD-497C-AAD6-BCE044E26FEB}" destId="{B009FA9F-64EA-4A8F-8488-C97BCF4D75AF}" srcOrd="0" destOrd="0" presId="urn:microsoft.com/office/officeart/2005/8/layout/hList1"/>
    <dgm:cxn modelId="{D21197E1-CC97-FC4C-A63D-7581F0E8CE9A}" type="presParOf" srcId="{3A91544A-9FDD-497C-AAD6-BCE044E26FEB}" destId="{695E850E-45AB-4ACA-87B2-4E1FDF77DFE1}" srcOrd="1" destOrd="0" presId="urn:microsoft.com/office/officeart/2005/8/layout/hList1"/>
    <dgm:cxn modelId="{D8DAE2BD-35AD-4B4E-9D60-0492C583D281}" type="presParOf" srcId="{FC004262-A53C-4FE7-AED8-D0192638545A}" destId="{80279DD0-785A-4A6D-849E-AB3B74351025}" srcOrd="1" destOrd="0" presId="urn:microsoft.com/office/officeart/2005/8/layout/hList1"/>
    <dgm:cxn modelId="{590E9CB6-CBA9-C447-8885-A6E8BEF84637}" type="presParOf" srcId="{FC004262-A53C-4FE7-AED8-D0192638545A}" destId="{E7E23EB0-2352-49BA-BE7F-516A87E91019}" srcOrd="2" destOrd="0" presId="urn:microsoft.com/office/officeart/2005/8/layout/hList1"/>
    <dgm:cxn modelId="{A14BCE64-CC29-3249-8BDA-FE23BC96FFAF}" type="presParOf" srcId="{E7E23EB0-2352-49BA-BE7F-516A87E91019}" destId="{0415AAEA-E480-4BBA-ACA2-7656D65E9F7E}" srcOrd="0" destOrd="0" presId="urn:microsoft.com/office/officeart/2005/8/layout/hList1"/>
    <dgm:cxn modelId="{CFBBC79B-C6FC-3748-B5CA-A54B97BAFF0B}" type="presParOf" srcId="{E7E23EB0-2352-49BA-BE7F-516A87E91019}" destId="{587167DD-3860-4E0E-8074-E79D661757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F2526-28F8-4C8E-9311-039C2B4675C4}">
      <dsp:nvSpPr>
        <dsp:cNvPr id="0" name=""/>
        <dsp:cNvSpPr/>
      </dsp:nvSpPr>
      <dsp:spPr>
        <a:xfrm>
          <a:off x="1997357" y="234"/>
          <a:ext cx="2996036" cy="912602"/>
        </a:xfrm>
        <a:prstGeom prst="rightArrow">
          <a:avLst>
            <a:gd name="adj1" fmla="val 75000"/>
            <a:gd name="adj2" fmla="val 50000"/>
          </a:avLst>
        </a:prstGeom>
        <a:solidFill>
          <a:schemeClr val="accent3">
            <a:lumMod val="20000"/>
            <a:lumOff val="80000"/>
            <a:alpha val="90000"/>
          </a:schemeClr>
        </a:solidFill>
        <a:ln w="6350" cap="flat" cmpd="sng" algn="ctr">
          <a:solidFill>
            <a:schemeClr val="bg1">
              <a:alpha val="90000"/>
            </a:schemeClr>
          </a:solidFill>
          <a:prstDash val="solid"/>
          <a:miter lim="800000"/>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628650" lvl="1" indent="-354330" algn="l" defTabSz="711200">
            <a:lnSpc>
              <a:spcPct val="90000"/>
            </a:lnSpc>
            <a:spcBef>
              <a:spcPct val="0"/>
            </a:spcBef>
            <a:spcAft>
              <a:spcPct val="15000"/>
            </a:spcAft>
            <a:buChar char="•"/>
          </a:pPr>
          <a:r>
            <a:rPr lang="en-US" sz="1600" b="1" kern="1200" dirty="0">
              <a:latin typeface="Arial" pitchFamily="34" charset="0"/>
              <a:cs typeface="Arial" pitchFamily="34" charset="0"/>
            </a:rPr>
            <a:t>Capital Account</a:t>
          </a:r>
          <a:endParaRPr lang="en-US" sz="1600" b="1" kern="1200" dirty="0"/>
        </a:p>
      </dsp:txBody>
      <dsp:txXfrm>
        <a:off x="1997357" y="114309"/>
        <a:ext cx="2653810" cy="684452"/>
      </dsp:txXfrm>
    </dsp:sp>
    <dsp:sp modelId="{8C0BAAF2-4B19-4674-9201-32D174D06BEB}">
      <dsp:nvSpPr>
        <dsp:cNvPr id="0" name=""/>
        <dsp:cNvSpPr/>
      </dsp:nvSpPr>
      <dsp:spPr>
        <a:xfrm>
          <a:off x="0" y="234"/>
          <a:ext cx="1997357" cy="912602"/>
        </a:xfrm>
        <a:prstGeom prst="round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itchFamily="34" charset="0"/>
              <a:cs typeface="Arial" pitchFamily="34" charset="0"/>
            </a:rPr>
            <a:t>First 18 months premium*</a:t>
          </a:r>
          <a:endParaRPr lang="en-US" sz="1600" b="1" kern="1200" dirty="0"/>
        </a:p>
      </dsp:txBody>
      <dsp:txXfrm>
        <a:off x="44550" y="44784"/>
        <a:ext cx="1908257" cy="823502"/>
      </dsp:txXfrm>
    </dsp:sp>
    <dsp:sp modelId="{FB879B76-222C-47E6-B6D8-D1B35F2E7509}">
      <dsp:nvSpPr>
        <dsp:cNvPr id="0" name=""/>
        <dsp:cNvSpPr/>
      </dsp:nvSpPr>
      <dsp:spPr>
        <a:xfrm>
          <a:off x="1997357" y="1004097"/>
          <a:ext cx="2996036" cy="912602"/>
        </a:xfrm>
        <a:prstGeom prst="rightArrow">
          <a:avLst>
            <a:gd name="adj1" fmla="val 75000"/>
            <a:gd name="adj2" fmla="val 50000"/>
          </a:avLst>
        </a:prstGeom>
        <a:solidFill>
          <a:schemeClr val="accent5">
            <a:tint val="40000"/>
            <a:alpha val="90000"/>
            <a:hueOff val="1407523"/>
            <a:satOff val="-28017"/>
            <a:lumOff val="-298"/>
            <a:alphaOff val="0"/>
          </a:schemeClr>
        </a:solidFill>
        <a:ln w="6350" cap="flat" cmpd="sng" algn="ctr">
          <a:solidFill>
            <a:schemeClr val="accent5">
              <a:tint val="40000"/>
              <a:alpha val="90000"/>
              <a:hueOff val="1407523"/>
              <a:satOff val="-28017"/>
              <a:lumOff val="-298"/>
              <a:alphaOff val="0"/>
            </a:schemeClr>
          </a:solidFill>
          <a:prstDash val="solid"/>
          <a:miter lim="800000"/>
        </a:ln>
        <a:effectLst/>
        <a:scene3d>
          <a:camera prst="orthographicFront"/>
          <a:lightRig rig="threePt" dir="t">
            <a:rot lat="0" lon="0" rev="7500000"/>
          </a:lightRig>
        </a:scene3d>
        <a:sp3d z="-152400" extrusionH="63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628650" lvl="1" indent="-354330" algn="l" defTabSz="711200">
            <a:lnSpc>
              <a:spcPct val="90000"/>
            </a:lnSpc>
            <a:spcBef>
              <a:spcPct val="0"/>
            </a:spcBef>
            <a:spcAft>
              <a:spcPct val="15000"/>
            </a:spcAft>
            <a:buChar char="•"/>
          </a:pPr>
          <a:r>
            <a:rPr lang="en-US" sz="1600" b="1" kern="1200" dirty="0">
              <a:latin typeface="Arial" pitchFamily="34" charset="0"/>
              <a:cs typeface="Arial" pitchFamily="34" charset="0"/>
            </a:rPr>
            <a:t>Accumulation Account</a:t>
          </a:r>
          <a:endParaRPr lang="en-US" sz="1600" b="1" kern="1200" dirty="0"/>
        </a:p>
      </dsp:txBody>
      <dsp:txXfrm>
        <a:off x="1997357" y="1118172"/>
        <a:ext cx="2653810" cy="684452"/>
      </dsp:txXfrm>
    </dsp:sp>
    <dsp:sp modelId="{810F5EE4-A780-4A7D-B42B-718E44396177}">
      <dsp:nvSpPr>
        <dsp:cNvPr id="0" name=""/>
        <dsp:cNvSpPr/>
      </dsp:nvSpPr>
      <dsp:spPr>
        <a:xfrm>
          <a:off x="0" y="1004097"/>
          <a:ext cx="1997357" cy="912602"/>
        </a:xfrm>
        <a:prstGeom prst="roundRect">
          <a:avLst/>
        </a:prstGeom>
        <a:gradFill rotWithShape="0">
          <a:gsLst>
            <a:gs pos="0">
              <a:schemeClr val="accent5">
                <a:hueOff val="1592220"/>
                <a:satOff val="-97500"/>
                <a:lumOff val="13137"/>
                <a:alphaOff val="0"/>
                <a:satMod val="103000"/>
                <a:lumMod val="102000"/>
                <a:tint val="94000"/>
              </a:schemeClr>
            </a:gs>
            <a:gs pos="50000">
              <a:schemeClr val="accent5">
                <a:hueOff val="1592220"/>
                <a:satOff val="-97500"/>
                <a:lumOff val="13137"/>
                <a:alphaOff val="0"/>
                <a:satMod val="110000"/>
                <a:lumMod val="100000"/>
                <a:shade val="100000"/>
              </a:schemeClr>
            </a:gs>
            <a:gs pos="100000">
              <a:schemeClr val="accent5">
                <a:hueOff val="1592220"/>
                <a:satOff val="-97500"/>
                <a:lumOff val="131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itchFamily="34" charset="0"/>
              <a:cs typeface="Arial" pitchFamily="34" charset="0"/>
            </a:rPr>
            <a:t>19</a:t>
          </a:r>
          <a:r>
            <a:rPr lang="en-US" sz="1600" b="1" kern="1200" baseline="30000" dirty="0">
              <a:latin typeface="Arial" pitchFamily="34" charset="0"/>
              <a:cs typeface="Arial" pitchFamily="34" charset="0"/>
            </a:rPr>
            <a:t>th</a:t>
          </a:r>
          <a:r>
            <a:rPr lang="en-US" sz="1600" b="1" kern="1200" dirty="0">
              <a:latin typeface="Arial" pitchFamily="34" charset="0"/>
              <a:cs typeface="Arial" pitchFamily="34" charset="0"/>
            </a:rPr>
            <a:t> Month onward premium</a:t>
          </a:r>
          <a:endParaRPr lang="en-US" sz="1600" b="1" kern="1200" dirty="0"/>
        </a:p>
      </dsp:txBody>
      <dsp:txXfrm>
        <a:off x="44550" y="1048647"/>
        <a:ext cx="1908257"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C450-EB23-48CE-9859-0319B05F443B}">
      <dsp:nvSpPr>
        <dsp:cNvPr id="0" name=""/>
        <dsp:cNvSpPr/>
      </dsp:nvSpPr>
      <dsp:spPr>
        <a:xfrm>
          <a:off x="752651" y="1435406"/>
          <a:ext cx="357818" cy="681817"/>
        </a:xfrm>
        <a:custGeom>
          <a:avLst/>
          <a:gdLst/>
          <a:ahLst/>
          <a:cxnLst/>
          <a:rect l="0" t="0" r="0" b="0"/>
          <a:pathLst>
            <a:path>
              <a:moveTo>
                <a:pt x="0" y="0"/>
              </a:moveTo>
              <a:lnTo>
                <a:pt x="178909" y="0"/>
              </a:lnTo>
              <a:lnTo>
                <a:pt x="178909" y="681817"/>
              </a:lnTo>
              <a:lnTo>
                <a:pt x="357818" y="6818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12310" y="1757064"/>
        <a:ext cx="38500" cy="38500"/>
      </dsp:txXfrm>
    </dsp:sp>
    <dsp:sp modelId="{2BCBD3E7-38EB-4539-A825-615485CA26AB}">
      <dsp:nvSpPr>
        <dsp:cNvPr id="0" name=""/>
        <dsp:cNvSpPr/>
      </dsp:nvSpPr>
      <dsp:spPr>
        <a:xfrm>
          <a:off x="752651" y="1389686"/>
          <a:ext cx="357818" cy="91440"/>
        </a:xfrm>
        <a:custGeom>
          <a:avLst/>
          <a:gdLst/>
          <a:ahLst/>
          <a:cxnLst/>
          <a:rect l="0" t="0" r="0" b="0"/>
          <a:pathLst>
            <a:path>
              <a:moveTo>
                <a:pt x="0" y="45720"/>
              </a:moveTo>
              <a:lnTo>
                <a:pt x="357818"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2615" y="1426460"/>
        <a:ext cx="17890" cy="17890"/>
      </dsp:txXfrm>
    </dsp:sp>
    <dsp:sp modelId="{42F59AE9-76CE-4915-B5FC-D7B9CD399272}">
      <dsp:nvSpPr>
        <dsp:cNvPr id="0" name=""/>
        <dsp:cNvSpPr/>
      </dsp:nvSpPr>
      <dsp:spPr>
        <a:xfrm>
          <a:off x="752651" y="753588"/>
          <a:ext cx="357818" cy="681817"/>
        </a:xfrm>
        <a:custGeom>
          <a:avLst/>
          <a:gdLst/>
          <a:ahLst/>
          <a:cxnLst/>
          <a:rect l="0" t="0" r="0" b="0"/>
          <a:pathLst>
            <a:path>
              <a:moveTo>
                <a:pt x="0" y="681817"/>
              </a:moveTo>
              <a:lnTo>
                <a:pt x="178909" y="681817"/>
              </a:lnTo>
              <a:lnTo>
                <a:pt x="178909" y="0"/>
              </a:lnTo>
              <a:lnTo>
                <a:pt x="35781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12310" y="1075246"/>
        <a:ext cx="38500" cy="38500"/>
      </dsp:txXfrm>
    </dsp:sp>
    <dsp:sp modelId="{F2AC5236-6495-49EB-B4A9-8994287DABBD}">
      <dsp:nvSpPr>
        <dsp:cNvPr id="0" name=""/>
        <dsp:cNvSpPr/>
      </dsp:nvSpPr>
      <dsp:spPr>
        <a:xfrm rot="16200000">
          <a:off x="-481352" y="1162678"/>
          <a:ext cx="1922554" cy="545454"/>
        </a:xfrm>
        <a:prstGeom prst="rect">
          <a:avLst/>
        </a:prstGeom>
        <a:solidFill>
          <a:schemeClr val="tx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Residents</a:t>
          </a:r>
        </a:p>
      </dsp:txBody>
      <dsp:txXfrm>
        <a:off x="-481352" y="1162678"/>
        <a:ext cx="1922554" cy="545454"/>
      </dsp:txXfrm>
    </dsp:sp>
    <dsp:sp modelId="{4B42E713-D3B8-41C8-9755-4BB86148B313}">
      <dsp:nvSpPr>
        <dsp:cNvPr id="0" name=""/>
        <dsp:cNvSpPr/>
      </dsp:nvSpPr>
      <dsp:spPr>
        <a:xfrm>
          <a:off x="1110469" y="480861"/>
          <a:ext cx="1789090" cy="545454"/>
        </a:xfrm>
        <a:prstGeom prst="rect">
          <a:avLst/>
        </a:prstGeom>
        <a:solidFill>
          <a:schemeClr val="accent2"/>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182880" lvl="0" indent="0" algn="l" defTabSz="488950">
            <a:lnSpc>
              <a:spcPct val="90000"/>
            </a:lnSpc>
            <a:spcBef>
              <a:spcPct val="0"/>
            </a:spcBef>
            <a:spcAft>
              <a:spcPct val="35000"/>
            </a:spcAft>
            <a:buNone/>
          </a:pPr>
          <a:r>
            <a:rPr lang="en-US" sz="1100" kern="1200" dirty="0"/>
            <a:t>Short Term Incapacity - Sickness</a:t>
          </a:r>
        </a:p>
      </dsp:txBody>
      <dsp:txXfrm>
        <a:off x="1110469" y="480861"/>
        <a:ext cx="1789090" cy="545454"/>
      </dsp:txXfrm>
    </dsp:sp>
    <dsp:sp modelId="{38BEFF03-54A5-454D-9B30-833BEB5BEEBB}">
      <dsp:nvSpPr>
        <dsp:cNvPr id="0" name=""/>
        <dsp:cNvSpPr/>
      </dsp:nvSpPr>
      <dsp:spPr>
        <a:xfrm>
          <a:off x="1110469" y="1162678"/>
          <a:ext cx="1789090" cy="545454"/>
        </a:xfrm>
        <a:prstGeom prst="rect">
          <a:avLst/>
        </a:prstGeom>
        <a:solidFill>
          <a:schemeClr val="accent2"/>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182880" lvl="0" indent="0" algn="l" defTabSz="488950">
            <a:lnSpc>
              <a:spcPct val="90000"/>
            </a:lnSpc>
            <a:spcBef>
              <a:spcPct val="0"/>
            </a:spcBef>
            <a:spcAft>
              <a:spcPct val="35000"/>
            </a:spcAft>
            <a:buNone/>
          </a:pPr>
          <a:r>
            <a:rPr lang="en-US" sz="1100" kern="1200" dirty="0"/>
            <a:t>Short Term Incapacity - Accident</a:t>
          </a:r>
        </a:p>
      </dsp:txBody>
      <dsp:txXfrm>
        <a:off x="1110469" y="1162678"/>
        <a:ext cx="1789090" cy="545454"/>
      </dsp:txXfrm>
    </dsp:sp>
    <dsp:sp modelId="{6401017E-16A4-4D4E-9C96-04B8940E5FDC}">
      <dsp:nvSpPr>
        <dsp:cNvPr id="0" name=""/>
        <dsp:cNvSpPr/>
      </dsp:nvSpPr>
      <dsp:spPr>
        <a:xfrm>
          <a:off x="1110469" y="1844496"/>
          <a:ext cx="1789090" cy="545454"/>
        </a:xfrm>
        <a:prstGeom prst="rect">
          <a:avLst/>
        </a:prstGeom>
        <a:solidFill>
          <a:schemeClr val="accent2"/>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182880" lvl="0" indent="0" algn="l" defTabSz="488950">
            <a:lnSpc>
              <a:spcPct val="90000"/>
            </a:lnSpc>
            <a:spcBef>
              <a:spcPct val="0"/>
            </a:spcBef>
            <a:spcAft>
              <a:spcPct val="35000"/>
            </a:spcAft>
            <a:buNone/>
          </a:pPr>
          <a:r>
            <a:rPr lang="en-US" sz="1100" kern="1200" dirty="0"/>
            <a:t>Involuntary Loss Of Employment</a:t>
          </a:r>
        </a:p>
      </dsp:txBody>
      <dsp:txXfrm>
        <a:off x="1110469" y="1844496"/>
        <a:ext cx="1789090" cy="545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D3E7-38EB-4539-A825-615485CA26AB}">
      <dsp:nvSpPr>
        <dsp:cNvPr id="0" name=""/>
        <dsp:cNvSpPr/>
      </dsp:nvSpPr>
      <dsp:spPr>
        <a:xfrm>
          <a:off x="752651" y="1389686"/>
          <a:ext cx="357818" cy="91440"/>
        </a:xfrm>
        <a:custGeom>
          <a:avLst/>
          <a:gdLst/>
          <a:ahLst/>
          <a:cxnLst/>
          <a:rect l="0" t="0" r="0" b="0"/>
          <a:pathLst>
            <a:path>
              <a:moveTo>
                <a:pt x="0" y="45720"/>
              </a:moveTo>
              <a:lnTo>
                <a:pt x="357818"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2615" y="1426460"/>
        <a:ext cx="17890" cy="17890"/>
      </dsp:txXfrm>
    </dsp:sp>
    <dsp:sp modelId="{F2AC5236-6495-49EB-B4A9-8994287DABBD}">
      <dsp:nvSpPr>
        <dsp:cNvPr id="0" name=""/>
        <dsp:cNvSpPr/>
      </dsp:nvSpPr>
      <dsp:spPr>
        <a:xfrm rot="16200000">
          <a:off x="-349553" y="1162678"/>
          <a:ext cx="1658956" cy="545454"/>
        </a:xfrm>
        <a:prstGeom prst="rect">
          <a:avLst/>
        </a:prstGeom>
        <a:solidFill>
          <a:schemeClr val="tx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Non-Residents</a:t>
          </a:r>
        </a:p>
      </dsp:txBody>
      <dsp:txXfrm>
        <a:off x="-349553" y="1162678"/>
        <a:ext cx="1658956" cy="545454"/>
      </dsp:txXfrm>
    </dsp:sp>
    <dsp:sp modelId="{38BEFF03-54A5-454D-9B30-833BEB5BEEBB}">
      <dsp:nvSpPr>
        <dsp:cNvPr id="0" name=""/>
        <dsp:cNvSpPr/>
      </dsp:nvSpPr>
      <dsp:spPr>
        <a:xfrm>
          <a:off x="1110469" y="1162678"/>
          <a:ext cx="1789090" cy="545454"/>
        </a:xfrm>
        <a:prstGeom prst="rect">
          <a:avLst/>
        </a:prstGeom>
        <a:solidFill>
          <a:schemeClr val="accent2"/>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182880" lvl="0" indent="0" algn="l" defTabSz="488950">
            <a:lnSpc>
              <a:spcPct val="90000"/>
            </a:lnSpc>
            <a:spcBef>
              <a:spcPct val="0"/>
            </a:spcBef>
            <a:spcAft>
              <a:spcPct val="35000"/>
            </a:spcAft>
            <a:buNone/>
          </a:pPr>
          <a:r>
            <a:rPr lang="en-US" sz="1100" kern="1200" dirty="0"/>
            <a:t>Accidental Death benefit </a:t>
          </a:r>
          <a:r>
            <a:rPr lang="mr-IN" sz="1100" kern="1200" dirty="0"/>
            <a:t>–</a:t>
          </a:r>
          <a:r>
            <a:rPr lang="en-US" sz="1100" kern="1200" dirty="0"/>
            <a:t> Common Carrier</a:t>
          </a:r>
        </a:p>
      </dsp:txBody>
      <dsp:txXfrm>
        <a:off x="1110469" y="1162678"/>
        <a:ext cx="1789090" cy="545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9FA9F-64EA-4A8F-8488-C97BCF4D75AF}">
      <dsp:nvSpPr>
        <dsp:cNvPr id="0" name=""/>
        <dsp:cNvSpPr/>
      </dsp:nvSpPr>
      <dsp:spPr>
        <a:xfrm>
          <a:off x="2876" y="4715"/>
          <a:ext cx="3166618" cy="1036800"/>
        </a:xfrm>
        <a:prstGeom prst="rect">
          <a:avLst/>
        </a:prstGeom>
        <a:solidFill>
          <a:srgbClr val="0070C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itchFamily="34" charset="0"/>
              <a:cs typeface="Arial" pitchFamily="34" charset="0"/>
            </a:rPr>
            <a:t>Management and </a:t>
          </a:r>
          <a:br>
            <a:rPr lang="en-US" sz="1800" b="1" kern="1200" dirty="0">
              <a:latin typeface="Arial" pitchFamily="34" charset="0"/>
              <a:cs typeface="Arial" pitchFamily="34" charset="0"/>
            </a:rPr>
          </a:br>
          <a:r>
            <a:rPr lang="en-US" sz="1800" b="1" kern="1200" dirty="0">
              <a:latin typeface="Arial" pitchFamily="34" charset="0"/>
              <a:cs typeface="Arial" pitchFamily="34" charset="0"/>
            </a:rPr>
            <a:t>Expense Charge </a:t>
          </a:r>
          <a:endParaRPr lang="en-US" sz="1800" kern="1200" dirty="0"/>
        </a:p>
      </dsp:txBody>
      <dsp:txXfrm>
        <a:off x="2876" y="4715"/>
        <a:ext cx="3166618" cy="1036800"/>
      </dsp:txXfrm>
    </dsp:sp>
    <dsp:sp modelId="{695E850E-45AB-4ACA-87B2-4E1FDF77DFE1}">
      <dsp:nvSpPr>
        <dsp:cNvPr id="0" name=""/>
        <dsp:cNvSpPr/>
      </dsp:nvSpPr>
      <dsp:spPr>
        <a:xfrm>
          <a:off x="2876" y="1041515"/>
          <a:ext cx="3166618" cy="158112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114000"/>
            </a:lnSpc>
            <a:spcBef>
              <a:spcPct val="0"/>
            </a:spcBef>
            <a:spcAft>
              <a:spcPct val="15000"/>
            </a:spcAft>
            <a:buChar char="•"/>
          </a:pPr>
          <a:r>
            <a:rPr lang="en-US" sz="1600" kern="1200" dirty="0">
              <a:latin typeface="Arial" pitchFamily="34" charset="0"/>
              <a:cs typeface="Arial" pitchFamily="34" charset="0"/>
            </a:rPr>
            <a:t>There is a management &amp; expense charge of 0.1200% per month (1.44% annual), charged on the account value. </a:t>
          </a:r>
          <a:endParaRPr lang="en-US" sz="1600" kern="1200" dirty="0"/>
        </a:p>
      </dsp:txBody>
      <dsp:txXfrm>
        <a:off x="2876" y="1041515"/>
        <a:ext cx="3166618" cy="1581120"/>
      </dsp:txXfrm>
    </dsp:sp>
    <dsp:sp modelId="{0415AAEA-E480-4BBA-ACA2-7656D65E9F7E}">
      <dsp:nvSpPr>
        <dsp:cNvPr id="0" name=""/>
        <dsp:cNvSpPr/>
      </dsp:nvSpPr>
      <dsp:spPr>
        <a:xfrm>
          <a:off x="3625050" y="267"/>
          <a:ext cx="3086132" cy="1036800"/>
        </a:xfrm>
        <a:prstGeom prst="rect">
          <a:avLst/>
        </a:prstGeom>
        <a:solidFill>
          <a:schemeClr val="accent1"/>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itchFamily="34" charset="0"/>
              <a:cs typeface="Arial" pitchFamily="34" charset="0"/>
            </a:rPr>
            <a:t>Premium Charge</a:t>
          </a:r>
          <a:endParaRPr lang="en-US" sz="1800" b="1" kern="1200" dirty="0">
            <a:solidFill>
              <a:schemeClr val="tx1"/>
            </a:solidFill>
          </a:endParaRPr>
        </a:p>
      </dsp:txBody>
      <dsp:txXfrm>
        <a:off x="3625050" y="267"/>
        <a:ext cx="3086132" cy="1036800"/>
      </dsp:txXfrm>
    </dsp:sp>
    <dsp:sp modelId="{587167DD-3860-4E0E-8074-E79D6617577A}">
      <dsp:nvSpPr>
        <dsp:cNvPr id="0" name=""/>
        <dsp:cNvSpPr/>
      </dsp:nvSpPr>
      <dsp:spPr>
        <a:xfrm>
          <a:off x="3625050" y="1046231"/>
          <a:ext cx="3062089" cy="1581120"/>
        </a:xfrm>
        <a:prstGeom prst="rect">
          <a:avLst/>
        </a:prstGeom>
        <a:solidFill>
          <a:schemeClr val="accent1">
            <a:lumMod val="20000"/>
            <a:lumOff val="80000"/>
          </a:schemeClr>
        </a:solidFill>
        <a:ln w="6350" cap="flat" cmpd="sng" algn="ctr">
          <a:noFill/>
          <a:prstDash val="solid"/>
          <a:miter lim="800000"/>
        </a:ln>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114000"/>
            </a:lnSpc>
            <a:spcBef>
              <a:spcPct val="0"/>
            </a:spcBef>
            <a:spcAft>
              <a:spcPct val="15000"/>
            </a:spcAft>
            <a:buChar char="•"/>
          </a:pPr>
          <a:r>
            <a:rPr lang="en-US" sz="1600" kern="1200" dirty="0">
              <a:latin typeface="Arial" pitchFamily="34" charset="0"/>
              <a:cs typeface="Arial" pitchFamily="34" charset="0"/>
            </a:rPr>
            <a:t>There is a premium charge </a:t>
          </a:r>
          <a:br>
            <a:rPr lang="en-US" sz="1600" kern="1200" dirty="0">
              <a:latin typeface="Arial" pitchFamily="34" charset="0"/>
              <a:cs typeface="Arial" pitchFamily="34" charset="0"/>
            </a:rPr>
          </a:br>
          <a:r>
            <a:rPr lang="en-US" sz="1600" kern="1200" dirty="0">
              <a:latin typeface="Arial" pitchFamily="34" charset="0"/>
              <a:cs typeface="Arial" pitchFamily="34" charset="0"/>
            </a:rPr>
            <a:t>of  5% of target premium selected at inception.</a:t>
          </a:r>
          <a:endParaRPr lang="en-US" sz="1600" kern="1200" dirty="0"/>
        </a:p>
      </dsp:txBody>
      <dsp:txXfrm>
        <a:off x="3625050" y="1046231"/>
        <a:ext cx="3062089" cy="158112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8A4754-911F-AC41-A824-91DA1B8FA50B}" type="datetimeFigureOut">
              <a:rPr lang="en-US" smtClean="0"/>
              <a:t>5/23/2021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9FCDCD-E9B1-454F-9FB4-9225198F3A90}" type="slidenum">
              <a:rPr lang="en-US" smtClean="0"/>
              <a:t>‹#›</a:t>
            </a:fld>
            <a:endParaRPr lang="en-US"/>
          </a:p>
        </p:txBody>
      </p:sp>
    </p:spTree>
    <p:extLst>
      <p:ext uri="{BB962C8B-B14F-4D97-AF65-F5344CB8AC3E}">
        <p14:creationId xmlns:p14="http://schemas.microsoft.com/office/powerpoint/2010/main" val="2455394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F9559-3A8F-9C4B-A8FD-B97B398BF768}"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BB689-3E0F-4241-AE49-BB02816D0918}" type="slidenum">
              <a:rPr lang="en-US" smtClean="0"/>
              <a:t>‹#›</a:t>
            </a:fld>
            <a:endParaRPr lang="en-US"/>
          </a:p>
        </p:txBody>
      </p:sp>
    </p:spTree>
    <p:extLst>
      <p:ext uri="{BB962C8B-B14F-4D97-AF65-F5344CB8AC3E}">
        <p14:creationId xmlns:p14="http://schemas.microsoft.com/office/powerpoint/2010/main" val="1764262622"/>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BB689-3E0F-4241-AE49-BB02816D0918}" type="slidenum">
              <a:rPr lang="en-US" smtClean="0"/>
              <a:t>1</a:t>
            </a:fld>
            <a:endParaRPr lang="en-US"/>
          </a:p>
        </p:txBody>
      </p:sp>
    </p:spTree>
    <p:extLst>
      <p:ext uri="{BB962C8B-B14F-4D97-AF65-F5344CB8AC3E}">
        <p14:creationId xmlns:p14="http://schemas.microsoft.com/office/powerpoint/2010/main" val="127110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10</a:t>
            </a:fld>
            <a:endParaRPr lang="en-US"/>
          </a:p>
        </p:txBody>
      </p:sp>
    </p:spTree>
    <p:extLst>
      <p:ext uri="{BB962C8B-B14F-4D97-AF65-F5344CB8AC3E}">
        <p14:creationId xmlns:p14="http://schemas.microsoft.com/office/powerpoint/2010/main" val="204652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11</a:t>
            </a:fld>
            <a:endParaRPr lang="en-US"/>
          </a:p>
        </p:txBody>
      </p:sp>
    </p:spTree>
    <p:extLst>
      <p:ext uri="{BB962C8B-B14F-4D97-AF65-F5344CB8AC3E}">
        <p14:creationId xmlns:p14="http://schemas.microsoft.com/office/powerpoint/2010/main" val="71636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12</a:t>
            </a:fld>
            <a:endParaRPr lang="en-US"/>
          </a:p>
        </p:txBody>
      </p:sp>
    </p:spTree>
    <p:extLst>
      <p:ext uri="{BB962C8B-B14F-4D97-AF65-F5344CB8AC3E}">
        <p14:creationId xmlns:p14="http://schemas.microsoft.com/office/powerpoint/2010/main" val="182520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13</a:t>
            </a:fld>
            <a:endParaRPr lang="en-US"/>
          </a:p>
        </p:txBody>
      </p:sp>
    </p:spTree>
    <p:extLst>
      <p:ext uri="{BB962C8B-B14F-4D97-AF65-F5344CB8AC3E}">
        <p14:creationId xmlns:p14="http://schemas.microsoft.com/office/powerpoint/2010/main" val="30757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14</a:t>
            </a:fld>
            <a:endParaRPr lang="en-US"/>
          </a:p>
        </p:txBody>
      </p:sp>
    </p:spTree>
    <p:extLst>
      <p:ext uri="{BB962C8B-B14F-4D97-AF65-F5344CB8AC3E}">
        <p14:creationId xmlns:p14="http://schemas.microsoft.com/office/powerpoint/2010/main" val="178206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15</a:t>
            </a:fld>
            <a:endParaRPr lang="en-US"/>
          </a:p>
        </p:txBody>
      </p:sp>
    </p:spTree>
    <p:extLst>
      <p:ext uri="{BB962C8B-B14F-4D97-AF65-F5344CB8AC3E}">
        <p14:creationId xmlns:p14="http://schemas.microsoft.com/office/powerpoint/2010/main" val="171203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16</a:t>
            </a:fld>
            <a:endParaRPr lang="en-US"/>
          </a:p>
        </p:txBody>
      </p:sp>
    </p:spTree>
    <p:extLst>
      <p:ext uri="{BB962C8B-B14F-4D97-AF65-F5344CB8AC3E}">
        <p14:creationId xmlns:p14="http://schemas.microsoft.com/office/powerpoint/2010/main" val="116301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17</a:t>
            </a:fld>
            <a:endParaRPr lang="en-US"/>
          </a:p>
        </p:txBody>
      </p:sp>
    </p:spTree>
    <p:extLst>
      <p:ext uri="{BB962C8B-B14F-4D97-AF65-F5344CB8AC3E}">
        <p14:creationId xmlns:p14="http://schemas.microsoft.com/office/powerpoint/2010/main" val="131979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18</a:t>
            </a:fld>
            <a:endParaRPr lang="en-US"/>
          </a:p>
        </p:txBody>
      </p:sp>
    </p:spTree>
    <p:extLst>
      <p:ext uri="{BB962C8B-B14F-4D97-AF65-F5344CB8AC3E}">
        <p14:creationId xmlns:p14="http://schemas.microsoft.com/office/powerpoint/2010/main" val="208713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19</a:t>
            </a:fld>
            <a:endParaRPr lang="en-US"/>
          </a:p>
        </p:txBody>
      </p:sp>
    </p:spTree>
    <p:extLst>
      <p:ext uri="{BB962C8B-B14F-4D97-AF65-F5344CB8AC3E}">
        <p14:creationId xmlns:p14="http://schemas.microsoft.com/office/powerpoint/2010/main" val="83491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BB689-3E0F-4241-AE49-BB02816D0918}" type="slidenum">
              <a:rPr lang="en-US" smtClean="0"/>
              <a:t>2</a:t>
            </a:fld>
            <a:endParaRPr lang="en-US"/>
          </a:p>
        </p:txBody>
      </p:sp>
    </p:spTree>
    <p:extLst>
      <p:ext uri="{BB962C8B-B14F-4D97-AF65-F5344CB8AC3E}">
        <p14:creationId xmlns:p14="http://schemas.microsoft.com/office/powerpoint/2010/main" val="1897927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20</a:t>
            </a:fld>
            <a:endParaRPr lang="en-US"/>
          </a:p>
        </p:txBody>
      </p:sp>
    </p:spTree>
    <p:extLst>
      <p:ext uri="{BB962C8B-B14F-4D97-AF65-F5344CB8AC3E}">
        <p14:creationId xmlns:p14="http://schemas.microsoft.com/office/powerpoint/2010/main" val="94974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21</a:t>
            </a:fld>
            <a:endParaRPr lang="en-US"/>
          </a:p>
        </p:txBody>
      </p:sp>
    </p:spTree>
    <p:extLst>
      <p:ext uri="{BB962C8B-B14F-4D97-AF65-F5344CB8AC3E}">
        <p14:creationId xmlns:p14="http://schemas.microsoft.com/office/powerpoint/2010/main" val="36837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22</a:t>
            </a:fld>
            <a:endParaRPr lang="en-US"/>
          </a:p>
        </p:txBody>
      </p:sp>
    </p:spTree>
    <p:extLst>
      <p:ext uri="{BB962C8B-B14F-4D97-AF65-F5344CB8AC3E}">
        <p14:creationId xmlns:p14="http://schemas.microsoft.com/office/powerpoint/2010/main" val="203107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23</a:t>
            </a:fld>
            <a:endParaRPr lang="en-US"/>
          </a:p>
        </p:txBody>
      </p:sp>
    </p:spTree>
    <p:extLst>
      <p:ext uri="{BB962C8B-B14F-4D97-AF65-F5344CB8AC3E}">
        <p14:creationId xmlns:p14="http://schemas.microsoft.com/office/powerpoint/2010/main" val="195679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3</a:t>
            </a:fld>
            <a:endParaRPr lang="en-US"/>
          </a:p>
        </p:txBody>
      </p:sp>
    </p:spTree>
    <p:extLst>
      <p:ext uri="{BB962C8B-B14F-4D97-AF65-F5344CB8AC3E}">
        <p14:creationId xmlns:p14="http://schemas.microsoft.com/office/powerpoint/2010/main" val="136581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4</a:t>
            </a:fld>
            <a:endParaRPr lang="en-US"/>
          </a:p>
        </p:txBody>
      </p:sp>
    </p:spTree>
    <p:extLst>
      <p:ext uri="{BB962C8B-B14F-4D97-AF65-F5344CB8AC3E}">
        <p14:creationId xmlns:p14="http://schemas.microsoft.com/office/powerpoint/2010/main" val="64222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5</a:t>
            </a:fld>
            <a:endParaRPr lang="en-US"/>
          </a:p>
        </p:txBody>
      </p:sp>
    </p:spTree>
    <p:extLst>
      <p:ext uri="{BB962C8B-B14F-4D97-AF65-F5344CB8AC3E}">
        <p14:creationId xmlns:p14="http://schemas.microsoft.com/office/powerpoint/2010/main" val="105213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6</a:t>
            </a:fld>
            <a:endParaRPr lang="en-US"/>
          </a:p>
        </p:txBody>
      </p:sp>
    </p:spTree>
    <p:extLst>
      <p:ext uri="{BB962C8B-B14F-4D97-AF65-F5344CB8AC3E}">
        <p14:creationId xmlns:p14="http://schemas.microsoft.com/office/powerpoint/2010/main" val="163140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7</a:t>
            </a:fld>
            <a:endParaRPr lang="en-US"/>
          </a:p>
        </p:txBody>
      </p:sp>
    </p:spTree>
    <p:extLst>
      <p:ext uri="{BB962C8B-B14F-4D97-AF65-F5344CB8AC3E}">
        <p14:creationId xmlns:p14="http://schemas.microsoft.com/office/powerpoint/2010/main" val="82304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8</a:t>
            </a:fld>
            <a:endParaRPr lang="en-US"/>
          </a:p>
        </p:txBody>
      </p:sp>
    </p:spTree>
    <p:extLst>
      <p:ext uri="{BB962C8B-B14F-4D97-AF65-F5344CB8AC3E}">
        <p14:creationId xmlns:p14="http://schemas.microsoft.com/office/powerpoint/2010/main" val="207220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9</a:t>
            </a:fld>
            <a:endParaRPr lang="en-US"/>
          </a:p>
        </p:txBody>
      </p:sp>
    </p:spTree>
    <p:extLst>
      <p:ext uri="{BB962C8B-B14F-4D97-AF65-F5344CB8AC3E}">
        <p14:creationId xmlns:p14="http://schemas.microsoft.com/office/powerpoint/2010/main" val="1584671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ldorion/Desktop/PPT/Assets/metlife_eng_tagline_cmyk.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012" y="2632613"/>
            <a:ext cx="8146141" cy="580662"/>
          </a:xfrm>
        </p:spPr>
        <p:txBody>
          <a:bodyPr tIns="0" bIns="0" anchor="t">
            <a:noAutofit/>
          </a:bodyPr>
          <a:lstStyle>
            <a:lvl1pPr algn="l">
              <a:lnSpc>
                <a:spcPct val="100000"/>
              </a:lnSpc>
              <a:defRPr sz="3000"/>
            </a:lvl1pPr>
          </a:lstStyle>
          <a:p>
            <a:r>
              <a:rPr lang="en-US" dirty="0"/>
              <a:t>Click to edit Master title style</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160" y="547175"/>
            <a:ext cx="2200588" cy="520139"/>
          </a:xfrm>
          <a:prstGeom prst="rect">
            <a:avLst/>
          </a:prstGeom>
        </p:spPr>
      </p:pic>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0160" y="547175"/>
            <a:ext cx="2200588" cy="520139"/>
          </a:xfrm>
          <a:prstGeom prst="rect">
            <a:avLst/>
          </a:prstGeom>
        </p:spPr>
      </p:pic>
      <p:sp>
        <p:nvSpPr>
          <p:cNvPr id="26" name="Rectangle 25"/>
          <p:cNvSpPr/>
          <p:nvPr userDrawn="1"/>
        </p:nvSpPr>
        <p:spPr>
          <a:xfrm>
            <a:off x="0" y="4740105"/>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7" name="Rectangle 26"/>
          <p:cNvSpPr/>
          <p:nvPr userDrawn="1"/>
        </p:nvSpPr>
        <p:spPr>
          <a:xfrm>
            <a:off x="5945443" y="4740105"/>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8" name="Rectangle 27"/>
          <p:cNvSpPr/>
          <p:nvPr userDrawn="1"/>
        </p:nvSpPr>
        <p:spPr>
          <a:xfrm>
            <a:off x="6863530" y="4740105"/>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Rectangle 28"/>
          <p:cNvSpPr/>
          <p:nvPr userDrawn="1"/>
        </p:nvSpPr>
        <p:spPr>
          <a:xfrm>
            <a:off x="8716437" y="4740105"/>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Subtitle 2"/>
          <p:cNvSpPr>
            <a:spLocks noGrp="1"/>
          </p:cNvSpPr>
          <p:nvPr>
            <p:ph type="subTitle" idx="1" hasCustomPrompt="1"/>
          </p:nvPr>
        </p:nvSpPr>
        <p:spPr>
          <a:xfrm>
            <a:off x="483013" y="3370548"/>
            <a:ext cx="4736688" cy="325152"/>
          </a:xfrm>
        </p:spPr>
        <p:txBody>
          <a:bodyPr tIns="0" bIns="0" anchor="ctr" anchorCtr="0">
            <a:noAutofit/>
          </a:bodyPr>
          <a:lstStyle>
            <a:lvl1pPr marL="0" indent="0" algn="l">
              <a:lnSpc>
                <a:spcPct val="100000"/>
              </a:lnSpc>
              <a:buNone/>
              <a:defRPr sz="1800" b="1" i="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14" name="Content Placeholder 16"/>
          <p:cNvSpPr>
            <a:spLocks noGrp="1"/>
          </p:cNvSpPr>
          <p:nvPr>
            <p:ph sz="quarter" idx="10" hasCustomPrompt="1"/>
          </p:nvPr>
        </p:nvSpPr>
        <p:spPr>
          <a:xfrm>
            <a:off x="483013" y="3746501"/>
            <a:ext cx="4736688" cy="298450"/>
          </a:xfrm>
        </p:spPr>
        <p:txBody>
          <a:bodyPr tIns="0" bIns="0" anchor="ctr" anchorCtr="0">
            <a:noAutofit/>
          </a:bodyPr>
          <a:lstStyle>
            <a:lvl1pPr>
              <a:lnSpc>
                <a:spcPct val="100000"/>
              </a:lnSpc>
              <a:defRPr sz="1800"/>
            </a:lvl1pPr>
          </a:lstStyle>
          <a:p>
            <a:pPr lvl="0"/>
            <a:r>
              <a:rPr lang="en-US" dirty="0"/>
              <a:t>Department</a:t>
            </a:r>
          </a:p>
        </p:txBody>
      </p:sp>
      <p:sp>
        <p:nvSpPr>
          <p:cNvPr id="16" name="Content Placeholder 16"/>
          <p:cNvSpPr>
            <a:spLocks noGrp="1"/>
          </p:cNvSpPr>
          <p:nvPr>
            <p:ph sz="quarter" idx="11" hasCustomPrompt="1"/>
          </p:nvPr>
        </p:nvSpPr>
        <p:spPr>
          <a:xfrm>
            <a:off x="483012" y="4108444"/>
            <a:ext cx="4736688" cy="292106"/>
          </a:xfrm>
        </p:spPr>
        <p:txBody>
          <a:bodyPr tIns="0" bIns="0" anchor="ctr" anchorCtr="0">
            <a:noAutofit/>
          </a:bodyPr>
          <a:lstStyle>
            <a:lvl1pPr>
              <a:lnSpc>
                <a:spcPct val="100000"/>
              </a:lnSpc>
              <a:defRPr sz="1800"/>
            </a:lvl1pPr>
          </a:lstStyle>
          <a:p>
            <a:pPr lvl="0"/>
            <a:r>
              <a:rPr lang="en-US" dirty="0"/>
              <a:t>Date</a:t>
            </a:r>
          </a:p>
        </p:txBody>
      </p:sp>
      <p:pic>
        <p:nvPicPr>
          <p:cNvPr id="3" name="metlife_eng_tagline_cmyk.jpg" descr="/Users/ldorion/Desktop/PPT/Assets/metlife_eng_tagline_cmyk.jpg"/>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6790102" y="716794"/>
            <a:ext cx="2006600" cy="3651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s - Title, Sub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267313" y="148292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5"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s,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1"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Navigation 1">
    <p:spTree>
      <p:nvGrpSpPr>
        <p:cNvPr id="1" name=""/>
        <p:cNvGrpSpPr/>
        <p:nvPr/>
      </p:nvGrpSpPr>
      <p:grpSpPr>
        <a:xfrm>
          <a:off x="0" y="0"/>
          <a:ext cx="0" cy="0"/>
          <a:chOff x="0" y="0"/>
          <a:chExt cx="0" cy="0"/>
        </a:xfrm>
      </p:grpSpPr>
      <p:sp>
        <p:nvSpPr>
          <p:cNvPr id="2" name="Title 1"/>
          <p:cNvSpPr>
            <a:spLocks noGrp="1"/>
          </p:cNvSpPr>
          <p:nvPr>
            <p:ph type="title"/>
          </p:nvPr>
        </p:nvSpPr>
        <p:spPr>
          <a:xfrm>
            <a:off x="269156" y="153621"/>
            <a:ext cx="6944443" cy="493465"/>
          </a:xfrm>
        </p:spPr>
        <p:txBody>
          <a:bodyPr anchor="t">
            <a:noAutofit/>
          </a:bodyPr>
          <a:lstStyle/>
          <a:p>
            <a:r>
              <a:rPr lang="en-US" dirty="0"/>
              <a:t>Click to edit Master title style</a:t>
            </a:r>
          </a:p>
        </p:txBody>
      </p:sp>
      <p:sp>
        <p:nvSpPr>
          <p:cNvPr id="22" name="Text Placeholder 21"/>
          <p:cNvSpPr>
            <a:spLocks noGrp="1"/>
          </p:cNvSpPr>
          <p:nvPr>
            <p:ph type="body" sz="quarter" idx="15" hasCustomPrompt="1"/>
          </p:nvPr>
        </p:nvSpPr>
        <p:spPr>
          <a:xfrm>
            <a:off x="278341" y="774006"/>
            <a:ext cx="1369427" cy="302168"/>
          </a:xfrm>
        </p:spPr>
        <p:txBody>
          <a:bodyPr anchor="ctr" anchorCtr="1">
            <a:noAutofit/>
          </a:bodyPr>
          <a:lstStyle>
            <a:lvl1pPr algn="ctr">
              <a:lnSpc>
                <a:spcPts val="700"/>
              </a:lnSpc>
              <a:spcBef>
                <a:spcPts val="0"/>
              </a:spcBef>
              <a:defRPr sz="1100" b="1" baseline="0"/>
            </a:lvl1pPr>
          </a:lstStyle>
          <a:p>
            <a:pPr lvl="0"/>
            <a:r>
              <a:rPr lang="en-US" dirty="0"/>
              <a:t>Item 1</a:t>
            </a:r>
          </a:p>
        </p:txBody>
      </p:sp>
      <p:sp>
        <p:nvSpPr>
          <p:cNvPr id="23" name="Text Placeholder 21"/>
          <p:cNvSpPr>
            <a:spLocks noGrp="1"/>
          </p:cNvSpPr>
          <p:nvPr>
            <p:ph type="body" sz="quarter" idx="16" hasCustomPrompt="1"/>
          </p:nvPr>
        </p:nvSpPr>
        <p:spPr>
          <a:xfrm>
            <a:off x="1934190" y="774006"/>
            <a:ext cx="1372633" cy="302168"/>
          </a:xfrm>
        </p:spPr>
        <p:txBody>
          <a:bodyPr anchor="ctr" anchorCtr="1">
            <a:noAutofit/>
          </a:bodyPr>
          <a:lstStyle>
            <a:lvl1pPr algn="ctr">
              <a:lnSpc>
                <a:spcPts val="700"/>
              </a:lnSpc>
              <a:spcBef>
                <a:spcPts val="0"/>
              </a:spcBef>
              <a:defRPr sz="1100" b="1" baseline="0"/>
            </a:lvl1pPr>
          </a:lstStyle>
          <a:p>
            <a:pPr lvl="0"/>
            <a:r>
              <a:rPr lang="en-US" dirty="0"/>
              <a:t>Item 2</a:t>
            </a:r>
          </a:p>
        </p:txBody>
      </p:sp>
      <p:sp>
        <p:nvSpPr>
          <p:cNvPr id="25" name="Text Placeholder 21"/>
          <p:cNvSpPr>
            <a:spLocks noGrp="1"/>
          </p:cNvSpPr>
          <p:nvPr>
            <p:ph type="body" sz="quarter" idx="18" hasCustomPrompt="1"/>
          </p:nvPr>
        </p:nvSpPr>
        <p:spPr>
          <a:xfrm>
            <a:off x="5268009" y="774006"/>
            <a:ext cx="1356924" cy="302168"/>
          </a:xfrm>
        </p:spPr>
        <p:txBody>
          <a:bodyPr anchor="ctr" anchorCtr="1">
            <a:noAutofit/>
          </a:bodyPr>
          <a:lstStyle>
            <a:lvl1pPr algn="ctr">
              <a:lnSpc>
                <a:spcPts val="700"/>
              </a:lnSpc>
              <a:spcBef>
                <a:spcPts val="0"/>
              </a:spcBef>
              <a:defRPr sz="1100" b="1" baseline="0"/>
            </a:lvl1pPr>
          </a:lstStyle>
          <a:p>
            <a:pPr lvl="0"/>
            <a:r>
              <a:rPr lang="en-US" dirty="0"/>
              <a:t>Item 4</a:t>
            </a:r>
          </a:p>
        </p:txBody>
      </p:sp>
      <p:sp>
        <p:nvSpPr>
          <p:cNvPr id="26" name="Text Placeholder 21"/>
          <p:cNvSpPr>
            <a:spLocks noGrp="1"/>
          </p:cNvSpPr>
          <p:nvPr>
            <p:ph type="body" sz="quarter" idx="19" hasCustomPrompt="1"/>
          </p:nvPr>
        </p:nvSpPr>
        <p:spPr>
          <a:xfrm>
            <a:off x="6911356" y="774006"/>
            <a:ext cx="1372633" cy="302168"/>
          </a:xfrm>
        </p:spPr>
        <p:txBody>
          <a:bodyPr anchor="ctr" anchorCtr="1">
            <a:noAutofit/>
          </a:bodyPr>
          <a:lstStyle>
            <a:lvl1pPr algn="ctr">
              <a:lnSpc>
                <a:spcPts val="700"/>
              </a:lnSpc>
              <a:spcBef>
                <a:spcPts val="0"/>
              </a:spcBef>
              <a:defRPr sz="1100" b="1" baseline="0"/>
            </a:lvl1pPr>
          </a:lstStyle>
          <a:p>
            <a:pPr lvl="0"/>
            <a:r>
              <a:rPr lang="en-US" dirty="0"/>
              <a:t>Item 5</a:t>
            </a:r>
          </a:p>
        </p:txBody>
      </p:sp>
      <p:sp>
        <p:nvSpPr>
          <p:cNvPr id="4" name="Rectangle 3"/>
          <p:cNvSpPr/>
          <p:nvPr userDrawn="1"/>
        </p:nvSpPr>
        <p:spPr>
          <a:xfrm>
            <a:off x="275135"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93419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593245" y="1075388"/>
            <a:ext cx="137263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25230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11356"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20" hasCustomPrompt="1"/>
          </p:nvPr>
        </p:nvSpPr>
        <p:spPr>
          <a:xfrm>
            <a:off x="3593245" y="774006"/>
            <a:ext cx="1372633" cy="302168"/>
          </a:xfrm>
        </p:spPr>
        <p:txBody>
          <a:bodyPr anchor="ctr" anchorCtr="1">
            <a:noAutofit/>
          </a:bodyPr>
          <a:lstStyle>
            <a:lvl1pPr algn="ctr">
              <a:lnSpc>
                <a:spcPts val="700"/>
              </a:lnSpc>
              <a:spcBef>
                <a:spcPts val="0"/>
              </a:spcBef>
              <a:defRPr sz="1100" b="1" baseline="0"/>
            </a:lvl1pPr>
          </a:lstStyle>
          <a:p>
            <a:pPr lvl="0"/>
            <a:r>
              <a:rPr lang="en-US" dirty="0"/>
              <a:t>Item 3</a:t>
            </a:r>
          </a:p>
        </p:txBody>
      </p:sp>
      <p:sp>
        <p:nvSpPr>
          <p:cNvPr id="17"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30"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6825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Navigation 2">
    <p:spTree>
      <p:nvGrpSpPr>
        <p:cNvPr id="1" name=""/>
        <p:cNvGrpSpPr/>
        <p:nvPr/>
      </p:nvGrpSpPr>
      <p:grpSpPr>
        <a:xfrm>
          <a:off x="0" y="0"/>
          <a:ext cx="0" cy="0"/>
          <a:chOff x="0" y="0"/>
          <a:chExt cx="0" cy="0"/>
        </a:xfrm>
      </p:grpSpPr>
      <p:sp>
        <p:nvSpPr>
          <p:cNvPr id="20" name="Rectangle 19"/>
          <p:cNvSpPr/>
          <p:nvPr userDrawn="1"/>
        </p:nvSpPr>
        <p:spPr>
          <a:xfrm>
            <a:off x="3219042" y="765539"/>
            <a:ext cx="1394596" cy="310635"/>
          </a:xfrm>
          <a:prstGeom prst="rect">
            <a:avLst/>
          </a:prstGeom>
          <a:solidFill>
            <a:schemeClr val="accent1"/>
          </a:solidFill>
          <a:ln w="25400" cap="rnd" cmpd="sng">
            <a:solidFill>
              <a:schemeClr val="accent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156" y="153621"/>
            <a:ext cx="6944443" cy="493465"/>
          </a:xfrm>
        </p:spPr>
        <p:txBody>
          <a:bodyPr anchor="t">
            <a:noAutofit/>
          </a:bodyPr>
          <a:lstStyle/>
          <a:p>
            <a:r>
              <a:rPr lang="en-US" dirty="0"/>
              <a:t>Click to edit Master title style</a:t>
            </a:r>
          </a:p>
        </p:txBody>
      </p:sp>
      <p:sp>
        <p:nvSpPr>
          <p:cNvPr id="22" name="Text Placeholder 21"/>
          <p:cNvSpPr>
            <a:spLocks noGrp="1"/>
          </p:cNvSpPr>
          <p:nvPr>
            <p:ph type="body" sz="quarter" idx="15" hasCustomPrompt="1"/>
          </p:nvPr>
        </p:nvSpPr>
        <p:spPr>
          <a:xfrm>
            <a:off x="269875" y="774006"/>
            <a:ext cx="1392034"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1</a:t>
            </a:r>
          </a:p>
        </p:txBody>
      </p:sp>
      <p:sp>
        <p:nvSpPr>
          <p:cNvPr id="23" name="Text Placeholder 21"/>
          <p:cNvSpPr>
            <a:spLocks noGrp="1"/>
          </p:cNvSpPr>
          <p:nvPr>
            <p:ph type="body" sz="quarter" idx="16" hasCustomPrompt="1"/>
          </p:nvPr>
        </p:nvSpPr>
        <p:spPr>
          <a:xfrm>
            <a:off x="174317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2</a:t>
            </a:r>
          </a:p>
        </p:txBody>
      </p:sp>
      <p:sp>
        <p:nvSpPr>
          <p:cNvPr id="24" name="Text Placeholder 21"/>
          <p:cNvSpPr>
            <a:spLocks noGrp="1"/>
          </p:cNvSpPr>
          <p:nvPr>
            <p:ph type="body" sz="quarter" idx="17" hasCustomPrompt="1"/>
          </p:nvPr>
        </p:nvSpPr>
        <p:spPr>
          <a:xfrm>
            <a:off x="3213713" y="774006"/>
            <a:ext cx="1394596" cy="302168"/>
          </a:xfrm>
        </p:spPr>
        <p:txBody>
          <a:bodyPr tIns="36576" bIns="0" anchor="ctr" anchorCtr="1">
            <a:noAutofit/>
          </a:bodyPr>
          <a:lstStyle>
            <a:lvl1pPr algn="ctr">
              <a:lnSpc>
                <a:spcPts val="700"/>
              </a:lnSpc>
              <a:spcBef>
                <a:spcPts val="0"/>
              </a:spcBef>
              <a:defRPr sz="1100" baseline="0"/>
            </a:lvl1pPr>
          </a:lstStyle>
          <a:p>
            <a:pPr lvl="0"/>
            <a:r>
              <a:rPr lang="en-US" dirty="0"/>
              <a:t>Item 3</a:t>
            </a:r>
          </a:p>
        </p:txBody>
      </p:sp>
      <p:sp>
        <p:nvSpPr>
          <p:cNvPr id="25" name="Text Placeholder 21"/>
          <p:cNvSpPr>
            <a:spLocks noGrp="1"/>
          </p:cNvSpPr>
          <p:nvPr>
            <p:ph type="body" sz="quarter" idx="18" hasCustomPrompt="1"/>
          </p:nvPr>
        </p:nvSpPr>
        <p:spPr>
          <a:xfrm>
            <a:off x="469490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4</a:t>
            </a:r>
          </a:p>
        </p:txBody>
      </p:sp>
      <p:sp>
        <p:nvSpPr>
          <p:cNvPr id="26" name="Text Placeholder 21"/>
          <p:cNvSpPr>
            <a:spLocks noGrp="1"/>
          </p:cNvSpPr>
          <p:nvPr>
            <p:ph type="body" sz="quarter" idx="19" hasCustomPrompt="1"/>
          </p:nvPr>
        </p:nvSpPr>
        <p:spPr>
          <a:xfrm>
            <a:off x="6170771"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5</a:t>
            </a:r>
          </a:p>
        </p:txBody>
      </p:sp>
      <p:sp>
        <p:nvSpPr>
          <p:cNvPr id="1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78576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91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96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dirty="0"/>
              <a:t>Click to edit Master title style</a:t>
            </a:r>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157"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7" name="Content Placeholder 2"/>
          <p:cNvSpPr>
            <a:spLocks noGrp="1"/>
          </p:cNvSpPr>
          <p:nvPr>
            <p:ph idx="16"/>
          </p:nvPr>
        </p:nvSpPr>
        <p:spPr>
          <a:xfrm>
            <a:off x="3145121"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9" name="Content Placeholder 2"/>
          <p:cNvSpPr>
            <a:spLocks noGrp="1"/>
          </p:cNvSpPr>
          <p:nvPr>
            <p:ph idx="18"/>
          </p:nvPr>
        </p:nvSpPr>
        <p:spPr>
          <a:xfrm>
            <a:off x="6005728"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4"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4" name="Text Placeholder 3"/>
          <p:cNvSpPr>
            <a:spLocks noGrp="1"/>
          </p:cNvSpPr>
          <p:nvPr>
            <p:ph type="body" sz="quarter" idx="21"/>
          </p:nvPr>
        </p:nvSpPr>
        <p:spPr>
          <a:xfrm>
            <a:off x="272008"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22"/>
          </p:nvPr>
        </p:nvSpPr>
        <p:spPr>
          <a:xfrm>
            <a:off x="314573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
          <p:cNvSpPr>
            <a:spLocks noGrp="1"/>
          </p:cNvSpPr>
          <p:nvPr>
            <p:ph type="body" sz="quarter" idx="23"/>
          </p:nvPr>
        </p:nvSpPr>
        <p:spPr>
          <a:xfrm>
            <a:off x="600516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3"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2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20"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2"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3" name="Content Placeholder 2"/>
          <p:cNvSpPr>
            <a:spLocks noGrp="1"/>
          </p:cNvSpPr>
          <p:nvPr>
            <p:ph idx="1"/>
          </p:nvPr>
        </p:nvSpPr>
        <p:spPr>
          <a:xfrm>
            <a:off x="267313" y="1442182"/>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8" name="Content Placeholder 2"/>
          <p:cNvSpPr>
            <a:spLocks noGrp="1"/>
          </p:cNvSpPr>
          <p:nvPr>
            <p:ph idx="15"/>
          </p:nvPr>
        </p:nvSpPr>
        <p:spPr>
          <a:xfrm>
            <a:off x="267313" y="2508347"/>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10" name="Content Placeholder 2"/>
          <p:cNvSpPr>
            <a:spLocks noGrp="1"/>
          </p:cNvSpPr>
          <p:nvPr>
            <p:ph idx="16"/>
          </p:nvPr>
        </p:nvSpPr>
        <p:spPr>
          <a:xfrm>
            <a:off x="267313" y="3598876"/>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11" name="Content Placeholder 2"/>
          <p:cNvSpPr>
            <a:spLocks noGrp="1"/>
          </p:cNvSpPr>
          <p:nvPr>
            <p:ph sz="half" idx="17"/>
          </p:nvPr>
        </p:nvSpPr>
        <p:spPr>
          <a:xfrm>
            <a:off x="2915201" y="1378680"/>
            <a:ext cx="5441601" cy="862965"/>
          </a:xfrm>
        </p:spPr>
        <p:txBody>
          <a:bodyPr tIns="0" bIns="0" anchor="t">
            <a:normAutofit/>
          </a:bodyPr>
          <a:lstStyle>
            <a:lvl1pPr>
              <a:defRPr sz="1800"/>
            </a:lvl1pPr>
          </a:lstStyle>
          <a:p>
            <a:pPr lvl="0"/>
            <a:r>
              <a:rPr lang="en-US" dirty="0"/>
              <a:t>Click to edit Master text styles</a:t>
            </a:r>
          </a:p>
        </p:txBody>
      </p:sp>
      <p:sp>
        <p:nvSpPr>
          <p:cNvPr id="12" name="Content Placeholder 2"/>
          <p:cNvSpPr>
            <a:spLocks noGrp="1"/>
          </p:cNvSpPr>
          <p:nvPr>
            <p:ph sz="half" idx="18"/>
          </p:nvPr>
        </p:nvSpPr>
        <p:spPr>
          <a:xfrm>
            <a:off x="2915201" y="2452563"/>
            <a:ext cx="5441601" cy="879612"/>
          </a:xfrm>
        </p:spPr>
        <p:txBody>
          <a:bodyPr tIns="0" bIns="0" anchor="t">
            <a:normAutofit/>
          </a:bodyPr>
          <a:lstStyle>
            <a:lvl1pPr>
              <a:defRPr sz="1800"/>
            </a:lvl1pPr>
          </a:lstStyle>
          <a:p>
            <a:pPr lvl="0"/>
            <a:r>
              <a:rPr lang="en-US" dirty="0"/>
              <a:t>Click to edit Master text styles</a:t>
            </a:r>
          </a:p>
        </p:txBody>
      </p:sp>
      <p:sp>
        <p:nvSpPr>
          <p:cNvPr id="13" name="Content Placeholder 2"/>
          <p:cNvSpPr>
            <a:spLocks noGrp="1"/>
          </p:cNvSpPr>
          <p:nvPr>
            <p:ph sz="half" idx="19"/>
          </p:nvPr>
        </p:nvSpPr>
        <p:spPr>
          <a:xfrm>
            <a:off x="2915201" y="3535374"/>
            <a:ext cx="5441601" cy="1045091"/>
          </a:xfrm>
        </p:spPr>
        <p:txBody>
          <a:bodyPr tIns="0" bIns="0" anchor="t">
            <a:normAutofit/>
          </a:bodyPr>
          <a:lstStyle>
            <a:lvl1pPr>
              <a:defRPr sz="1800"/>
            </a:lvl1pPr>
          </a:lstStyle>
          <a:p>
            <a:pPr lvl="0"/>
            <a:r>
              <a:rPr lang="en-US" dirty="0"/>
              <a:t>Click to edit Master text styles</a:t>
            </a:r>
          </a:p>
        </p:txBody>
      </p:sp>
      <p:sp>
        <p:nvSpPr>
          <p:cNvPr id="1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5"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Rows / Icons">
    <p:spTree>
      <p:nvGrpSpPr>
        <p:cNvPr id="1" name=""/>
        <p:cNvGrpSpPr/>
        <p:nvPr/>
      </p:nvGrpSpPr>
      <p:grpSpPr>
        <a:xfrm>
          <a:off x="0" y="0"/>
          <a:ext cx="0" cy="0"/>
          <a:chOff x="0" y="0"/>
          <a:chExt cx="0" cy="0"/>
        </a:xfrm>
      </p:grpSpPr>
      <p:sp>
        <p:nvSpPr>
          <p:cNvPr id="8" name="Content Placeholder 2"/>
          <p:cNvSpPr>
            <a:spLocks noGrp="1"/>
          </p:cNvSpPr>
          <p:nvPr>
            <p:ph idx="1"/>
          </p:nvPr>
        </p:nvSpPr>
        <p:spPr>
          <a:xfrm>
            <a:off x="221593"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dirty="0"/>
              <a:t>Click to edit Master text styles</a:t>
            </a:r>
          </a:p>
          <a:p>
            <a:pPr lvl="1"/>
            <a:r>
              <a:rPr lang="en-US" dirty="0"/>
              <a:t>Second level</a:t>
            </a:r>
          </a:p>
        </p:txBody>
      </p:sp>
      <p:sp>
        <p:nvSpPr>
          <p:cNvPr id="12" name="Content Placeholder 2"/>
          <p:cNvSpPr>
            <a:spLocks noGrp="1"/>
          </p:cNvSpPr>
          <p:nvPr>
            <p:ph idx="15"/>
          </p:nvPr>
        </p:nvSpPr>
        <p:spPr>
          <a:xfrm>
            <a:off x="2430841"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3" name="Content Placeholder 2"/>
          <p:cNvSpPr>
            <a:spLocks noGrp="1"/>
          </p:cNvSpPr>
          <p:nvPr>
            <p:ph idx="16"/>
          </p:nvPr>
        </p:nvSpPr>
        <p:spPr>
          <a:xfrm>
            <a:off x="4640088"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4" name="Content Placeholder 2"/>
          <p:cNvSpPr>
            <a:spLocks noGrp="1"/>
          </p:cNvSpPr>
          <p:nvPr>
            <p:ph idx="17"/>
          </p:nvPr>
        </p:nvSpPr>
        <p:spPr>
          <a:xfrm>
            <a:off x="6849334"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6"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8"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7770027" cy="466344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341799" y="4008968"/>
            <a:ext cx="3896359"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7770027" y="0"/>
            <a:ext cx="341798" cy="4663440"/>
          </a:xfrm>
          <a:prstGeom prst="rect">
            <a:avLst/>
          </a:prstGeom>
          <a:solidFill>
            <a:srgbClr val="072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userDrawn="1"/>
        </p:nvSpPr>
        <p:spPr>
          <a:xfrm>
            <a:off x="8113936" y="0"/>
            <a:ext cx="1030064" cy="466344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sp>
        <p:nvSpPr>
          <p:cNvPr id="2" name="Title 1"/>
          <p:cNvSpPr>
            <a:spLocks noGrp="1"/>
          </p:cNvSpPr>
          <p:nvPr>
            <p:ph type="title"/>
          </p:nvPr>
        </p:nvSpPr>
        <p:spPr>
          <a:xfrm>
            <a:off x="280509" y="2071227"/>
            <a:ext cx="8435930" cy="525411"/>
          </a:xfrm>
        </p:spPr>
        <p:txBody>
          <a:bodyPr anchor="t">
            <a:normAutofit/>
          </a:bodyPr>
          <a:lstStyle>
            <a:lvl1pPr>
              <a:defRPr sz="3000"/>
            </a:lvl1pPr>
          </a:lstStyle>
          <a:p>
            <a:r>
              <a:rPr lang="en-US"/>
              <a:t>Click to edit Master title style</a:t>
            </a:r>
            <a:endParaRPr lang="en-US" dirty="0"/>
          </a:p>
        </p:txBody>
      </p:sp>
      <p:sp>
        <p:nvSpPr>
          <p:cNvPr id="15" name="Text Placeholder 6"/>
          <p:cNvSpPr>
            <a:spLocks noGrp="1"/>
          </p:cNvSpPr>
          <p:nvPr>
            <p:ph type="body" sz="quarter" idx="13" hasCustomPrompt="1"/>
          </p:nvPr>
        </p:nvSpPr>
        <p:spPr>
          <a:xfrm>
            <a:off x="277548" y="2605786"/>
            <a:ext cx="8438889"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Rectangle 15"/>
          <p:cNvSpPr/>
          <p:nvPr userDrawn="1"/>
        </p:nvSpPr>
        <p:spPr>
          <a:xfrm>
            <a:off x="0" y="0"/>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7" name="Rectangle 16"/>
          <p:cNvSpPr/>
          <p:nvPr userDrawn="1"/>
        </p:nvSpPr>
        <p:spPr>
          <a:xfrm>
            <a:off x="5945443" y="0"/>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Rectangle 17"/>
          <p:cNvSpPr/>
          <p:nvPr userDrawn="1"/>
        </p:nvSpPr>
        <p:spPr>
          <a:xfrm>
            <a:off x="6863531" y="0"/>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3" name="Rectangle 22"/>
          <p:cNvSpPr/>
          <p:nvPr userDrawn="1"/>
        </p:nvSpPr>
        <p:spPr>
          <a:xfrm>
            <a:off x="8716438" y="0"/>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14" name="Rectangle 13"/>
          <p:cNvSpPr/>
          <p:nvPr userDrawn="1"/>
        </p:nvSpPr>
        <p:spPr>
          <a:xfrm>
            <a:off x="0" y="0"/>
            <a:ext cx="7774425" cy="466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5" name="Rectangle 14"/>
          <p:cNvSpPr/>
          <p:nvPr userDrawn="1"/>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chemeClr val="tx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10" name="Rectangle 9"/>
          <p:cNvSpPr/>
          <p:nvPr userDrawn="1"/>
        </p:nvSpPr>
        <p:spPr>
          <a:xfrm>
            <a:off x="0"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4" name="Text Placeholder 18"/>
          <p:cNvSpPr>
            <a:spLocks noGrp="1"/>
          </p:cNvSpPr>
          <p:nvPr>
            <p:ph type="body" sz="quarter" idx="11" hasCustomPrompt="1"/>
          </p:nvPr>
        </p:nvSpPr>
        <p:spPr>
          <a:xfrm>
            <a:off x="341799" y="1451372"/>
            <a:ext cx="6208345" cy="2240756"/>
          </a:xfrm>
        </p:spPr>
        <p:txBody>
          <a:bodyPr anchor="ctr"/>
          <a:lstStyle>
            <a:lvl1pPr>
              <a:defRPr sz="45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2" name="Graphic 11">
            <a:extLst>
              <a:ext uri="{FF2B5EF4-FFF2-40B4-BE49-F238E27FC236}">
                <a16:creationId xmlns:a16="http://schemas.microsoft.com/office/drawing/2014/main" id="{7B66EEDC-C243-426E-A456-9DA641F1AC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3" name="Straight Connector 12">
            <a:extLst>
              <a:ext uri="{FF2B5EF4-FFF2-40B4-BE49-F238E27FC236}">
                <a16:creationId xmlns:a16="http://schemas.microsoft.com/office/drawing/2014/main" id="{9E29E641-48AC-4080-A1B2-F0575E3A1A1E}"/>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341710"/>
            <a:ext cx="8458117" cy="4457700"/>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B1DD6940-8E95-4AAE-82B3-456141AAD4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1" name="Graphic 10">
            <a:extLst>
              <a:ext uri="{FF2B5EF4-FFF2-40B4-BE49-F238E27FC236}">
                <a16:creationId xmlns:a16="http://schemas.microsoft.com/office/drawing/2014/main" id="{43735B43-CDDC-4F2F-8694-BC59C5D41DF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2" name="Straight Connector 11">
            <a:extLst>
              <a:ext uri="{FF2B5EF4-FFF2-40B4-BE49-F238E27FC236}">
                <a16:creationId xmlns:a16="http://schemas.microsoft.com/office/drawing/2014/main" id="{64ECCA26-1BCE-4F8F-B75E-2A8746A52F9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708"/>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9637" cy="3629025"/>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3682" cy="3629025"/>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90" y="1028700"/>
            <a:ext cx="2914447"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2915409"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Title 1"/>
          <p:cNvSpPr>
            <a:spLocks noGrp="1"/>
          </p:cNvSpPr>
          <p:nvPr>
            <p:ph type="title" hasCustomPrompt="1"/>
          </p:nvPr>
        </p:nvSpPr>
        <p:spPr>
          <a:xfrm>
            <a:off x="269157" y="153621"/>
            <a:ext cx="6944443" cy="493465"/>
          </a:xfrm>
        </p:spPr>
        <p:txBody>
          <a:bodyPr anchor="t">
            <a:noAutofit/>
          </a:bodyPr>
          <a:lstStyle/>
          <a:p>
            <a:r>
              <a:rPr lang="en-US" dirty="0"/>
              <a:t>Agenda Slide</a:t>
            </a:r>
          </a:p>
        </p:txBody>
      </p:sp>
      <p:sp>
        <p:nvSpPr>
          <p:cNvPr id="3" name="Text Placeholder 2"/>
          <p:cNvSpPr>
            <a:spLocks noGrp="1"/>
          </p:cNvSpPr>
          <p:nvPr>
            <p:ph type="body" sz="quarter" idx="14" hasCustomPrompt="1"/>
          </p:nvPr>
        </p:nvSpPr>
        <p:spPr>
          <a:xfrm>
            <a:off x="269874" y="1401763"/>
            <a:ext cx="6943725" cy="3170237"/>
          </a:xfrm>
        </p:spPr>
        <p:txBody>
          <a:bodyPr>
            <a:normAutofit/>
          </a:bodyPr>
          <a:lstStyle>
            <a:lvl1pPr>
              <a:lnSpc>
                <a:spcPts val="4500"/>
              </a:lnSpc>
              <a:defRPr sz="2200" baseline="0">
                <a:solidFill>
                  <a:schemeClr val="accent3"/>
                </a:solidFill>
              </a:defRPr>
            </a:lvl1pPr>
          </a:lstStyle>
          <a:p>
            <a:pPr lvl="0"/>
            <a:r>
              <a:rPr lang="en-US" dirty="0"/>
              <a:t>1.</a:t>
            </a:r>
          </a:p>
          <a:p>
            <a:pPr lvl="0"/>
            <a:r>
              <a:rPr lang="en-US" dirty="0"/>
              <a:t>2.</a:t>
            </a:r>
          </a:p>
          <a:p>
            <a:pPr lvl="0"/>
            <a:r>
              <a:rPr lang="en-US" dirty="0"/>
              <a:t>3.</a:t>
            </a:r>
          </a:p>
          <a:p>
            <a:pPr lvl="0"/>
            <a:r>
              <a:rPr lang="en-US" dirty="0"/>
              <a:t>4.</a:t>
            </a:r>
          </a:p>
        </p:txBody>
      </p:sp>
      <p:sp>
        <p:nvSpPr>
          <p:cNvPr id="12"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454802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342988" y="1028700"/>
            <a:ext cx="6308648"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0090DA"/>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342990" y="1028700"/>
            <a:ext cx="6311003"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ivider Slid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35A689B4-828F-4AF7-8991-9B23F627710C}"/>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21CD3E-5F2D-47FF-9348-AEF60D0E5867}"/>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67A72FEA-B122-4DE3-BF97-D12B53B936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9491E206-BC1A-42CB-964F-8D11FB4C2CD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6F511269-7B02-4032-8A04-6787B2A1C6C2}"/>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Divider Slid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C36FAEF5-B8A2-4962-9C69-C59D128A03E2}"/>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4758E299-0C7E-44D8-AB48-E40E258586A3}"/>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ED36B825-46FA-4203-9FA9-6FA8BF289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C5D1C957-8CB9-4ED6-9448-87378435AD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A2ECC802-7EC9-4557-BB73-3E7167D59CDE}"/>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dirty="0"/>
              <a:t>Click to edit Master title style</a:t>
            </a:r>
          </a:p>
        </p:txBody>
      </p:sp>
      <p:sp>
        <p:nvSpPr>
          <p:cNvPr id="6" name="Content Placeholder 8">
            <a:extLst>
              <a:ext uri="{FF2B5EF4-FFF2-40B4-BE49-F238E27FC236}">
                <a16:creationId xmlns:a16="http://schemas.microsoft.com/office/drawing/2014/main" id="{AA0709DC-EB97-475E-83CF-52159EAEAC94}"/>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884444-E767-4E9E-98BD-887F28FF8046}"/>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4B047D67-CE26-4C77-BA7E-BF08588035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ADEAB2D1-B122-431F-9F08-96D663CB4C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1F1F5B54-3DB0-43A3-886C-8C9AFBCEE90F}"/>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7770027" cy="466344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341799" y="4008968"/>
            <a:ext cx="3896359"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7770027" y="0"/>
            <a:ext cx="341798" cy="4663440"/>
          </a:xfrm>
          <a:prstGeom prst="rect">
            <a:avLst/>
          </a:prstGeom>
          <a:solidFill>
            <a:srgbClr val="072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userDrawn="1"/>
        </p:nvSpPr>
        <p:spPr>
          <a:xfrm>
            <a:off x="8113936" y="0"/>
            <a:ext cx="1030064" cy="466344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14" name="Rectangle 13"/>
          <p:cNvSpPr/>
          <p:nvPr userDrawn="1"/>
        </p:nvSpPr>
        <p:spPr>
          <a:xfrm>
            <a:off x="0" y="0"/>
            <a:ext cx="7774425" cy="466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5" name="Rectangle 14"/>
          <p:cNvSpPr/>
          <p:nvPr userDrawn="1"/>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chemeClr val="tx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or Divider - Light Blue">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lnSpc>
                <a:spcPct val="90000"/>
              </a:lnSpc>
              <a:spcAft>
                <a:spcPts val="0"/>
              </a:spcAft>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1334112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10" name="Rectangle 9"/>
          <p:cNvSpPr/>
          <p:nvPr userDrawn="1"/>
        </p:nvSpPr>
        <p:spPr>
          <a:xfrm>
            <a:off x="0"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4" name="Text Placeholder 18"/>
          <p:cNvSpPr>
            <a:spLocks noGrp="1"/>
          </p:cNvSpPr>
          <p:nvPr>
            <p:ph type="body" sz="quarter" idx="11" hasCustomPrompt="1"/>
          </p:nvPr>
        </p:nvSpPr>
        <p:spPr>
          <a:xfrm>
            <a:off x="341799" y="1451372"/>
            <a:ext cx="6208345" cy="2240756"/>
          </a:xfrm>
        </p:spPr>
        <p:txBody>
          <a:bodyPr anchor="ctr"/>
          <a:lstStyle>
            <a:lvl1pPr>
              <a:defRPr sz="45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2" name="Graphic 11">
            <a:extLst>
              <a:ext uri="{FF2B5EF4-FFF2-40B4-BE49-F238E27FC236}">
                <a16:creationId xmlns:a16="http://schemas.microsoft.com/office/drawing/2014/main" id="{7B66EEDC-C243-426E-A456-9DA641F1AC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3" name="Straight Connector 12">
            <a:extLst>
              <a:ext uri="{FF2B5EF4-FFF2-40B4-BE49-F238E27FC236}">
                <a16:creationId xmlns:a16="http://schemas.microsoft.com/office/drawing/2014/main" id="{9E29E641-48AC-4080-A1B2-F0575E3A1A1E}"/>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341710"/>
            <a:ext cx="8458117" cy="4457700"/>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B1DD6940-8E95-4AAE-82B3-456141AAD4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1" name="Graphic 10">
            <a:extLst>
              <a:ext uri="{FF2B5EF4-FFF2-40B4-BE49-F238E27FC236}">
                <a16:creationId xmlns:a16="http://schemas.microsoft.com/office/drawing/2014/main" id="{43735B43-CDDC-4F2F-8694-BC59C5D41DF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2" name="Straight Connector 11">
            <a:extLst>
              <a:ext uri="{FF2B5EF4-FFF2-40B4-BE49-F238E27FC236}">
                <a16:creationId xmlns:a16="http://schemas.microsoft.com/office/drawing/2014/main" id="{64ECCA26-1BCE-4F8F-B75E-2A8746A52F9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708"/>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9637" cy="3629025"/>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3682" cy="3629025"/>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90" y="1028700"/>
            <a:ext cx="2914447"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2915409"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342988" y="1028700"/>
            <a:ext cx="6308648"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Divider - Green">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0090DA"/>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342990" y="1028700"/>
            <a:ext cx="6311003"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vider Slid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35A689B4-828F-4AF7-8991-9B23F627710C}"/>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21CD3E-5F2D-47FF-9348-AEF60D0E5867}"/>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67A72FEA-B122-4DE3-BF97-D12B53B936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9491E206-BC1A-42CB-964F-8D11FB4C2CD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6F511269-7B02-4032-8A04-6787B2A1C6C2}"/>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vider Slid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C36FAEF5-B8A2-4962-9C69-C59D128A03E2}"/>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4758E299-0C7E-44D8-AB48-E40E258586A3}"/>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ED36B825-46FA-4203-9FA9-6FA8BF289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C5D1C957-8CB9-4ED6-9448-87378435AD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A2ECC802-7EC9-4557-BB73-3E7167D59CDE}"/>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dirty="0"/>
              <a:t>Click to edit Master title style</a:t>
            </a:r>
          </a:p>
        </p:txBody>
      </p:sp>
      <p:sp>
        <p:nvSpPr>
          <p:cNvPr id="6" name="Content Placeholder 8">
            <a:extLst>
              <a:ext uri="{FF2B5EF4-FFF2-40B4-BE49-F238E27FC236}">
                <a16:creationId xmlns:a16="http://schemas.microsoft.com/office/drawing/2014/main" id="{AA0709DC-EB97-475E-83CF-52159EAEAC94}"/>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884444-E767-4E9E-98BD-887F28FF8046}"/>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4B047D67-CE26-4C77-BA7E-BF08588035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ADEAB2D1-B122-431F-9F08-96D663CB4C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1F1F5B54-3DB0-43A3-886C-8C9AFBCEE90F}"/>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Divider - Dark Blue">
    <p:spTree>
      <p:nvGrpSpPr>
        <p:cNvPr id="1" name=""/>
        <p:cNvGrpSpPr/>
        <p:nvPr/>
      </p:nvGrpSpPr>
      <p:grpSpPr>
        <a:xfrm>
          <a:off x="0" y="0"/>
          <a:ext cx="0" cy="0"/>
          <a:chOff x="0" y="0"/>
          <a:chExt cx="0" cy="0"/>
        </a:xfrm>
      </p:grpSpPr>
      <p:sp>
        <p:nvSpPr>
          <p:cNvPr id="3" name="Rectangle 2"/>
          <p:cNvSpPr/>
          <p:nvPr/>
        </p:nvSpPr>
        <p:spPr>
          <a:xfrm>
            <a:off x="0" y="729893"/>
            <a:ext cx="638175" cy="25696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8" name="Rectangle 7"/>
          <p:cNvSpPr/>
          <p:nvPr userDrawn="1"/>
        </p:nvSpPr>
        <p:spPr>
          <a:xfrm>
            <a:off x="0" y="729893"/>
            <a:ext cx="638175" cy="25696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300554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Color Bar Acc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2" name="Rectangle 11"/>
          <p:cNvSpPr/>
          <p:nvPr userDrawn="1"/>
        </p:nvSpPr>
        <p:spPr>
          <a:xfrm>
            <a:off x="0" y="0"/>
            <a:ext cx="1524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5"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4"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213029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file://localhost/Users/ldorion/Desktop/PPT/Assets/metlife_eng_logo_cmyk-c.jp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5.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57" y="153621"/>
            <a:ext cx="6394608" cy="570279"/>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67313" y="1390746"/>
            <a:ext cx="8089489" cy="3210751"/>
          </a:xfrm>
          <a:prstGeom prst="rect">
            <a:avLst/>
          </a:prstGeom>
        </p:spPr>
        <p:txBody>
          <a:bodyPr vert="horz" lIns="68580" tIns="34290" rIns="68580" bIns="34290" rtlCol="0">
            <a:noAutofit/>
          </a:bodyPr>
          <a:lstStyle/>
          <a:p>
            <a:pPr lvl="0"/>
            <a:r>
              <a:rPr lang="en-US" dirty="0"/>
              <a:t>Click to edit Master text styles</a:t>
            </a:r>
          </a:p>
          <a:p>
            <a:pPr lvl="1"/>
            <a:r>
              <a:rPr lang="en-US" dirty="0"/>
              <a:t> Second level</a:t>
            </a:r>
          </a:p>
          <a:p>
            <a:pPr lvl="2"/>
            <a:r>
              <a:rPr lang="en-US" dirty="0"/>
              <a:t>Third level</a:t>
            </a:r>
          </a:p>
          <a:p>
            <a:pPr lvl="3"/>
            <a:r>
              <a:rPr lang="en-US" dirty="0"/>
              <a:t> Fourth level</a:t>
            </a:r>
          </a:p>
          <a:p>
            <a:pPr lvl="4"/>
            <a:r>
              <a:rPr lang="en-US" dirty="0"/>
              <a:t>Fifth level</a:t>
            </a:r>
          </a:p>
        </p:txBody>
      </p:sp>
      <p:sp>
        <p:nvSpPr>
          <p:cNvPr id="6"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pic>
        <p:nvPicPr>
          <p:cNvPr id="5" name="metlife_eng_logo_cmyk-c.jpg" descr="/Users/ldorion/Desktop/PPT/Assets/metlife_eng_logo_cmyk-c.jpg"/>
          <p:cNvPicPr>
            <a:picLocks noChangeAspect="1"/>
          </p:cNvPicPr>
          <p:nvPr userDrawn="1"/>
        </p:nvPicPr>
        <p:blipFill>
          <a:blip r:embed="rId20" r:link="rId21" cstate="screen">
            <a:extLst>
              <a:ext uri="{28A0092B-C50C-407E-A947-70E740481C1C}">
                <a14:useLocalDpi xmlns:a14="http://schemas.microsoft.com/office/drawing/2010/main"/>
              </a:ext>
            </a:extLst>
          </a:blip>
          <a:stretch>
            <a:fillRect/>
          </a:stretch>
        </p:blipFill>
        <p:spPr>
          <a:xfrm>
            <a:off x="110067" y="4693794"/>
            <a:ext cx="1167866" cy="454352"/>
          </a:xfrm>
          <a:prstGeom prst="rect">
            <a:avLst/>
          </a:prstGeom>
        </p:spPr>
      </p:pic>
    </p:spTree>
    <p:extLst>
      <p:ext uri="{BB962C8B-B14F-4D97-AF65-F5344CB8AC3E}">
        <p14:creationId xmlns:p14="http://schemas.microsoft.com/office/powerpoint/2010/main" val="56830091"/>
      </p:ext>
    </p:extLst>
  </p:cSld>
  <p:clrMap bg1="lt1" tx1="dk1" bg2="lt2" tx2="dk2" accent1="accent1" accent2="accent2" accent3="accent3" accent4="accent4" accent5="accent5" accent6="accent6" hlink="hlink" folHlink="folHlink"/>
  <p:sldLayoutIdLst>
    <p:sldLayoutId id="2147483717" r:id="rId1"/>
    <p:sldLayoutId id="2147483724" r:id="rId2"/>
    <p:sldLayoutId id="2147483741" r:id="rId3"/>
    <p:sldLayoutId id="2147483725" r:id="rId4"/>
    <p:sldLayoutId id="2147483726" r:id="rId5"/>
    <p:sldLayoutId id="2147483727" r:id="rId6"/>
    <p:sldLayoutId id="2147483742" r:id="rId7"/>
    <p:sldLayoutId id="2147483735" r:id="rId8"/>
    <p:sldLayoutId id="2147483720" r:id="rId9"/>
    <p:sldLayoutId id="2147483722" r:id="rId10"/>
    <p:sldLayoutId id="2147483723" r:id="rId11"/>
    <p:sldLayoutId id="2147483737" r:id="rId12"/>
    <p:sldLayoutId id="2147483739" r:id="rId13"/>
    <p:sldLayoutId id="2147483728" r:id="rId14"/>
    <p:sldLayoutId id="2147483731" r:id="rId15"/>
    <p:sldLayoutId id="2147483732" r:id="rId16"/>
    <p:sldLayoutId id="2147483733" r:id="rId17"/>
    <p:sldLayoutId id="2147483734" r:id="rId18"/>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Georgia" charset="0"/>
          <a:ea typeface="Georgia" charset="0"/>
          <a:cs typeface="Georgia" charset="0"/>
        </a:defRPr>
      </a:lvl1pPr>
    </p:titleStyle>
    <p:bodyStyle>
      <a:lvl1pPr marL="0" indent="0" algn="l" defTabSz="685800" rtl="0" eaLnBrk="1" latinLnBrk="0" hangingPunct="1">
        <a:lnSpc>
          <a:spcPct val="140000"/>
        </a:lnSpc>
        <a:spcBef>
          <a:spcPts val="750"/>
        </a:spcBef>
        <a:buFont typeface="Arial"/>
        <a:buNone/>
        <a:defRPr sz="22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7">
          <p15:clr>
            <a:srgbClr val="F26B43"/>
          </p15:clr>
        </p15:guide>
        <p15:guide id="2" pos="288">
          <p15:clr>
            <a:srgbClr val="F26B43"/>
          </p15:clr>
        </p15:guide>
        <p15:guide id="3" orient="horz" pos="1361">
          <p15:clr>
            <a:srgbClr val="F26B43"/>
          </p15:clr>
        </p15:guide>
        <p15:guide id="4" orient="horz" pos="4176">
          <p15:clr>
            <a:srgbClr val="F26B43"/>
          </p15:clr>
        </p15:guide>
        <p15:guide id="5"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0" y="342900"/>
            <a:ext cx="8459213"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342990" y="1028700"/>
            <a:ext cx="8459213" cy="36242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8593130" y="4813970"/>
            <a:ext cx="550870" cy="171450"/>
          </a:xfrm>
          <a:prstGeom prst="rect">
            <a:avLst/>
          </a:prstGeom>
        </p:spPr>
        <p:txBody>
          <a:bodyPr lIns="68580" rIns="6858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75787B"/>
                </a:solidFill>
                <a:latin typeface="Arial" charset="0"/>
                <a:cs typeface="Arial" charset="0"/>
              </a:rPr>
              <a:t> </a:t>
            </a:r>
            <a:fld id="{38743595-4496-5147-A886-7D133864DF76}" type="slidenum">
              <a:rPr lang="en-US" sz="600" smtClean="0">
                <a:solidFill>
                  <a:srgbClr val="75787B"/>
                </a:solidFill>
                <a:latin typeface="Arial" charset="0"/>
                <a:ea typeface="Arial" charset="0"/>
                <a:cs typeface="Arial" charset="0"/>
              </a:rPr>
              <a:pPr algn="ctr"/>
              <a:t>‹#›</a:t>
            </a:fld>
            <a:endParaRPr lang="en-US" sz="600" dirty="0">
              <a:solidFill>
                <a:srgbClr val="75787B"/>
              </a:solidFill>
              <a:latin typeface="Arial" charset="0"/>
              <a:ea typeface="Arial" charset="0"/>
              <a:cs typeface="Arial" charset="0"/>
            </a:endParaRPr>
          </a:p>
        </p:txBody>
      </p:sp>
      <p:pic>
        <p:nvPicPr>
          <p:cNvPr id="4" name="Picture 3"/>
          <p:cNvPicPr>
            <a:picLocks noChangeAspect="1"/>
          </p:cNvPicPr>
          <p:nvPr userDrawn="1"/>
        </p:nvPicPr>
        <p:blipFill rotWithShape="1">
          <a:blip r:embed="rId20" cstate="screen">
            <a:extLst>
              <a:ext uri="{28A0092B-C50C-407E-A947-70E740481C1C}">
                <a14:useLocalDpi xmlns:a14="http://schemas.microsoft.com/office/drawing/2010/main"/>
              </a:ext>
            </a:extLst>
          </a:blip>
          <a:srcRect t="-15502" r="-13629" b="-18252"/>
          <a:stretch/>
        </p:blipFill>
        <p:spPr>
          <a:xfrm>
            <a:off x="1624246" y="4767147"/>
            <a:ext cx="1118201" cy="284357"/>
          </a:xfrm>
          <a:prstGeom prst="rect">
            <a:avLst/>
          </a:prstGeom>
        </p:spPr>
      </p:pic>
      <p:sp>
        <p:nvSpPr>
          <p:cNvPr id="7" name="Content Placeholder 8">
            <a:extLst>
              <a:ext uri="{FF2B5EF4-FFF2-40B4-BE49-F238E27FC236}">
                <a16:creationId xmlns:a16="http://schemas.microsoft.com/office/drawing/2014/main" id="{7BBFEA55-E6CB-FA4D-A342-CAA145C6F31A}"/>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8" name="Graphic 7">
            <a:extLst>
              <a:ext uri="{FF2B5EF4-FFF2-40B4-BE49-F238E27FC236}">
                <a16:creationId xmlns:a16="http://schemas.microsoft.com/office/drawing/2014/main" id="{3592A5AF-7F99-4AD8-81BC-B8AB2A4BE103}"/>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E8AA9B32-AA2F-4ED9-BF62-D71D1216EC2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100" b="1" i="0" kern="1200" spc="-15"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20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0" y="342900"/>
            <a:ext cx="8459213"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342990" y="1028700"/>
            <a:ext cx="8459213" cy="36242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8593130" y="4813970"/>
            <a:ext cx="550870" cy="171450"/>
          </a:xfrm>
          <a:prstGeom prst="rect">
            <a:avLst/>
          </a:prstGeom>
        </p:spPr>
        <p:txBody>
          <a:bodyPr lIns="68580" rIns="6858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75787B"/>
                </a:solidFill>
                <a:latin typeface="Arial" charset="0"/>
                <a:cs typeface="Arial" charset="0"/>
              </a:rPr>
              <a:t> </a:t>
            </a:r>
            <a:fld id="{38743595-4496-5147-A886-7D133864DF76}" type="slidenum">
              <a:rPr lang="en-US" sz="600" smtClean="0">
                <a:solidFill>
                  <a:srgbClr val="75787B"/>
                </a:solidFill>
                <a:latin typeface="Arial" charset="0"/>
                <a:ea typeface="Arial" charset="0"/>
                <a:cs typeface="Arial" charset="0"/>
              </a:rPr>
              <a:pPr algn="ctr"/>
              <a:t>‹#›</a:t>
            </a:fld>
            <a:endParaRPr lang="en-US" sz="600" dirty="0">
              <a:solidFill>
                <a:srgbClr val="75787B"/>
              </a:solidFill>
              <a:latin typeface="Arial" charset="0"/>
              <a:ea typeface="Arial" charset="0"/>
              <a:cs typeface="Arial" charset="0"/>
            </a:endParaRPr>
          </a:p>
        </p:txBody>
      </p:sp>
      <p:pic>
        <p:nvPicPr>
          <p:cNvPr id="4" name="Picture 3"/>
          <p:cNvPicPr>
            <a:picLocks noChangeAspect="1"/>
          </p:cNvPicPr>
          <p:nvPr userDrawn="1"/>
        </p:nvPicPr>
        <p:blipFill rotWithShape="1">
          <a:blip r:embed="rId20" cstate="screen">
            <a:extLst>
              <a:ext uri="{28A0092B-C50C-407E-A947-70E740481C1C}">
                <a14:useLocalDpi xmlns:a14="http://schemas.microsoft.com/office/drawing/2010/main"/>
              </a:ext>
            </a:extLst>
          </a:blip>
          <a:srcRect t="-15502" r="-13629" b="-18252"/>
          <a:stretch/>
        </p:blipFill>
        <p:spPr>
          <a:xfrm>
            <a:off x="375110" y="4767147"/>
            <a:ext cx="1118201" cy="284357"/>
          </a:xfrm>
          <a:prstGeom prst="rect">
            <a:avLst/>
          </a:prstGeom>
        </p:spPr>
      </p:pic>
      <p:sp>
        <p:nvSpPr>
          <p:cNvPr id="7" name="Content Placeholder 8">
            <a:extLst>
              <a:ext uri="{FF2B5EF4-FFF2-40B4-BE49-F238E27FC236}">
                <a16:creationId xmlns:a16="http://schemas.microsoft.com/office/drawing/2014/main" id="{7BBFEA55-E6CB-FA4D-A342-CAA145C6F31A}"/>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100" b="1" i="0" kern="1200" spc="-15"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20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9.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77" b="13085"/>
          <a:stretch/>
        </p:blipFill>
        <p:spPr>
          <a:xfrm>
            <a:off x="0" y="-1"/>
            <a:ext cx="7810960" cy="4659925"/>
          </a:xfrm>
          <a:prstGeom prst="rect">
            <a:avLst/>
          </a:prstGeom>
        </p:spPr>
      </p:pic>
      <p:sp>
        <p:nvSpPr>
          <p:cNvPr id="9" name="Rectangle 8">
            <a:extLst>
              <a:ext uri="{FF2B5EF4-FFF2-40B4-BE49-F238E27FC236}">
                <a16:creationId xmlns:a16="http://schemas.microsoft.com/office/drawing/2014/main" id="{60238A67-4289-411B-9C0B-5066D3D92F7F}"/>
              </a:ext>
            </a:extLst>
          </p:cNvPr>
          <p:cNvSpPr/>
          <p:nvPr/>
        </p:nvSpPr>
        <p:spPr>
          <a:xfrm>
            <a:off x="0" y="0"/>
            <a:ext cx="7789767" cy="466344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086"/>
            <a:endParaRPr lang="en-GB" sz="1799" dirty="0">
              <a:solidFill>
                <a:srgbClr val="FFFFFF"/>
              </a:solidFill>
            </a:endParaRPr>
          </a:p>
        </p:txBody>
      </p:sp>
      <p:sp>
        <p:nvSpPr>
          <p:cNvPr id="5" name="Title 4">
            <a:extLst>
              <a:ext uri="{FF2B5EF4-FFF2-40B4-BE49-F238E27FC236}">
                <a16:creationId xmlns:a16="http://schemas.microsoft.com/office/drawing/2014/main" id="{36C81A1E-59C3-4688-8ED6-78F568A933EC}"/>
              </a:ext>
            </a:extLst>
          </p:cNvPr>
          <p:cNvSpPr>
            <a:spLocks noGrp="1"/>
          </p:cNvSpPr>
          <p:nvPr>
            <p:ph type="ctrTitle"/>
          </p:nvPr>
        </p:nvSpPr>
        <p:spPr>
          <a:xfrm>
            <a:off x="341798" y="1917537"/>
            <a:ext cx="6896283" cy="911691"/>
          </a:xfrm>
        </p:spPr>
        <p:txBody>
          <a:bodyPr/>
          <a:lstStyle/>
          <a:p>
            <a:r>
              <a:rPr lang="en-US" sz="3500" dirty="0">
                <a:solidFill>
                  <a:schemeClr val="bg1"/>
                </a:solidFill>
              </a:rPr>
              <a:t>International Wealth Builder</a:t>
            </a:r>
            <a:endParaRPr lang="en-US" sz="3500" dirty="0">
              <a:solidFill>
                <a:srgbClr val="FCAF17"/>
              </a:solidFill>
            </a:endParaRPr>
          </a:p>
        </p:txBody>
      </p:sp>
      <p:sp>
        <p:nvSpPr>
          <p:cNvPr id="11" name="Rectangle 10"/>
          <p:cNvSpPr/>
          <p:nvPr/>
        </p:nvSpPr>
        <p:spPr>
          <a:xfrm>
            <a:off x="7782523"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8" name="Content Placeholder 3"/>
          <p:cNvSpPr txBox="1">
            <a:spLocks/>
          </p:cNvSpPr>
          <p:nvPr/>
        </p:nvSpPr>
        <p:spPr>
          <a:xfrm>
            <a:off x="333543" y="3929703"/>
            <a:ext cx="4736688" cy="292106"/>
          </a:xfrm>
          <a:prstGeom prst="rect">
            <a:avLst/>
          </a:prstGeom>
        </p:spPr>
        <p:txBody>
          <a:bodyPr vert="horz" lIns="68580" tIns="0" rIns="68580" bIns="0" rtlCol="0" anchor="ctr" anchorCtr="0">
            <a:noAutofit/>
          </a:bodyPr>
          <a:lstStyle>
            <a:lvl1pPr marL="0" indent="0" algn="l" defTabSz="685800" rtl="0" eaLnBrk="1" latinLnBrk="0" hangingPunct="1">
              <a:lnSpc>
                <a:spcPct val="100000"/>
              </a:lnSpc>
              <a:spcBef>
                <a:spcPts val="750"/>
              </a:spcBef>
              <a:buFont typeface="Arial"/>
              <a:buNone/>
              <a:defRPr sz="18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kumimoji="0" lang="en-US" sz="1800" b="0" i="0" u="none" strike="noStrike" kern="1200" cap="none" spc="0" normalizeH="0" baseline="0" noProof="0" dirty="0">
              <a:ln>
                <a:noFill/>
              </a:ln>
              <a:solidFill>
                <a:schemeClr val="bg1"/>
              </a:solidFill>
              <a:effectLst/>
              <a:uLnTx/>
              <a:uFillTx/>
              <a:latin typeface="Arial"/>
              <a:ea typeface=""/>
              <a:cs typeface=""/>
            </a:endParaRPr>
          </a:p>
        </p:txBody>
      </p:sp>
    </p:spTree>
    <p:extLst>
      <p:ext uri="{BB962C8B-B14F-4D97-AF65-F5344CB8AC3E}">
        <p14:creationId xmlns:p14="http://schemas.microsoft.com/office/powerpoint/2010/main" val="99989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Built-in free benefit</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10</a:t>
            </a:fld>
            <a:endParaRPr lang="en-US"/>
          </a:p>
        </p:txBody>
      </p:sp>
      <p:sp>
        <p:nvSpPr>
          <p:cNvPr id="4" name="TextBox 3"/>
          <p:cNvSpPr txBox="1"/>
          <p:nvPr/>
        </p:nvSpPr>
        <p:spPr>
          <a:xfrm>
            <a:off x="1308253" y="4796010"/>
            <a:ext cx="3717684" cy="230832"/>
          </a:xfrm>
          <a:prstGeom prst="rect">
            <a:avLst/>
          </a:prstGeom>
          <a:noFill/>
        </p:spPr>
        <p:txBody>
          <a:bodyPr wrap="none" rtlCol="0">
            <a:spAutoFit/>
          </a:bodyPr>
          <a:lstStyle/>
          <a:p>
            <a:r>
              <a:rPr lang="en-US" sz="900">
                <a:latin typeface="+mj-lt"/>
              </a:rPr>
              <a:t>*Customer </a:t>
            </a:r>
            <a:r>
              <a:rPr lang="en-US" sz="900" dirty="0">
                <a:latin typeface="+mj-lt"/>
              </a:rPr>
              <a:t>needs to inform MetLife of the change in </a:t>
            </a:r>
            <a:r>
              <a:rPr lang="en-US" sz="900">
                <a:latin typeface="+mj-lt"/>
              </a:rPr>
              <a:t>residency status.</a:t>
            </a:r>
            <a:endParaRPr lang="en-US" sz="900" dirty="0">
              <a:latin typeface="+mj-lt"/>
            </a:endParaRPr>
          </a:p>
        </p:txBody>
      </p:sp>
      <p:graphicFrame>
        <p:nvGraphicFramePr>
          <p:cNvPr id="5" name="Diagram 4"/>
          <p:cNvGraphicFramePr/>
          <p:nvPr>
            <p:extLst>
              <p:ext uri="{D42A27DB-BD31-4B8C-83A1-F6EECF244321}">
                <p14:modId xmlns:p14="http://schemas.microsoft.com/office/powerpoint/2010/main" val="1298262581"/>
              </p:ext>
            </p:extLst>
          </p:nvPr>
        </p:nvGraphicFramePr>
        <p:xfrm>
          <a:off x="198303" y="224929"/>
          <a:ext cx="3106757" cy="287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740547816"/>
              </p:ext>
            </p:extLst>
          </p:nvPr>
        </p:nvGraphicFramePr>
        <p:xfrm>
          <a:off x="198303" y="2141863"/>
          <a:ext cx="3106757" cy="28708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Connector 9"/>
          <p:cNvCxnSpPr/>
          <p:nvPr/>
        </p:nvCxnSpPr>
        <p:spPr>
          <a:xfrm>
            <a:off x="3481331" y="649996"/>
            <a:ext cx="0" cy="37677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19111" y="645442"/>
            <a:ext cx="5171501" cy="738664"/>
          </a:xfrm>
          <a:prstGeom prst="rect">
            <a:avLst/>
          </a:prstGeom>
          <a:noFill/>
        </p:spPr>
        <p:txBody>
          <a:bodyPr wrap="square" rtlCol="0">
            <a:spAutoFit/>
          </a:bodyPr>
          <a:lstStyle/>
          <a:p>
            <a:r>
              <a:rPr lang="en-US" dirty="0">
                <a:solidFill>
                  <a:schemeClr val="accent3"/>
                </a:solidFill>
                <a:latin typeface="Arial" pitchFamily="34" charset="0"/>
                <a:cs typeface="Arial" pitchFamily="34" charset="0"/>
              </a:rPr>
              <a:t>The customer is entitled for a Short Term incapacity benefit  in case of incapacity due to sickness and accident &amp; involuntary loss of employment benefit.</a:t>
            </a:r>
          </a:p>
        </p:txBody>
      </p:sp>
      <p:graphicFrame>
        <p:nvGraphicFramePr>
          <p:cNvPr id="13" name="Table 12"/>
          <p:cNvGraphicFramePr>
            <a:graphicFrameLocks noGrp="1"/>
          </p:cNvGraphicFramePr>
          <p:nvPr>
            <p:extLst>
              <p:ext uri="{D42A27DB-BD31-4B8C-83A1-F6EECF244321}">
                <p14:modId xmlns:p14="http://schemas.microsoft.com/office/powerpoint/2010/main" val="619870114"/>
              </p:ext>
            </p:extLst>
          </p:nvPr>
        </p:nvGraphicFramePr>
        <p:xfrm>
          <a:off x="3774195" y="1469375"/>
          <a:ext cx="5116417" cy="2974083"/>
        </p:xfrm>
        <a:graphic>
          <a:graphicData uri="http://schemas.openxmlformats.org/drawingml/2006/table">
            <a:tbl>
              <a:tblPr firstRow="1" bandRow="1">
                <a:tableStyleId>{6E25E649-3F16-4E02-A733-19D2CDBF48F0}</a:tableStyleId>
              </a:tblPr>
              <a:tblGrid>
                <a:gridCol w="1386531">
                  <a:extLst>
                    <a:ext uri="{9D8B030D-6E8A-4147-A177-3AD203B41FA5}">
                      <a16:colId xmlns:a16="http://schemas.microsoft.com/office/drawing/2014/main" val="20000"/>
                    </a:ext>
                  </a:extLst>
                </a:gridCol>
                <a:gridCol w="2319727">
                  <a:extLst>
                    <a:ext uri="{9D8B030D-6E8A-4147-A177-3AD203B41FA5}">
                      <a16:colId xmlns:a16="http://schemas.microsoft.com/office/drawing/2014/main" val="20001"/>
                    </a:ext>
                  </a:extLst>
                </a:gridCol>
                <a:gridCol w="1410159">
                  <a:extLst>
                    <a:ext uri="{9D8B030D-6E8A-4147-A177-3AD203B41FA5}">
                      <a16:colId xmlns:a16="http://schemas.microsoft.com/office/drawing/2014/main" val="20002"/>
                    </a:ext>
                  </a:extLst>
                </a:gridCol>
              </a:tblGrid>
              <a:tr h="316660">
                <a:tc>
                  <a:txBody>
                    <a:bodyPr/>
                    <a:lstStyle/>
                    <a:p>
                      <a:pPr algn="ctr"/>
                      <a:r>
                        <a:rPr lang="en-US" sz="1200" dirty="0">
                          <a:latin typeface="Arial" charset="0"/>
                          <a:ea typeface="Arial" charset="0"/>
                          <a:cs typeface="Arial" charset="0"/>
                        </a:rPr>
                        <a:t>Term</a:t>
                      </a:r>
                    </a:p>
                  </a:txBody>
                  <a:tcPr anchor="ctr">
                    <a:solidFill>
                      <a:srgbClr val="0070C0"/>
                    </a:solidFill>
                  </a:tcPr>
                </a:tc>
                <a:tc>
                  <a:txBody>
                    <a:bodyPr/>
                    <a:lstStyle/>
                    <a:p>
                      <a:pPr algn="ctr"/>
                      <a:r>
                        <a:rPr lang="en-US" sz="1200" dirty="0">
                          <a:latin typeface="Arial" charset="0"/>
                          <a:ea typeface="Arial" charset="0"/>
                          <a:cs typeface="Arial" charset="0"/>
                        </a:rPr>
                        <a:t>Age 18 to 65</a:t>
                      </a:r>
                    </a:p>
                  </a:txBody>
                  <a:tcPr anchor="ctr">
                    <a:solidFill>
                      <a:srgbClr val="0070C0"/>
                    </a:solidFill>
                  </a:tcPr>
                </a:tc>
                <a:tc>
                  <a:txBody>
                    <a:bodyPr/>
                    <a:lstStyle/>
                    <a:p>
                      <a:pPr algn="ctr"/>
                      <a:r>
                        <a:rPr lang="en-US" sz="1200" dirty="0">
                          <a:latin typeface="Arial" charset="0"/>
                          <a:ea typeface="Arial" charset="0"/>
                          <a:cs typeface="Arial" charset="0"/>
                        </a:rPr>
                        <a:t>Age 66 to</a:t>
                      </a:r>
                      <a:r>
                        <a:rPr lang="en-US" sz="1200" baseline="0" dirty="0">
                          <a:latin typeface="Arial" charset="0"/>
                          <a:ea typeface="Arial" charset="0"/>
                          <a:cs typeface="Arial" charset="0"/>
                        </a:rPr>
                        <a:t> 95</a:t>
                      </a:r>
                      <a:endParaRPr lang="en-US" sz="1200" dirty="0">
                        <a:latin typeface="Arial" charset="0"/>
                        <a:ea typeface="Arial" charset="0"/>
                        <a:cs typeface="Arial" charset="0"/>
                      </a:endParaRPr>
                    </a:p>
                  </a:txBody>
                  <a:tcPr anchor="ctr">
                    <a:solidFill>
                      <a:srgbClr val="0070C0"/>
                    </a:solidFill>
                  </a:tcPr>
                </a:tc>
                <a:extLst>
                  <a:ext uri="{0D108BD9-81ED-4DB2-BD59-A6C34878D82A}">
                    <a16:rowId xmlns:a16="http://schemas.microsoft.com/office/drawing/2014/main" val="10000"/>
                  </a:ext>
                </a:extLst>
              </a:tr>
              <a:tr h="802632">
                <a:tc>
                  <a:txBody>
                    <a:bodyPr/>
                    <a:lstStyle/>
                    <a:p>
                      <a:pPr algn="ctr"/>
                      <a:r>
                        <a:rPr lang="en-US" sz="1200" b="1" dirty="0">
                          <a:latin typeface="Arial" charset="0"/>
                          <a:ea typeface="Arial" charset="0"/>
                          <a:cs typeface="Arial" charset="0"/>
                        </a:rPr>
                        <a:t>Short Term Incapacity Benefit</a:t>
                      </a:r>
                    </a:p>
                  </a:txBody>
                  <a:tcPr anchor="ctr"/>
                </a:tc>
                <a:tc>
                  <a:txBody>
                    <a:bodyPr/>
                    <a:lstStyle/>
                    <a:p>
                      <a:pPr algn="ctr"/>
                      <a:r>
                        <a:rPr lang="en-US" sz="1200" dirty="0">
                          <a:latin typeface="Arial" charset="0"/>
                          <a:ea typeface="Arial" charset="0"/>
                          <a:cs typeface="Arial" charset="0"/>
                        </a:rPr>
                        <a:t>Incapacity due to</a:t>
                      </a:r>
                      <a:r>
                        <a:rPr lang="en-US" sz="1200" baseline="0" dirty="0">
                          <a:latin typeface="Arial" charset="0"/>
                          <a:ea typeface="Arial" charset="0"/>
                          <a:cs typeface="Arial" charset="0"/>
                        </a:rPr>
                        <a:t> </a:t>
                      </a:r>
                      <a:r>
                        <a:rPr lang="en-US" sz="1200" dirty="0">
                          <a:latin typeface="Arial" charset="0"/>
                          <a:ea typeface="Arial" charset="0"/>
                          <a:cs typeface="Arial" charset="0"/>
                        </a:rPr>
                        <a:t>Accident/Sickness or Involuntary Loss of Employment</a:t>
                      </a:r>
                    </a:p>
                  </a:txBody>
                  <a:tcPr anchor="ctr"/>
                </a:tc>
                <a:tc>
                  <a:txBody>
                    <a:bodyPr/>
                    <a:lstStyle/>
                    <a:p>
                      <a:pPr algn="ctr"/>
                      <a:r>
                        <a:rPr lang="en-US" sz="1200" dirty="0">
                          <a:latin typeface="Arial" charset="0"/>
                          <a:ea typeface="Arial" charset="0"/>
                          <a:cs typeface="Arial" charset="0"/>
                        </a:rPr>
                        <a:t>Incapacity due to Accident Only</a:t>
                      </a:r>
                    </a:p>
                  </a:txBody>
                  <a:tcPr anchor="ctr"/>
                </a:tc>
                <a:extLst>
                  <a:ext uri="{0D108BD9-81ED-4DB2-BD59-A6C34878D82A}">
                    <a16:rowId xmlns:a16="http://schemas.microsoft.com/office/drawing/2014/main" val="10001"/>
                  </a:ext>
                </a:extLst>
              </a:tr>
              <a:tr h="604417">
                <a:tc>
                  <a:txBody>
                    <a:bodyPr/>
                    <a:lstStyle/>
                    <a:p>
                      <a:pPr algn="ctr"/>
                      <a:r>
                        <a:rPr lang="en-US" sz="1200" b="1" dirty="0">
                          <a:latin typeface="Arial" charset="0"/>
                          <a:ea typeface="Arial" charset="0"/>
                          <a:cs typeface="Arial" charset="0"/>
                        </a:rPr>
                        <a:t>Waiting Period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Arial" charset="0"/>
                          <a:cs typeface="Arial" charset="0"/>
                        </a:rPr>
                        <a:t>3 months,</a:t>
                      </a:r>
                      <a:r>
                        <a:rPr lang="en-US" sz="1200" baseline="0" dirty="0">
                          <a:latin typeface="Arial" charset="0"/>
                          <a:ea typeface="Arial" charset="0"/>
                          <a:cs typeface="Arial" charset="0"/>
                        </a:rPr>
                        <a:t> No waiting period for Incapacity due to Accident</a:t>
                      </a:r>
                    </a:p>
                  </a:txBody>
                  <a:tcPr anchor="ctr"/>
                </a:tc>
                <a:tc>
                  <a:txBody>
                    <a:bodyPr/>
                    <a:lstStyle/>
                    <a:p>
                      <a:pPr algn="ctr"/>
                      <a:r>
                        <a:rPr lang="en-US" sz="1200" dirty="0">
                          <a:latin typeface="Arial" charset="0"/>
                          <a:ea typeface="Arial" charset="0"/>
                          <a:cs typeface="Arial" charset="0"/>
                        </a:rPr>
                        <a:t>6 months</a:t>
                      </a:r>
                    </a:p>
                  </a:txBody>
                  <a:tcPr anchor="ctr"/>
                </a:tc>
                <a:extLst>
                  <a:ext uri="{0D108BD9-81ED-4DB2-BD59-A6C34878D82A}">
                    <a16:rowId xmlns:a16="http://schemas.microsoft.com/office/drawing/2014/main" val="10002"/>
                  </a:ext>
                </a:extLst>
              </a:tr>
              <a:tr h="604417">
                <a:tc>
                  <a:txBody>
                    <a:bodyPr/>
                    <a:lstStyle/>
                    <a:p>
                      <a:pPr algn="ctr"/>
                      <a:r>
                        <a:rPr lang="en-US" sz="1200" b="1" dirty="0">
                          <a:latin typeface="Arial" charset="0"/>
                          <a:ea typeface="Arial" charset="0"/>
                          <a:cs typeface="Arial" charset="0"/>
                        </a:rPr>
                        <a:t>Benefit Period</a:t>
                      </a:r>
                    </a:p>
                  </a:txBody>
                  <a:tcPr anchor="ctr"/>
                </a:tc>
                <a:tc>
                  <a:txBody>
                    <a:bodyPr/>
                    <a:lstStyle/>
                    <a:p>
                      <a:pPr algn="ctr"/>
                      <a:r>
                        <a:rPr lang="en-US" sz="1200" dirty="0">
                          <a:latin typeface="Arial" charset="0"/>
                          <a:ea typeface="Arial" charset="0"/>
                          <a:cs typeface="Arial" charset="0"/>
                        </a:rPr>
                        <a:t>24 months – Incapacity</a:t>
                      </a:r>
                      <a:r>
                        <a:rPr lang="en-US" sz="1200" baseline="0" dirty="0">
                          <a:latin typeface="Arial" charset="0"/>
                          <a:ea typeface="Arial" charset="0"/>
                          <a:cs typeface="Arial" charset="0"/>
                        </a:rPr>
                        <a:t> due to Accident/Sickness</a:t>
                      </a:r>
                    </a:p>
                    <a:p>
                      <a:pPr algn="ctr"/>
                      <a:r>
                        <a:rPr lang="en-US" sz="1200" dirty="0">
                          <a:latin typeface="Arial" charset="0"/>
                          <a:ea typeface="Arial" charset="0"/>
                          <a:cs typeface="Arial" charset="0"/>
                        </a:rPr>
                        <a:t>12 months – ILOE</a:t>
                      </a:r>
                    </a:p>
                  </a:txBody>
                  <a:tcPr anchor="ctr"/>
                </a:tc>
                <a:tc>
                  <a:txBody>
                    <a:bodyPr/>
                    <a:lstStyle/>
                    <a:p>
                      <a:pPr algn="ctr"/>
                      <a:r>
                        <a:rPr lang="en-US" sz="1200" dirty="0">
                          <a:latin typeface="Arial" charset="0"/>
                          <a:ea typeface="Arial" charset="0"/>
                          <a:cs typeface="Arial" charset="0"/>
                        </a:rPr>
                        <a:t>12 months </a:t>
                      </a:r>
                    </a:p>
                    <a:p>
                      <a:pPr algn="ctr"/>
                      <a:r>
                        <a:rPr lang="en-US" sz="1200" dirty="0">
                          <a:latin typeface="Arial" charset="0"/>
                          <a:ea typeface="Arial" charset="0"/>
                          <a:cs typeface="Arial" charset="0"/>
                        </a:rPr>
                        <a:t>(Accident only)</a:t>
                      </a:r>
                    </a:p>
                  </a:txBody>
                  <a:tcPr anchor="ctr"/>
                </a:tc>
                <a:extLst>
                  <a:ext uri="{0D108BD9-81ED-4DB2-BD59-A6C34878D82A}">
                    <a16:rowId xmlns:a16="http://schemas.microsoft.com/office/drawing/2014/main" val="10003"/>
                  </a:ext>
                </a:extLst>
              </a:tr>
              <a:tr h="589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charset="0"/>
                          <a:ea typeface="Arial" charset="0"/>
                          <a:cs typeface="Arial" charset="0"/>
                        </a:rPr>
                        <a:t>Excess Period</a:t>
                      </a:r>
                    </a:p>
                    <a:p>
                      <a:pPr algn="ctr"/>
                      <a:endParaRPr lang="en-US" sz="1200" b="1" dirty="0">
                        <a:latin typeface="Arial" charset="0"/>
                        <a:ea typeface="Arial" charset="0"/>
                        <a:cs typeface="Arial" charset="0"/>
                      </a:endParaRPr>
                    </a:p>
                  </a:txBody>
                  <a:tcPr anchor="ctr"/>
                </a:tc>
                <a:tc gridSpan="2">
                  <a:txBody>
                    <a:bodyPr/>
                    <a:lstStyle/>
                    <a:p>
                      <a:pPr algn="ctr"/>
                      <a:r>
                        <a:rPr lang="en-US" sz="1200" dirty="0">
                          <a:latin typeface="Arial" charset="0"/>
                          <a:ea typeface="Arial" charset="0"/>
                          <a:cs typeface="Arial" charset="0"/>
                        </a:rPr>
                        <a:t>3 months – Incapacity</a:t>
                      </a:r>
                      <a:r>
                        <a:rPr lang="en-US" sz="1200" baseline="0" dirty="0">
                          <a:latin typeface="Arial" charset="0"/>
                          <a:ea typeface="Arial" charset="0"/>
                          <a:cs typeface="Arial" charset="0"/>
                        </a:rPr>
                        <a:t> due to Sickness or accident</a:t>
                      </a:r>
                    </a:p>
                    <a:p>
                      <a:pPr algn="ctr"/>
                      <a:r>
                        <a:rPr lang="en-US" sz="1200" baseline="0" dirty="0">
                          <a:latin typeface="Arial" charset="0"/>
                          <a:ea typeface="Arial" charset="0"/>
                          <a:cs typeface="Arial" charset="0"/>
                        </a:rPr>
                        <a:t>3 months – ILOE</a:t>
                      </a:r>
                      <a:endParaRPr lang="en-US" sz="1200" dirty="0">
                        <a:latin typeface="Arial" charset="0"/>
                        <a:ea typeface="Arial" charset="0"/>
                        <a:cs typeface="Arial" charset="0"/>
                      </a:endParaRPr>
                    </a:p>
                  </a:txBody>
                  <a:tcPr anchor="ct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56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2AC5236-6495-49EB-B4A9-8994287DAB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2F59AE9-76CE-4915-B5FC-D7B9CD39927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42E713-D3B8-41C8-9755-4BB86148B31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BCBD3E7-38EB-4539-A825-615485CA26A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8BEFF03-54A5-454D-9B30-833BEB5BEEB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9BAC450-EB23-48CE-9859-0319B05F443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401017E-16A4-4D4E-9C96-04B8940E5FD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F2AC5236-6495-49EB-B4A9-8994287DABB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2BCBD3E7-38EB-4539-A825-615485CA26A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38BEFF03-54A5-454D-9B30-833BEB5BEE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8"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Built-in protection benefit</a:t>
            </a:r>
            <a:endParaRPr lang="en-US" sz="2800" dirty="0"/>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11</a:t>
            </a:fld>
            <a:endParaRPr lang="en-US"/>
          </a:p>
        </p:txBody>
      </p:sp>
      <p:sp>
        <p:nvSpPr>
          <p:cNvPr id="4" name="Text Placeholder 4"/>
          <p:cNvSpPr>
            <a:spLocks noGrp="1"/>
          </p:cNvSpPr>
          <p:nvPr>
            <p:ph type="body" sz="quarter" idx="13"/>
          </p:nvPr>
        </p:nvSpPr>
        <p:spPr>
          <a:xfrm>
            <a:off x="242816" y="493861"/>
            <a:ext cx="8584184" cy="443186"/>
          </a:xfrm>
        </p:spPr>
        <p:txBody>
          <a:bodyPr/>
          <a:lstStyle/>
          <a:p>
            <a:r>
              <a:rPr lang="en-US" sz="1500" dirty="0"/>
              <a:t>Accidental Death Benefit In Common Carrier – For Non Resident Customers</a:t>
            </a:r>
          </a:p>
        </p:txBody>
      </p:sp>
      <p:sp>
        <p:nvSpPr>
          <p:cNvPr id="5" name="Rounded Rectangle 4"/>
          <p:cNvSpPr>
            <a:spLocks noChangeArrowheads="1"/>
          </p:cNvSpPr>
          <p:nvPr/>
        </p:nvSpPr>
        <p:spPr bwMode="auto">
          <a:xfrm>
            <a:off x="445775" y="2216226"/>
            <a:ext cx="1836737" cy="692227"/>
          </a:xfrm>
          <a:prstGeom prst="roundRect">
            <a:avLst>
              <a:gd name="adj" fmla="val 0"/>
            </a:avLst>
          </a:prstGeom>
          <a:solidFill>
            <a:schemeClr val="accent2"/>
          </a:solidFill>
          <a:ln>
            <a:headEnd/>
            <a:tailEnd/>
          </a:ln>
        </p:spPr>
        <p:style>
          <a:lnRef idx="1">
            <a:schemeClr val="accent5"/>
          </a:lnRef>
          <a:fillRef idx="3">
            <a:schemeClr val="accent5"/>
          </a:fillRef>
          <a:effectRef idx="2">
            <a:schemeClr val="accent5"/>
          </a:effectRef>
          <a:fontRef idx="minor">
            <a:schemeClr val="lt1"/>
          </a:fontRef>
        </p:style>
        <p:txBody>
          <a:bodyPr lIns="0" tIns="0" rIns="0" bIns="0" anchor="ctr" anchorCtr="1"/>
          <a:lstStyle>
            <a:defPPr>
              <a:defRPr lang="en-US"/>
            </a:defPPr>
            <a:lvl1pPr algn="r"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a:lstStyle>
          <a:p>
            <a:pPr algn="ctr">
              <a:lnSpc>
                <a:spcPct val="110000"/>
              </a:lnSpc>
            </a:pPr>
            <a:r>
              <a:rPr lang="en-US" sz="1300" b="1" dirty="0">
                <a:solidFill>
                  <a:schemeClr val="bg1"/>
                </a:solidFill>
                <a:latin typeface="+mj-lt"/>
              </a:rPr>
              <a:t>100% of </a:t>
            </a:r>
          </a:p>
          <a:p>
            <a:pPr algn="ctr">
              <a:lnSpc>
                <a:spcPct val="110000"/>
              </a:lnSpc>
            </a:pPr>
            <a:r>
              <a:rPr lang="en-US" sz="1300" b="1" dirty="0">
                <a:solidFill>
                  <a:schemeClr val="bg1"/>
                </a:solidFill>
                <a:latin typeface="+mj-lt"/>
              </a:rPr>
              <a:t>Account Value</a:t>
            </a:r>
          </a:p>
        </p:txBody>
      </p:sp>
      <p:sp>
        <p:nvSpPr>
          <p:cNvPr id="8" name="AutoShape 26"/>
          <p:cNvSpPr>
            <a:spLocks noChangeArrowheads="1"/>
          </p:cNvSpPr>
          <p:nvPr/>
        </p:nvSpPr>
        <p:spPr bwMode="auto">
          <a:xfrm rot="5400000">
            <a:off x="904289" y="527905"/>
            <a:ext cx="920379" cy="2163423"/>
          </a:xfrm>
          <a:prstGeom prst="homePlate">
            <a:avLst>
              <a:gd name="adj" fmla="val 52504"/>
            </a:avLst>
          </a:prstGeom>
          <a:ln/>
        </p:spPr>
        <p:style>
          <a:lnRef idx="1">
            <a:schemeClr val="accent3"/>
          </a:lnRef>
          <a:fillRef idx="3">
            <a:schemeClr val="accent3"/>
          </a:fillRef>
          <a:effectRef idx="2">
            <a:schemeClr val="accent3"/>
          </a:effectRef>
          <a:fontRef idx="minor">
            <a:schemeClr val="lt1"/>
          </a:fontRef>
        </p:style>
        <p:txBody>
          <a:bodyPr vert="vert270" wrap="none" anchor="ctr">
            <a:normAutofit fontScale="92500" lnSpcReduction="20000"/>
          </a:bodyPr>
          <a:lstStyle>
            <a:defPPr>
              <a:defRPr lang="en-US"/>
            </a:defPPr>
            <a:lvl1pPr algn="r"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a:lstStyle>
          <a:p>
            <a:pPr algn="ctr">
              <a:defRPr/>
            </a:pPr>
            <a:r>
              <a:rPr lang="en-US" sz="1400" b="1" dirty="0">
                <a:solidFill>
                  <a:schemeClr val="bg1"/>
                </a:solidFill>
                <a:latin typeface="+mj-lt"/>
                <a:ea typeface="ＭＳ Ｐゴシック" charset="0"/>
              </a:rPr>
              <a:t>Accidental </a:t>
            </a:r>
          </a:p>
          <a:p>
            <a:pPr algn="ctr">
              <a:defRPr/>
            </a:pPr>
            <a:r>
              <a:rPr lang="en-US" sz="1400" b="1" dirty="0">
                <a:solidFill>
                  <a:schemeClr val="bg1"/>
                </a:solidFill>
                <a:latin typeface="+mj-lt"/>
                <a:ea typeface="ＭＳ Ｐゴシック" charset="0"/>
              </a:rPr>
              <a:t>Death in a </a:t>
            </a:r>
          </a:p>
          <a:p>
            <a:pPr algn="ctr">
              <a:defRPr/>
            </a:pPr>
            <a:r>
              <a:rPr lang="en-US" sz="1400" b="1" dirty="0">
                <a:solidFill>
                  <a:schemeClr val="bg1"/>
                </a:solidFill>
                <a:latin typeface="+mj-lt"/>
                <a:ea typeface="ＭＳ Ｐゴシック" charset="0"/>
              </a:rPr>
              <a:t>common carrier**</a:t>
            </a:r>
          </a:p>
        </p:txBody>
      </p:sp>
      <p:sp>
        <p:nvSpPr>
          <p:cNvPr id="10" name="Rounded Rectangle 9"/>
          <p:cNvSpPr>
            <a:spLocks noChangeArrowheads="1"/>
          </p:cNvSpPr>
          <p:nvPr/>
        </p:nvSpPr>
        <p:spPr bwMode="auto">
          <a:xfrm>
            <a:off x="460062" y="3546989"/>
            <a:ext cx="1836738" cy="727555"/>
          </a:xfrm>
          <a:prstGeom prst="roundRect">
            <a:avLst>
              <a:gd name="adj" fmla="val 0"/>
            </a:avLst>
          </a:prstGeom>
          <a:solidFill>
            <a:schemeClr val="accent2"/>
          </a:solidFill>
          <a:ln>
            <a:headEnd/>
            <a:tailEnd/>
          </a:ln>
        </p:spPr>
        <p:style>
          <a:lnRef idx="1">
            <a:schemeClr val="accent5"/>
          </a:lnRef>
          <a:fillRef idx="3">
            <a:schemeClr val="accent5"/>
          </a:fillRef>
          <a:effectRef idx="2">
            <a:schemeClr val="accent5"/>
          </a:effectRef>
          <a:fontRef idx="minor">
            <a:schemeClr val="lt1"/>
          </a:fontRef>
        </p:style>
        <p:txBody>
          <a:bodyPr lIns="0" tIns="0" rIns="0" bIns="0" anchor="ctr" anchorCtr="1"/>
          <a:lstStyle>
            <a:defPPr>
              <a:defRPr lang="en-US"/>
            </a:defPPr>
            <a:lvl1pPr algn="r"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a:lstStyle>
          <a:p>
            <a:pPr algn="ctr">
              <a:lnSpc>
                <a:spcPct val="110000"/>
              </a:lnSpc>
            </a:pPr>
            <a:r>
              <a:rPr lang="en-US" sz="1300" b="1" dirty="0">
                <a:solidFill>
                  <a:schemeClr val="bg1"/>
                </a:solidFill>
                <a:latin typeface="+mj-lt"/>
              </a:rPr>
              <a:t>10% of </a:t>
            </a:r>
            <a:r>
              <a:rPr lang="en-US" sz="1300" b="1">
                <a:solidFill>
                  <a:schemeClr val="bg1"/>
                </a:solidFill>
                <a:latin typeface="+mj-lt"/>
              </a:rPr>
              <a:t>Account Value</a:t>
            </a:r>
            <a:endParaRPr lang="en-US" sz="1300" b="1" dirty="0">
              <a:solidFill>
                <a:schemeClr val="bg1"/>
              </a:solidFill>
              <a:latin typeface="+mj-lt"/>
            </a:endParaRPr>
          </a:p>
          <a:p>
            <a:pPr algn="ctr">
              <a:lnSpc>
                <a:spcPct val="110000"/>
              </a:lnSpc>
            </a:pPr>
            <a:r>
              <a:rPr lang="en-US" sz="1300" b="1" dirty="0">
                <a:solidFill>
                  <a:schemeClr val="bg1"/>
                </a:solidFill>
                <a:latin typeface="+mj-lt"/>
              </a:rPr>
              <a:t>(Max. USD 5,000)</a:t>
            </a:r>
          </a:p>
        </p:txBody>
      </p:sp>
      <p:sp>
        <p:nvSpPr>
          <p:cNvPr id="11" name="Content Placeholder 2"/>
          <p:cNvSpPr>
            <a:spLocks noGrp="1"/>
          </p:cNvSpPr>
          <p:nvPr/>
        </p:nvSpPr>
        <p:spPr bwMode="auto">
          <a:xfrm>
            <a:off x="2768907" y="1117294"/>
            <a:ext cx="5714081" cy="375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110000"/>
              </a:lnSpc>
              <a:spcBef>
                <a:spcPct val="50000"/>
              </a:spcBef>
              <a:spcAft>
                <a:spcPct val="0"/>
              </a:spcAft>
              <a:buChar char="•"/>
              <a:defRPr sz="2400">
                <a:solidFill>
                  <a:srgbClr val="333333"/>
                </a:solidFill>
                <a:latin typeface="+mn-lt"/>
                <a:ea typeface="ＭＳ Ｐゴシック" charset="-128"/>
                <a:cs typeface="+mn-cs"/>
              </a:defRPr>
            </a:lvl1pPr>
            <a:lvl2pPr marL="508000" indent="-225425" algn="l" rtl="0" eaLnBrk="0" fontAlgn="base" hangingPunct="0">
              <a:lnSpc>
                <a:spcPct val="110000"/>
              </a:lnSpc>
              <a:spcBef>
                <a:spcPct val="25000"/>
              </a:spcBef>
              <a:spcAft>
                <a:spcPct val="0"/>
              </a:spcAft>
              <a:buChar char="–"/>
              <a:defRPr sz="2200">
                <a:solidFill>
                  <a:srgbClr val="333333"/>
                </a:solidFill>
                <a:latin typeface="+mn-lt"/>
                <a:ea typeface="ＭＳ Ｐゴシック" charset="-128"/>
              </a:defRPr>
            </a:lvl2pPr>
            <a:lvl3pPr marL="795338" indent="-173038" algn="l" rtl="0" eaLnBrk="0" fontAlgn="base" hangingPunct="0">
              <a:lnSpc>
                <a:spcPct val="110000"/>
              </a:lnSpc>
              <a:spcBef>
                <a:spcPct val="20000"/>
              </a:spcBef>
              <a:spcAft>
                <a:spcPct val="0"/>
              </a:spcAft>
              <a:buChar char="•"/>
              <a:defRPr sz="2200">
                <a:solidFill>
                  <a:srgbClr val="333333"/>
                </a:solidFill>
                <a:latin typeface="+mn-lt"/>
                <a:ea typeface="ＭＳ Ｐゴシック" charset="-128"/>
              </a:defRPr>
            </a:lvl3pPr>
            <a:lvl4pPr marL="1082675" indent="-173038" algn="l" rtl="0" eaLnBrk="0" fontAlgn="base" hangingPunct="0">
              <a:lnSpc>
                <a:spcPct val="110000"/>
              </a:lnSpc>
              <a:spcBef>
                <a:spcPct val="20000"/>
              </a:spcBef>
              <a:spcAft>
                <a:spcPct val="0"/>
              </a:spcAft>
              <a:buChar char="–"/>
              <a:defRPr sz="2000">
                <a:solidFill>
                  <a:srgbClr val="333333"/>
                </a:solidFill>
                <a:latin typeface="+mn-lt"/>
                <a:ea typeface="ＭＳ Ｐゴシック" charset="-128"/>
              </a:defRPr>
            </a:lvl4pPr>
            <a:lvl5pPr marL="1370013" indent="-173038" algn="l" rtl="0" eaLnBrk="0" fontAlgn="base" hangingPunct="0">
              <a:lnSpc>
                <a:spcPct val="110000"/>
              </a:lnSpc>
              <a:spcBef>
                <a:spcPct val="20000"/>
              </a:spcBef>
              <a:spcAft>
                <a:spcPct val="0"/>
              </a:spcAft>
              <a:buChar char="»"/>
              <a:defRPr sz="2000">
                <a:solidFill>
                  <a:srgbClr val="333333"/>
                </a:solidFill>
                <a:latin typeface="+mn-lt"/>
                <a:ea typeface="ＭＳ Ｐゴシック" charset="-128"/>
              </a:defRPr>
            </a:lvl5pPr>
            <a:lvl6pPr marL="1827213" indent="-173038" algn="l" rtl="0" fontAlgn="base">
              <a:lnSpc>
                <a:spcPct val="110000"/>
              </a:lnSpc>
              <a:spcBef>
                <a:spcPct val="20000"/>
              </a:spcBef>
              <a:spcAft>
                <a:spcPct val="0"/>
              </a:spcAft>
              <a:buChar char="»"/>
              <a:defRPr sz="2000">
                <a:solidFill>
                  <a:srgbClr val="333333"/>
                </a:solidFill>
                <a:latin typeface="+mn-lt"/>
                <a:ea typeface="ＭＳ Ｐゴシック" charset="-128"/>
              </a:defRPr>
            </a:lvl6pPr>
            <a:lvl7pPr marL="2284413" indent="-173038" algn="l" rtl="0" fontAlgn="base">
              <a:lnSpc>
                <a:spcPct val="110000"/>
              </a:lnSpc>
              <a:spcBef>
                <a:spcPct val="20000"/>
              </a:spcBef>
              <a:spcAft>
                <a:spcPct val="0"/>
              </a:spcAft>
              <a:buChar char="»"/>
              <a:defRPr sz="2000">
                <a:solidFill>
                  <a:srgbClr val="333333"/>
                </a:solidFill>
                <a:latin typeface="+mn-lt"/>
                <a:ea typeface="ＭＳ Ｐゴシック" charset="-128"/>
              </a:defRPr>
            </a:lvl7pPr>
            <a:lvl8pPr marL="2741613" indent="-173038" algn="l" rtl="0" fontAlgn="base">
              <a:lnSpc>
                <a:spcPct val="110000"/>
              </a:lnSpc>
              <a:spcBef>
                <a:spcPct val="20000"/>
              </a:spcBef>
              <a:spcAft>
                <a:spcPct val="0"/>
              </a:spcAft>
              <a:buChar char="»"/>
              <a:defRPr sz="2000">
                <a:solidFill>
                  <a:srgbClr val="333333"/>
                </a:solidFill>
                <a:latin typeface="+mn-lt"/>
                <a:ea typeface="ＭＳ Ｐゴシック" charset="-128"/>
              </a:defRPr>
            </a:lvl8pPr>
            <a:lvl9pPr marL="3198813" indent="-173038" algn="l" rtl="0" fontAlgn="base">
              <a:lnSpc>
                <a:spcPct val="110000"/>
              </a:lnSpc>
              <a:spcBef>
                <a:spcPct val="20000"/>
              </a:spcBef>
              <a:spcAft>
                <a:spcPct val="0"/>
              </a:spcAft>
              <a:buChar char="»"/>
              <a:defRPr sz="2000">
                <a:solidFill>
                  <a:srgbClr val="333333"/>
                </a:solidFill>
                <a:latin typeface="+mn-lt"/>
                <a:ea typeface="ＭＳ Ｐゴシック" charset="-128"/>
              </a:defRPr>
            </a:lvl9pPr>
          </a:lstStyle>
          <a:p>
            <a:pPr>
              <a:lnSpc>
                <a:spcPct val="100000"/>
              </a:lnSpc>
            </a:pPr>
            <a:r>
              <a:rPr lang="en-US" sz="1300" b="1" dirty="0">
                <a:latin typeface="+mj-lt"/>
              </a:rPr>
              <a:t>Common Carrier - Accidental Death Benefit Conditions: </a:t>
            </a:r>
            <a:r>
              <a:rPr lang="en-US" sz="1300" dirty="0">
                <a:latin typeface="+mj-lt"/>
              </a:rPr>
              <a:t>The benefit is payable only upon receipt of due</a:t>
            </a:r>
          </a:p>
          <a:p>
            <a:pPr>
              <a:lnSpc>
                <a:spcPct val="100000"/>
              </a:lnSpc>
            </a:pPr>
            <a:r>
              <a:rPr lang="en-US" sz="1300" dirty="0">
                <a:latin typeface="+mj-lt"/>
              </a:rPr>
              <a:t>proof of the death of the Insured as a direct result and independently and exclusively of all other causes, of bodily</a:t>
            </a:r>
          </a:p>
          <a:p>
            <a:pPr>
              <a:lnSpc>
                <a:spcPct val="100000"/>
              </a:lnSpc>
            </a:pPr>
            <a:r>
              <a:rPr lang="en-US" sz="1300" dirty="0">
                <a:latin typeface="+mj-lt"/>
              </a:rPr>
              <a:t>injuries effected solely by external, violent and accidental means of which (except in the case of drowning, or of internal</a:t>
            </a:r>
          </a:p>
          <a:p>
            <a:pPr>
              <a:lnSpc>
                <a:spcPct val="100000"/>
              </a:lnSpc>
            </a:pPr>
            <a:r>
              <a:rPr lang="en-US" sz="1300" dirty="0">
                <a:latin typeface="+mj-lt"/>
              </a:rPr>
              <a:t>injury revealed by autopsy) there is evidence of visible contusion or wound on the exterior of the body and provided</a:t>
            </a:r>
          </a:p>
          <a:p>
            <a:pPr>
              <a:lnSpc>
                <a:spcPct val="100000"/>
              </a:lnSpc>
            </a:pPr>
            <a:r>
              <a:rPr lang="en-US" sz="1300" dirty="0">
                <a:latin typeface="+mj-lt"/>
              </a:rPr>
              <a:t>the accident occurring (a) while riding as a passenger in a regular Passenger Elevator Car(elevators in mines excluded),</a:t>
            </a:r>
          </a:p>
          <a:p>
            <a:pPr>
              <a:lnSpc>
                <a:spcPct val="100000"/>
              </a:lnSpc>
            </a:pPr>
            <a:r>
              <a:rPr lang="en-US" sz="1300" dirty="0">
                <a:latin typeface="+mj-lt"/>
              </a:rPr>
              <a:t>or (b) in consequence of the burning of any Theater, Hotel or other Public Building in which the Insured shall be at the</a:t>
            </a:r>
          </a:p>
          <a:p>
            <a:pPr>
              <a:lnSpc>
                <a:spcPct val="100000"/>
              </a:lnSpc>
            </a:pPr>
            <a:r>
              <a:rPr lang="en-US" sz="1300" dirty="0">
                <a:latin typeface="+mj-lt"/>
              </a:rPr>
              <a:t>commencement of the fire, or (c) while as a fare-paying passenger on any bonafide public conveyance licensed and</a:t>
            </a:r>
          </a:p>
          <a:p>
            <a:pPr>
              <a:lnSpc>
                <a:spcPct val="100000"/>
              </a:lnSpc>
            </a:pPr>
            <a:r>
              <a:rPr lang="en-US" sz="1300" dirty="0">
                <a:latin typeface="+mj-lt"/>
              </a:rPr>
              <a:t>approved to carry passengers for hire.</a:t>
            </a:r>
          </a:p>
        </p:txBody>
      </p:sp>
      <p:sp>
        <p:nvSpPr>
          <p:cNvPr id="2" name="TextBox 1"/>
          <p:cNvSpPr txBox="1"/>
          <p:nvPr/>
        </p:nvSpPr>
        <p:spPr>
          <a:xfrm>
            <a:off x="947450" y="2919470"/>
            <a:ext cx="914400" cy="517792"/>
          </a:xfrm>
          <a:prstGeom prst="rect">
            <a:avLst/>
          </a:prstGeom>
          <a:noFill/>
        </p:spPr>
        <p:txBody>
          <a:bodyPr wrap="none" lIns="91440" tIns="0" rIns="91440" bIns="0" rtlCol="0">
            <a:noAutofit/>
          </a:bodyPr>
          <a:lstStyle/>
          <a:p>
            <a:pPr algn="ctr"/>
            <a:r>
              <a:rPr lang="en-US" sz="4000" b="1" dirty="0">
                <a:solidFill>
                  <a:schemeClr val="bg1">
                    <a:lumMod val="50000"/>
                  </a:schemeClr>
                </a:solidFill>
              </a:rPr>
              <a:t>+</a:t>
            </a:r>
          </a:p>
        </p:txBody>
      </p:sp>
    </p:spTree>
    <p:extLst>
      <p:ext uri="{BB962C8B-B14F-4D97-AF65-F5344CB8AC3E}">
        <p14:creationId xmlns:p14="http://schemas.microsoft.com/office/powerpoint/2010/main" val="17697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Optional coverages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12</a:t>
            </a:fld>
            <a:endParaRPr lang="en-US"/>
          </a:p>
        </p:txBody>
      </p:sp>
      <p:grpSp>
        <p:nvGrpSpPr>
          <p:cNvPr id="2" name="Group 1"/>
          <p:cNvGrpSpPr/>
          <p:nvPr/>
        </p:nvGrpSpPr>
        <p:grpSpPr>
          <a:xfrm>
            <a:off x="330507" y="1357567"/>
            <a:ext cx="2038120" cy="1979826"/>
            <a:chOff x="473726" y="1357567"/>
            <a:chExt cx="2038120" cy="1979826"/>
          </a:xfrm>
        </p:grpSpPr>
        <p:sp>
          <p:nvSpPr>
            <p:cNvPr id="4" name="Rectangle 3"/>
            <p:cNvSpPr/>
            <p:nvPr/>
          </p:nvSpPr>
          <p:spPr>
            <a:xfrm>
              <a:off x="473726" y="2598729"/>
              <a:ext cx="2038120" cy="738664"/>
            </a:xfrm>
            <a:prstGeom prst="rect">
              <a:avLst/>
            </a:prstGeom>
          </p:spPr>
          <p:txBody>
            <a:bodyPr wrap="square">
              <a:spAutoFit/>
            </a:bodyPr>
            <a:lstStyle/>
            <a:p>
              <a:pPr lvl="0" algn="ctr"/>
              <a:r>
                <a:rPr lang="en-US" b="1" dirty="0">
                  <a:latin typeface="Arial" pitchFamily="34" charset="0"/>
                  <a:cs typeface="Arial" pitchFamily="34" charset="0"/>
                </a:rPr>
                <a:t>Waiver of Premium on Death or Disability on Owner’s Life</a:t>
              </a:r>
              <a:endParaRPr lang="en-US" b="1" dirty="0"/>
            </a:p>
          </p:txBody>
        </p:sp>
        <p:pic>
          <p:nvPicPr>
            <p:cNvPr id="5" name="Picture 4"/>
            <p:cNvPicPr>
              <a:picLocks noChangeAspect="1"/>
            </p:cNvPicPr>
            <p:nvPr/>
          </p:nvPicPr>
          <p:blipFill>
            <a:blip r:embed="rId3"/>
            <a:stretch>
              <a:fillRect/>
            </a:stretch>
          </p:blipFill>
          <p:spPr>
            <a:xfrm>
              <a:off x="1106011" y="1357567"/>
              <a:ext cx="968563" cy="986837"/>
            </a:xfrm>
            <a:prstGeom prst="rect">
              <a:avLst/>
            </a:prstGeom>
          </p:spPr>
        </p:pic>
      </p:grpSp>
      <p:grpSp>
        <p:nvGrpSpPr>
          <p:cNvPr id="15" name="Group 14"/>
          <p:cNvGrpSpPr/>
          <p:nvPr/>
        </p:nvGrpSpPr>
        <p:grpSpPr>
          <a:xfrm>
            <a:off x="2922928" y="1368788"/>
            <a:ext cx="1611485" cy="1753161"/>
            <a:chOff x="2955979" y="1368788"/>
            <a:chExt cx="1611485" cy="1753161"/>
          </a:xfrm>
        </p:grpSpPr>
        <p:pic>
          <p:nvPicPr>
            <p:cNvPr id="7" name="Picture 6"/>
            <p:cNvPicPr>
              <a:picLocks noChangeAspect="1"/>
            </p:cNvPicPr>
            <p:nvPr/>
          </p:nvPicPr>
          <p:blipFill>
            <a:blip r:embed="rId4"/>
            <a:stretch>
              <a:fillRect/>
            </a:stretch>
          </p:blipFill>
          <p:spPr>
            <a:xfrm>
              <a:off x="3326036" y="1368788"/>
              <a:ext cx="929715" cy="1081505"/>
            </a:xfrm>
            <a:prstGeom prst="rect">
              <a:avLst/>
            </a:prstGeom>
          </p:spPr>
        </p:pic>
        <p:sp>
          <p:nvSpPr>
            <p:cNvPr id="8" name="Rectangle 7"/>
            <p:cNvSpPr/>
            <p:nvPr/>
          </p:nvSpPr>
          <p:spPr>
            <a:xfrm>
              <a:off x="2955979" y="2598729"/>
              <a:ext cx="1611485" cy="523220"/>
            </a:xfrm>
            <a:prstGeom prst="rect">
              <a:avLst/>
            </a:prstGeom>
          </p:spPr>
          <p:txBody>
            <a:bodyPr wrap="square">
              <a:spAutoFit/>
            </a:bodyPr>
            <a:lstStyle/>
            <a:p>
              <a:pPr lvl="0" algn="ctr"/>
              <a:r>
                <a:rPr lang="en-US" b="1" dirty="0">
                  <a:latin typeface="Arial" pitchFamily="34" charset="0"/>
                  <a:cs typeface="Arial" pitchFamily="34" charset="0"/>
                </a:rPr>
                <a:t>Accidental Death Benefit</a:t>
              </a:r>
              <a:endParaRPr lang="en-US" b="1" dirty="0"/>
            </a:p>
          </p:txBody>
        </p:sp>
      </p:grpSp>
      <p:grpSp>
        <p:nvGrpSpPr>
          <p:cNvPr id="17" name="Group 16"/>
          <p:cNvGrpSpPr/>
          <p:nvPr/>
        </p:nvGrpSpPr>
        <p:grpSpPr>
          <a:xfrm>
            <a:off x="5010947" y="1369495"/>
            <a:ext cx="1687308" cy="1967898"/>
            <a:chOff x="4878745" y="1369495"/>
            <a:chExt cx="1687308" cy="1967898"/>
          </a:xfrm>
        </p:grpSpPr>
        <p:sp>
          <p:nvSpPr>
            <p:cNvPr id="10" name="Rectangle 9"/>
            <p:cNvSpPr/>
            <p:nvPr/>
          </p:nvSpPr>
          <p:spPr>
            <a:xfrm>
              <a:off x="4878745" y="2598729"/>
              <a:ext cx="1687308" cy="738664"/>
            </a:xfrm>
            <a:prstGeom prst="rect">
              <a:avLst/>
            </a:prstGeom>
          </p:spPr>
          <p:txBody>
            <a:bodyPr wrap="square">
              <a:spAutoFit/>
            </a:bodyPr>
            <a:lstStyle/>
            <a:p>
              <a:pPr lvl="0" algn="ctr"/>
              <a:r>
                <a:rPr lang="en-US" b="1" dirty="0">
                  <a:latin typeface="Arial" pitchFamily="34" charset="0"/>
                  <a:cs typeface="Arial" pitchFamily="34" charset="0"/>
                </a:rPr>
                <a:t>Total and Permanent Disability</a:t>
              </a:r>
              <a:endParaRPr lang="en-US" b="1" dirty="0"/>
            </a:p>
          </p:txBody>
        </p:sp>
        <p:pic>
          <p:nvPicPr>
            <p:cNvPr id="12" name="Picture 11"/>
            <p:cNvPicPr>
              <a:picLocks noChangeAspect="1"/>
            </p:cNvPicPr>
            <p:nvPr/>
          </p:nvPicPr>
          <p:blipFill>
            <a:blip r:embed="rId5"/>
            <a:stretch>
              <a:fillRect/>
            </a:stretch>
          </p:blipFill>
          <p:spPr>
            <a:xfrm>
              <a:off x="5288586" y="1369495"/>
              <a:ext cx="833300" cy="1036544"/>
            </a:xfrm>
            <a:prstGeom prst="rect">
              <a:avLst/>
            </a:prstGeom>
          </p:spPr>
        </p:pic>
      </p:grpSp>
      <p:grpSp>
        <p:nvGrpSpPr>
          <p:cNvPr id="19" name="Group 18"/>
          <p:cNvGrpSpPr/>
          <p:nvPr/>
        </p:nvGrpSpPr>
        <p:grpSpPr>
          <a:xfrm>
            <a:off x="7076936" y="1537582"/>
            <a:ext cx="1611485" cy="1584367"/>
            <a:chOff x="6922700" y="1537582"/>
            <a:chExt cx="1611485" cy="1584367"/>
          </a:xfrm>
        </p:grpSpPr>
        <p:sp>
          <p:nvSpPr>
            <p:cNvPr id="11" name="Rectangle 10"/>
            <p:cNvSpPr/>
            <p:nvPr/>
          </p:nvSpPr>
          <p:spPr>
            <a:xfrm>
              <a:off x="6922700" y="2598729"/>
              <a:ext cx="1611485" cy="523220"/>
            </a:xfrm>
            <a:prstGeom prst="rect">
              <a:avLst/>
            </a:prstGeom>
          </p:spPr>
          <p:txBody>
            <a:bodyPr wrap="square">
              <a:spAutoFit/>
            </a:bodyPr>
            <a:lstStyle/>
            <a:p>
              <a:pPr lvl="0" algn="ctr"/>
              <a:r>
                <a:rPr lang="en-US" b="1" dirty="0">
                  <a:latin typeface="Arial" pitchFamily="34" charset="0"/>
                  <a:cs typeface="Arial" pitchFamily="34" charset="0"/>
                </a:rPr>
                <a:t>Stand Alone Critical Illness</a:t>
              </a:r>
              <a:endParaRPr lang="en-US" b="1" dirty="0"/>
            </a:p>
          </p:txBody>
        </p:sp>
        <p:pic>
          <p:nvPicPr>
            <p:cNvPr id="13" name="Picture 12"/>
            <p:cNvPicPr>
              <a:picLocks noChangeAspect="1"/>
            </p:cNvPicPr>
            <p:nvPr/>
          </p:nvPicPr>
          <p:blipFill>
            <a:blip r:embed="rId6"/>
            <a:stretch>
              <a:fillRect/>
            </a:stretch>
          </p:blipFill>
          <p:spPr>
            <a:xfrm>
              <a:off x="7213384" y="1537582"/>
              <a:ext cx="1051859" cy="887506"/>
            </a:xfrm>
            <a:prstGeom prst="rect">
              <a:avLst/>
            </a:prstGeom>
          </p:spPr>
        </p:pic>
      </p:grpSp>
      <p:cxnSp>
        <p:nvCxnSpPr>
          <p:cNvPr id="14" name="Straight Connector 13"/>
          <p:cNvCxnSpPr/>
          <p:nvPr/>
        </p:nvCxnSpPr>
        <p:spPr>
          <a:xfrm>
            <a:off x="2588965" y="1145755"/>
            <a:ext cx="0" cy="21813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37254" y="1145755"/>
            <a:ext cx="0" cy="21813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543" y="1145755"/>
            <a:ext cx="0" cy="21813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3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Investment choices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36" y="1026991"/>
            <a:ext cx="1000111" cy="1000111"/>
          </a:xfrm>
          <a:prstGeom prst="rect">
            <a:avLst/>
          </a:prstGeom>
        </p:spPr>
      </p:pic>
      <p:sp>
        <p:nvSpPr>
          <p:cNvPr id="2" name="Rectangle 1"/>
          <p:cNvSpPr/>
          <p:nvPr/>
        </p:nvSpPr>
        <p:spPr>
          <a:xfrm>
            <a:off x="1658039" y="1043202"/>
            <a:ext cx="3310568" cy="1077218"/>
          </a:xfrm>
          <a:prstGeom prst="rect">
            <a:avLst/>
          </a:prstGeom>
        </p:spPr>
        <p:txBody>
          <a:bodyPr wrap="square">
            <a:spAutoFit/>
          </a:bodyPr>
          <a:lstStyle/>
          <a:p>
            <a:pPr lvl="0"/>
            <a:r>
              <a:rPr lang="en-GB" altLang="en-US" sz="1600" dirty="0">
                <a:latin typeface="Arial" pitchFamily="34" charset="0"/>
                <a:cs typeface="Arial" pitchFamily="34" charset="0"/>
              </a:rPr>
              <a:t>Choice between 3 fundamental investment strategies: </a:t>
            </a:r>
            <a:r>
              <a:rPr lang="en-GB" altLang="en-US" sz="1600" b="1" dirty="0">
                <a:latin typeface="Arial" pitchFamily="34" charset="0"/>
                <a:cs typeface="Arial" pitchFamily="34" charset="0"/>
              </a:rPr>
              <a:t>Conservative, Balanced and Aggressive</a:t>
            </a:r>
            <a:endParaRPr lang="en-US" sz="1600" b="1" dirty="0"/>
          </a:p>
        </p:txBody>
      </p:sp>
      <p:pic>
        <p:nvPicPr>
          <p:cNvPr id="8" name="Picture 7"/>
          <p:cNvPicPr>
            <a:picLocks noChangeAspect="1"/>
          </p:cNvPicPr>
          <p:nvPr/>
        </p:nvPicPr>
        <p:blipFill>
          <a:blip r:embed="rId4"/>
          <a:stretch>
            <a:fillRect/>
          </a:stretch>
        </p:blipFill>
        <p:spPr>
          <a:xfrm>
            <a:off x="526667" y="2594969"/>
            <a:ext cx="820259" cy="820259"/>
          </a:xfrm>
          <a:prstGeom prst="rect">
            <a:avLst/>
          </a:prstGeom>
        </p:spPr>
      </p:pic>
      <p:sp>
        <p:nvSpPr>
          <p:cNvPr id="10" name="Rectangle 9"/>
          <p:cNvSpPr/>
          <p:nvPr/>
        </p:nvSpPr>
        <p:spPr>
          <a:xfrm>
            <a:off x="1658039" y="2651664"/>
            <a:ext cx="2208881" cy="584775"/>
          </a:xfrm>
          <a:prstGeom prst="rect">
            <a:avLst/>
          </a:prstGeom>
        </p:spPr>
        <p:txBody>
          <a:bodyPr wrap="square">
            <a:spAutoFit/>
          </a:bodyPr>
          <a:lstStyle/>
          <a:p>
            <a:pPr lvl="0"/>
            <a:r>
              <a:rPr lang="en-GB" altLang="en-US" sz="1600" dirty="0">
                <a:latin typeface="Arial" pitchFamily="34" charset="0"/>
                <a:cs typeface="Arial" pitchFamily="34" charset="0"/>
              </a:rPr>
              <a:t>Up to 180+ direct funds </a:t>
            </a:r>
            <a:r>
              <a:rPr lang="en-GB" altLang="en-US" sz="1600">
                <a:latin typeface="Arial" pitchFamily="34" charset="0"/>
                <a:cs typeface="Arial" pitchFamily="34" charset="0"/>
              </a:rPr>
              <a:t>to select from</a:t>
            </a:r>
            <a:endParaRPr lang="en-US" sz="1600" b="1"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883" y="1074375"/>
            <a:ext cx="829056" cy="829056"/>
          </a:xfrm>
          <a:prstGeom prst="rect">
            <a:avLst/>
          </a:prstGeom>
        </p:spPr>
      </p:pic>
      <p:sp>
        <p:nvSpPr>
          <p:cNvPr id="12" name="Rectangle 11"/>
          <p:cNvSpPr/>
          <p:nvPr/>
        </p:nvSpPr>
        <p:spPr>
          <a:xfrm>
            <a:off x="6494444" y="1241506"/>
            <a:ext cx="2208881" cy="584775"/>
          </a:xfrm>
          <a:prstGeom prst="rect">
            <a:avLst/>
          </a:prstGeom>
        </p:spPr>
        <p:txBody>
          <a:bodyPr wrap="square">
            <a:spAutoFit/>
          </a:bodyPr>
          <a:lstStyle/>
          <a:p>
            <a:pPr lvl="0"/>
            <a:r>
              <a:rPr lang="en-GB" altLang="en-US" sz="1600">
                <a:latin typeface="Arial" pitchFamily="34" charset="0"/>
                <a:cs typeface="Arial" pitchFamily="34" charset="0"/>
              </a:rPr>
              <a:t>Free premium redirection</a:t>
            </a:r>
            <a:endParaRPr lang="en-US" sz="1600" b="1" dirty="0"/>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7591" y="2345991"/>
            <a:ext cx="955075" cy="955075"/>
          </a:xfrm>
          <a:prstGeom prst="rect">
            <a:avLst/>
          </a:prstGeom>
        </p:spPr>
      </p:pic>
      <p:sp>
        <p:nvSpPr>
          <p:cNvPr id="14" name="Rectangle 13"/>
          <p:cNvSpPr/>
          <p:nvPr/>
        </p:nvSpPr>
        <p:spPr>
          <a:xfrm>
            <a:off x="6494444" y="2640648"/>
            <a:ext cx="2208881" cy="584775"/>
          </a:xfrm>
          <a:prstGeom prst="rect">
            <a:avLst/>
          </a:prstGeom>
        </p:spPr>
        <p:txBody>
          <a:bodyPr wrap="square">
            <a:spAutoFit/>
          </a:bodyPr>
          <a:lstStyle/>
          <a:p>
            <a:pPr lvl="0"/>
            <a:r>
              <a:rPr lang="en-GB" altLang="en-US" sz="1600" dirty="0">
                <a:latin typeface="Arial" pitchFamily="34" charset="0"/>
                <a:cs typeface="Arial" pitchFamily="34" charset="0"/>
              </a:rPr>
              <a:t>Unlimited free switches every year</a:t>
            </a:r>
            <a:endParaRPr lang="en-US" sz="1600" b="1" dirty="0"/>
          </a:p>
        </p:txBody>
      </p:sp>
    </p:spTree>
    <p:extLst>
      <p:ext uri="{BB962C8B-B14F-4D97-AF65-F5344CB8AC3E}">
        <p14:creationId xmlns:p14="http://schemas.microsoft.com/office/powerpoint/2010/main" val="150659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Multiple maturity option</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14</a:t>
            </a:fld>
            <a:endParaRPr lang="en-US"/>
          </a:p>
        </p:txBody>
      </p:sp>
      <p:sp>
        <p:nvSpPr>
          <p:cNvPr id="4" name="Rectangle 4"/>
          <p:cNvSpPr>
            <a:spLocks noChangeArrowheads="1"/>
          </p:cNvSpPr>
          <p:nvPr/>
        </p:nvSpPr>
        <p:spPr bwMode="auto">
          <a:xfrm>
            <a:off x="284204" y="697691"/>
            <a:ext cx="4199662" cy="1195868"/>
          </a:xfrm>
          <a:prstGeom prst="rect">
            <a:avLst/>
          </a:prstGeom>
          <a:noFill/>
          <a:ln w="9525">
            <a:noFill/>
            <a:miter lim="800000"/>
            <a:headEnd/>
            <a:tailEnd/>
          </a:ln>
        </p:spPr>
        <p:txBody>
          <a:bodyPr/>
          <a:lstStyle/>
          <a:p>
            <a:pPr marL="231775" indent="-231775" algn="l" eaLnBrk="0" hangingPunct="0">
              <a:spcAft>
                <a:spcPct val="20000"/>
              </a:spcAft>
              <a:buClr>
                <a:srgbClr val="0070C0"/>
              </a:buClr>
              <a:buSzPct val="100000"/>
            </a:pPr>
            <a:r>
              <a:rPr lang="en-GB" altLang="en-US" b="1" dirty="0">
                <a:solidFill>
                  <a:schemeClr val="accent3"/>
                </a:solidFill>
                <a:latin typeface="Arial" pitchFamily="34" charset="0"/>
                <a:cs typeface="Arial" pitchFamily="34" charset="0"/>
              </a:rPr>
              <a:t>Maturity Options</a:t>
            </a:r>
          </a:p>
          <a:p>
            <a:pPr marL="231775" indent="-231775" algn="l" eaLnBrk="0" hangingPunct="0">
              <a:spcAft>
                <a:spcPct val="20000"/>
              </a:spcAft>
              <a:buClr>
                <a:srgbClr val="0070C0"/>
              </a:buClr>
              <a:buSzPct val="100000"/>
              <a:buFont typeface="Arial" charset="0"/>
              <a:buChar char="•"/>
            </a:pPr>
            <a:r>
              <a:rPr lang="en-GB" altLang="en-US" sz="1200" dirty="0">
                <a:solidFill>
                  <a:srgbClr val="333333"/>
                </a:solidFill>
                <a:latin typeface="Arial" pitchFamily="34" charset="0"/>
                <a:cs typeface="Arial" pitchFamily="34" charset="0"/>
              </a:rPr>
              <a:t>Lump sum payment</a:t>
            </a:r>
          </a:p>
          <a:p>
            <a:pPr marL="231775" indent="-231775" algn="l" eaLnBrk="0" hangingPunct="0">
              <a:spcAft>
                <a:spcPct val="20000"/>
              </a:spcAft>
              <a:buClr>
                <a:srgbClr val="0070C0"/>
              </a:buClr>
              <a:buSzPct val="100000"/>
              <a:buFont typeface="Arial" charset="0"/>
              <a:buChar char="•"/>
            </a:pPr>
            <a:r>
              <a:rPr lang="en-US" altLang="en-US" sz="1200" dirty="0">
                <a:solidFill>
                  <a:srgbClr val="333333"/>
                </a:solidFill>
                <a:latin typeface="Arial" pitchFamily="34" charset="0"/>
                <a:cs typeface="Arial" pitchFamily="34" charset="0"/>
              </a:rPr>
              <a:t>Annuities</a:t>
            </a:r>
            <a:endParaRPr lang="en-GB" altLang="en-US" sz="1200" dirty="0">
              <a:solidFill>
                <a:srgbClr val="333333"/>
              </a:solidFill>
              <a:latin typeface="Arial" pitchFamily="34" charset="0"/>
              <a:cs typeface="Arial" pitchFamily="34" charset="0"/>
            </a:endParaRPr>
          </a:p>
          <a:p>
            <a:pPr marL="231775" indent="-231775" algn="l" eaLnBrk="0" hangingPunct="0">
              <a:spcAft>
                <a:spcPct val="20000"/>
              </a:spcAft>
              <a:buClr>
                <a:srgbClr val="0070C0"/>
              </a:buClr>
              <a:buSzPct val="100000"/>
              <a:buFont typeface="Arial" charset="0"/>
              <a:buChar char="•"/>
            </a:pPr>
            <a:r>
              <a:rPr lang="en-GB" altLang="en-US" sz="1200" dirty="0">
                <a:solidFill>
                  <a:srgbClr val="333333"/>
                </a:solidFill>
                <a:latin typeface="Arial" pitchFamily="34" charset="0"/>
                <a:cs typeface="Arial" pitchFamily="34" charset="0"/>
              </a:rPr>
              <a:t>Partial Lump sum with Annuity</a:t>
            </a:r>
          </a:p>
          <a:p>
            <a:pPr marL="231775" indent="-231775" algn="l" eaLnBrk="0" hangingPunct="0">
              <a:spcAft>
                <a:spcPct val="20000"/>
              </a:spcAft>
              <a:buClr>
                <a:srgbClr val="0070C0"/>
              </a:buClr>
              <a:buSzPct val="100000"/>
              <a:buFont typeface="Arial" charset="0"/>
              <a:buChar char="•"/>
            </a:pPr>
            <a:r>
              <a:rPr lang="en-GB" altLang="en-US" sz="1200" dirty="0">
                <a:solidFill>
                  <a:srgbClr val="333333"/>
                </a:solidFill>
                <a:latin typeface="Arial" pitchFamily="34" charset="0"/>
                <a:cs typeface="Arial" pitchFamily="34" charset="0"/>
              </a:rPr>
              <a:t>Annuity* – Guaranteed for 20 years and Life thereafter</a:t>
            </a:r>
          </a:p>
        </p:txBody>
      </p:sp>
      <p:sp>
        <p:nvSpPr>
          <p:cNvPr id="5" name="Rectangle 4"/>
          <p:cNvSpPr/>
          <p:nvPr/>
        </p:nvSpPr>
        <p:spPr>
          <a:xfrm>
            <a:off x="284204" y="2031210"/>
            <a:ext cx="3316307" cy="310919"/>
          </a:xfrm>
          <a:prstGeom prst="rect">
            <a:avLst/>
          </a:prstGeom>
        </p:spPr>
        <p:txBody>
          <a:bodyPr wrap="square">
            <a:spAutoFit/>
          </a:bodyPr>
          <a:lstStyle/>
          <a:p>
            <a:pPr algn="just" eaLnBrk="0" hangingPunct="0">
              <a:lnSpc>
                <a:spcPct val="110000"/>
              </a:lnSpc>
              <a:spcBef>
                <a:spcPct val="50000"/>
              </a:spcBef>
              <a:buClr>
                <a:srgbClr val="006AB6"/>
              </a:buClr>
            </a:pPr>
            <a:r>
              <a:rPr lang="en-US" b="1" dirty="0">
                <a:latin typeface="Arial" pitchFamily="34" charset="0"/>
                <a:cs typeface="Arial" pitchFamily="34" charset="0"/>
              </a:rPr>
              <a:t>Scenario 1: Income For Life</a:t>
            </a:r>
          </a:p>
        </p:txBody>
      </p:sp>
      <p:grpSp>
        <p:nvGrpSpPr>
          <p:cNvPr id="3" name="Group 2"/>
          <p:cNvGrpSpPr/>
          <p:nvPr/>
        </p:nvGrpSpPr>
        <p:grpSpPr>
          <a:xfrm>
            <a:off x="1380935" y="2291273"/>
            <a:ext cx="6672395" cy="770475"/>
            <a:chOff x="257215" y="2787973"/>
            <a:chExt cx="7785099" cy="1012653"/>
          </a:xfrm>
        </p:grpSpPr>
        <p:sp>
          <p:nvSpPr>
            <p:cNvPr id="7" name="Rectangle 1"/>
            <p:cNvSpPr>
              <a:spLocks noChangeArrowheads="1"/>
            </p:cNvSpPr>
            <p:nvPr/>
          </p:nvSpPr>
          <p:spPr bwMode="auto">
            <a:xfrm>
              <a:off x="257215" y="3332714"/>
              <a:ext cx="3024088" cy="319197"/>
            </a:xfrm>
            <a:prstGeom prst="rect">
              <a:avLst/>
            </a:prstGeom>
            <a:solidFill>
              <a:schemeClr val="accent4"/>
            </a:solidFill>
            <a:ln w="9525" algn="ctr">
              <a:noFill/>
              <a:round/>
              <a:headEnd/>
              <a:tailEnd/>
            </a:ln>
          </p:spPr>
          <p:txBody>
            <a:bodyPr lIns="0" tIns="0" rIns="0" bIns="0" anchor="b"/>
            <a:lstStyle/>
            <a:p>
              <a:endParaRPr lang="en-US" dirty="0">
                <a:latin typeface="Arial" pitchFamily="34" charset="0"/>
                <a:cs typeface="Arial" pitchFamily="34" charset="0"/>
              </a:endParaRPr>
            </a:p>
          </p:txBody>
        </p:sp>
        <p:sp>
          <p:nvSpPr>
            <p:cNvPr id="8" name="Right Arrow 7"/>
            <p:cNvSpPr/>
            <p:nvPr/>
          </p:nvSpPr>
          <p:spPr bwMode="auto">
            <a:xfrm>
              <a:off x="3289339" y="3184676"/>
              <a:ext cx="4752975" cy="615950"/>
            </a:xfrm>
            <a:prstGeom prst="rightArrow">
              <a:avLst/>
            </a:prstGeom>
            <a:solidFill>
              <a:schemeClr val="accent1"/>
            </a:solidFill>
            <a:ln w="9525" cap="flat" cmpd="sng" algn="ctr">
              <a:noFill/>
              <a:prstDash val="solid"/>
              <a:round/>
              <a:headEnd type="none" w="med" len="med"/>
              <a:tailEnd type="none" w="med" len="med"/>
            </a:ln>
            <a:effectLst/>
          </p:spPr>
          <p:txBody>
            <a:bodyPr lIns="0" tIns="0" rIns="0" bIns="0" anchor="b"/>
            <a:lstStyle/>
            <a:p>
              <a:pPr>
                <a:defRPr/>
              </a:pPr>
              <a:endParaRPr lang="en-US" sz="1600" dirty="0">
                <a:latin typeface="Arial" pitchFamily="34" charset="0"/>
                <a:cs typeface="Arial" pitchFamily="34" charset="0"/>
              </a:endParaRPr>
            </a:p>
          </p:txBody>
        </p:sp>
        <p:sp>
          <p:nvSpPr>
            <p:cNvPr id="11" name="Rectangle 3"/>
            <p:cNvSpPr txBox="1">
              <a:spLocks noChangeArrowheads="1"/>
            </p:cNvSpPr>
            <p:nvPr/>
          </p:nvSpPr>
          <p:spPr bwMode="auto">
            <a:xfrm>
              <a:off x="321266" y="3382743"/>
              <a:ext cx="2602949" cy="227067"/>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ts val="0"/>
                </a:spcBef>
                <a:buClr>
                  <a:srgbClr val="006AB6"/>
                </a:buClr>
                <a:defRPr/>
              </a:pPr>
              <a:r>
                <a:rPr lang="en-US" sz="1100" dirty="0">
                  <a:latin typeface="Arial" pitchFamily="34" charset="0"/>
                  <a:cs typeface="Arial" pitchFamily="34" charset="0"/>
                </a:rPr>
                <a:t>20 years contribution</a:t>
              </a:r>
            </a:p>
          </p:txBody>
        </p:sp>
        <p:sp>
          <p:nvSpPr>
            <p:cNvPr id="12" name="Rectangle 3"/>
            <p:cNvSpPr txBox="1">
              <a:spLocks noChangeArrowheads="1"/>
            </p:cNvSpPr>
            <p:nvPr/>
          </p:nvSpPr>
          <p:spPr bwMode="auto">
            <a:xfrm>
              <a:off x="2933738" y="2787973"/>
              <a:ext cx="993775" cy="306671"/>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just">
                <a:spcBef>
                  <a:spcPts val="0"/>
                </a:spcBef>
                <a:buClr>
                  <a:srgbClr val="006AB6"/>
                </a:buClr>
                <a:defRPr/>
              </a:pPr>
              <a:r>
                <a:rPr lang="en-US" sz="1100" dirty="0">
                  <a:latin typeface="Arial" pitchFamily="34" charset="0"/>
                  <a:cs typeface="Arial" pitchFamily="34" charset="0"/>
                </a:rPr>
                <a:t>Age 65</a:t>
              </a:r>
            </a:p>
          </p:txBody>
        </p:sp>
        <p:sp>
          <p:nvSpPr>
            <p:cNvPr id="13" name="Rectangle 3"/>
            <p:cNvSpPr txBox="1">
              <a:spLocks noChangeArrowheads="1"/>
            </p:cNvSpPr>
            <p:nvPr/>
          </p:nvSpPr>
          <p:spPr bwMode="auto">
            <a:xfrm>
              <a:off x="4673447" y="3030378"/>
              <a:ext cx="2767012" cy="263665"/>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just">
                <a:spcBef>
                  <a:spcPts val="0"/>
                </a:spcBef>
                <a:buClr>
                  <a:srgbClr val="006AB6"/>
                </a:buClr>
                <a:defRPr/>
              </a:pPr>
              <a:r>
                <a:rPr lang="en-US" sz="1100" b="1" dirty="0">
                  <a:latin typeface="Arial" pitchFamily="34" charset="0"/>
                  <a:cs typeface="Arial" pitchFamily="34" charset="0"/>
                </a:rPr>
                <a:t>Income for Life</a:t>
              </a:r>
            </a:p>
          </p:txBody>
        </p:sp>
        <p:grpSp>
          <p:nvGrpSpPr>
            <p:cNvPr id="2" name="Group 1"/>
            <p:cNvGrpSpPr/>
            <p:nvPr/>
          </p:nvGrpSpPr>
          <p:grpSpPr>
            <a:xfrm>
              <a:off x="296901" y="3105300"/>
              <a:ext cx="2984500" cy="265113"/>
              <a:chOff x="296901" y="3105300"/>
              <a:chExt cx="2984500" cy="265113"/>
            </a:xfrm>
          </p:grpSpPr>
          <p:cxnSp>
            <p:nvCxnSpPr>
              <p:cNvPr id="10" name="Straight Arrow Connector 9"/>
              <p:cNvCxnSpPr>
                <a:cxnSpLocks noChangeShapeType="1"/>
              </p:cNvCxnSpPr>
              <p:nvPr/>
            </p:nvCxnSpPr>
            <p:spPr bwMode="auto">
              <a:xfrm>
                <a:off x="3281401" y="3105300"/>
                <a:ext cx="0" cy="263525"/>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grpSp>
            <p:nvGrpSpPr>
              <p:cNvPr id="14" name="Group 14342"/>
              <p:cNvGrpSpPr>
                <a:grpSpLocks/>
              </p:cNvGrpSpPr>
              <p:nvPr/>
            </p:nvGrpSpPr>
            <p:grpSpPr bwMode="auto">
              <a:xfrm>
                <a:off x="296901" y="3106888"/>
                <a:ext cx="2973386" cy="263525"/>
                <a:chOff x="470209" y="3366321"/>
                <a:chExt cx="2973180" cy="263622"/>
              </a:xfrm>
            </p:grpSpPr>
            <p:cxnSp>
              <p:nvCxnSpPr>
                <p:cNvPr id="15" name="Straight Arrow Connector 14"/>
                <p:cNvCxnSpPr>
                  <a:cxnSpLocks noChangeShapeType="1"/>
                </p:cNvCxnSpPr>
                <p:nvPr/>
              </p:nvCxnSpPr>
              <p:spPr bwMode="auto">
                <a:xfrm>
                  <a:off x="470209" y="3366321"/>
                  <a:ext cx="0" cy="263622"/>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16" name="Straight Arrow Connector 15"/>
                <p:cNvCxnSpPr>
                  <a:cxnSpLocks noChangeShapeType="1"/>
                </p:cNvCxnSpPr>
                <p:nvPr/>
              </p:nvCxnSpPr>
              <p:spPr bwMode="auto">
                <a:xfrm flipH="1">
                  <a:off x="494572" y="3366321"/>
                  <a:ext cx="2948817" cy="0"/>
                </a:xfrm>
                <a:prstGeom prst="straightConnector1">
                  <a:avLst/>
                </a:prstGeom>
                <a:noFill/>
                <a:ln w="25400">
                  <a:solidFill>
                    <a:schemeClr val="bg1">
                      <a:lumMod val="50000"/>
                    </a:schemeClr>
                  </a:solidFill>
                  <a:round/>
                  <a:headEnd/>
                  <a:tailEnd type="none" w="med" len="med"/>
                </a:ln>
                <a:effectLst>
                  <a:outerShdw blurRad="40000" dist="20000" dir="5400000" rotWithShape="0">
                    <a:srgbClr val="808080">
                      <a:alpha val="37999"/>
                    </a:srgbClr>
                  </a:outerShdw>
                </a:effectLst>
              </p:spPr>
            </p:cxnSp>
          </p:grpSp>
        </p:grpSp>
      </p:grpSp>
      <p:sp>
        <p:nvSpPr>
          <p:cNvPr id="17" name="Rectangle 3"/>
          <p:cNvSpPr txBox="1">
            <a:spLocks noChangeArrowheads="1"/>
          </p:cNvSpPr>
          <p:nvPr/>
        </p:nvSpPr>
        <p:spPr bwMode="auto">
          <a:xfrm>
            <a:off x="294741" y="3167109"/>
            <a:ext cx="7714522" cy="665013"/>
          </a:xfrm>
          <a:prstGeom prst="rect">
            <a:avLst/>
          </a:prstGeom>
          <a:noFill/>
          <a:ln w="9525">
            <a:noFill/>
            <a:miter lim="800000"/>
            <a:headEnd/>
            <a:tailEnd/>
          </a:ln>
        </p:spPr>
        <p:txBody>
          <a:bodyPr lIns="0" tIns="0" rIns="0" bIns="0"/>
          <a:lstStyle/>
          <a:p>
            <a:pPr eaLnBrk="0" hangingPunct="0">
              <a:spcBef>
                <a:spcPct val="50000"/>
              </a:spcBef>
              <a:buClr>
                <a:srgbClr val="006AB6"/>
              </a:buClr>
            </a:pPr>
            <a:r>
              <a:rPr lang="en-US" b="1" dirty="0">
                <a:latin typeface="Arial" pitchFamily="34" charset="0"/>
                <a:cs typeface="Arial" pitchFamily="34" charset="0"/>
              </a:rPr>
              <a:t>Scenario 2: The importance of the 20-year guarantee</a:t>
            </a:r>
          </a:p>
          <a:p>
            <a:pPr eaLnBrk="0" hangingPunct="0">
              <a:spcBef>
                <a:spcPts val="400"/>
              </a:spcBef>
              <a:buClr>
                <a:srgbClr val="006AB6"/>
              </a:buClr>
            </a:pPr>
            <a:r>
              <a:rPr lang="en-US" sz="1200" dirty="0">
                <a:solidFill>
                  <a:srgbClr val="000000"/>
                </a:solidFill>
                <a:latin typeface="Arial" pitchFamily="34" charset="0"/>
                <a:cs typeface="Arial" pitchFamily="34" charset="0"/>
              </a:rPr>
              <a:t>Death of Client at age of 70: Beneficiaries will continue to receive the monthly income for the remainder of the guaranteed period</a:t>
            </a:r>
          </a:p>
        </p:txBody>
      </p:sp>
      <p:sp>
        <p:nvSpPr>
          <p:cNvPr id="36" name="Rectangle 35"/>
          <p:cNvSpPr/>
          <p:nvPr/>
        </p:nvSpPr>
        <p:spPr>
          <a:xfrm>
            <a:off x="5541484" y="782705"/>
            <a:ext cx="3062690" cy="891860"/>
          </a:xfrm>
          <a:prstGeom prst="rect">
            <a:avLst/>
          </a:prstGeom>
          <a:solidFill>
            <a:schemeClr val="bg1">
              <a:lumMod val="95000"/>
            </a:schemeClr>
          </a:solidFill>
        </p:spPr>
        <p:txBody>
          <a:bodyPr wrap="square" anchor="ctr">
            <a:noAutofit/>
          </a:bodyPr>
          <a:lstStyle/>
          <a:p>
            <a:pPr algn="ctr">
              <a:lnSpc>
                <a:spcPct val="114000"/>
              </a:lnSpc>
            </a:pPr>
            <a:r>
              <a:rPr lang="en-US" sz="1200" dirty="0"/>
              <a:t>The annuity rate is determined at the time the policy matures and the owner chooses to purchase an annuity with MetLife.</a:t>
            </a:r>
          </a:p>
        </p:txBody>
      </p:sp>
      <p:grpSp>
        <p:nvGrpSpPr>
          <p:cNvPr id="37" name="Group 36"/>
          <p:cNvGrpSpPr/>
          <p:nvPr/>
        </p:nvGrpSpPr>
        <p:grpSpPr>
          <a:xfrm>
            <a:off x="618741" y="3794259"/>
            <a:ext cx="7782754" cy="744031"/>
            <a:chOff x="273053" y="5065712"/>
            <a:chExt cx="7782754" cy="744031"/>
          </a:xfrm>
        </p:grpSpPr>
        <p:sp>
          <p:nvSpPr>
            <p:cNvPr id="19" name="Rectangle 45"/>
            <p:cNvSpPr>
              <a:spLocks noChangeArrowheads="1"/>
            </p:cNvSpPr>
            <p:nvPr/>
          </p:nvSpPr>
          <p:spPr bwMode="auto">
            <a:xfrm>
              <a:off x="284204" y="5530362"/>
              <a:ext cx="3005177" cy="279381"/>
            </a:xfrm>
            <a:prstGeom prst="rect">
              <a:avLst/>
            </a:prstGeom>
            <a:solidFill>
              <a:schemeClr val="accent4"/>
            </a:solidFill>
            <a:ln w="9525" algn="ctr">
              <a:noFill/>
              <a:round/>
              <a:headEnd/>
              <a:tailEnd/>
            </a:ln>
          </p:spPr>
          <p:txBody>
            <a:bodyPr lIns="0" tIns="0" rIns="0" bIns="0" anchor="b"/>
            <a:lstStyle/>
            <a:p>
              <a:endParaRPr lang="en-US" sz="2200" dirty="0">
                <a:latin typeface="Arial" pitchFamily="34" charset="0"/>
                <a:cs typeface="Arial" pitchFamily="34" charset="0"/>
              </a:endParaRPr>
            </a:p>
          </p:txBody>
        </p:sp>
        <p:sp>
          <p:nvSpPr>
            <p:cNvPr id="20" name="Rectangle 3"/>
            <p:cNvSpPr txBox="1">
              <a:spLocks noChangeArrowheads="1"/>
            </p:cNvSpPr>
            <p:nvPr/>
          </p:nvSpPr>
          <p:spPr bwMode="auto">
            <a:xfrm>
              <a:off x="2564707" y="5065712"/>
              <a:ext cx="985838" cy="155575"/>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ts val="0"/>
                </a:spcBef>
                <a:buClr>
                  <a:srgbClr val="006AB6"/>
                </a:buClr>
                <a:defRPr/>
              </a:pPr>
              <a:r>
                <a:rPr lang="en-US" sz="1100" dirty="0">
                  <a:latin typeface="Arial" pitchFamily="34" charset="0"/>
                  <a:cs typeface="Arial" pitchFamily="34" charset="0"/>
                </a:rPr>
                <a:t>Age 65</a:t>
              </a:r>
            </a:p>
          </p:txBody>
        </p:sp>
        <p:sp>
          <p:nvSpPr>
            <p:cNvPr id="21" name="Rectangle 20"/>
            <p:cNvSpPr/>
            <p:nvPr/>
          </p:nvSpPr>
          <p:spPr bwMode="auto">
            <a:xfrm>
              <a:off x="3322677" y="5551350"/>
              <a:ext cx="1000126" cy="230476"/>
            </a:xfrm>
            <a:prstGeom prst="rect">
              <a:avLst/>
            </a:prstGeom>
            <a:solidFill>
              <a:srgbClr val="00B0F0"/>
            </a:solidFill>
            <a:ln w="9525" cap="flat" cmpd="sng" algn="ctr">
              <a:noFill/>
              <a:prstDash val="solid"/>
              <a:round/>
              <a:headEnd type="none" w="med" len="med"/>
              <a:tailEnd type="none" w="med" len="med"/>
            </a:ln>
            <a:effectLst/>
          </p:spPr>
          <p:txBody>
            <a:bodyPr lIns="0" tIns="0" rIns="0" bIns="0" anchor="b"/>
            <a:lstStyle/>
            <a:p>
              <a:pPr>
                <a:defRPr/>
              </a:pPr>
              <a:endParaRPr lang="en-US" sz="2200" dirty="0">
                <a:latin typeface="Arial" pitchFamily="34" charset="0"/>
                <a:cs typeface="Arial" pitchFamily="34" charset="0"/>
              </a:endParaRPr>
            </a:p>
          </p:txBody>
        </p:sp>
        <p:sp>
          <p:nvSpPr>
            <p:cNvPr id="23" name="Rectangle 3"/>
            <p:cNvSpPr txBox="1">
              <a:spLocks noChangeArrowheads="1"/>
            </p:cNvSpPr>
            <p:nvPr/>
          </p:nvSpPr>
          <p:spPr bwMode="auto">
            <a:xfrm>
              <a:off x="3261495" y="5286159"/>
              <a:ext cx="1266826" cy="191449"/>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ts val="0"/>
                </a:spcBef>
                <a:buClr>
                  <a:srgbClr val="006AB6"/>
                </a:buClr>
                <a:defRPr/>
              </a:pPr>
              <a:r>
                <a:rPr lang="en-US" sz="1100" dirty="0">
                  <a:latin typeface="Arial" pitchFamily="34" charset="0"/>
                  <a:cs typeface="Arial" pitchFamily="34" charset="0"/>
                </a:rPr>
                <a:t>Death Age 70</a:t>
              </a:r>
            </a:p>
          </p:txBody>
        </p:sp>
        <p:sp>
          <p:nvSpPr>
            <p:cNvPr id="25" name="Rectangle 3"/>
            <p:cNvSpPr txBox="1">
              <a:spLocks noChangeArrowheads="1"/>
            </p:cNvSpPr>
            <p:nvPr/>
          </p:nvSpPr>
          <p:spPr bwMode="auto">
            <a:xfrm>
              <a:off x="4765714" y="5143500"/>
              <a:ext cx="2802874" cy="357526"/>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ts val="0"/>
                </a:spcBef>
                <a:buClr>
                  <a:srgbClr val="006AB6"/>
                </a:buClr>
                <a:defRPr/>
              </a:pPr>
              <a:r>
                <a:rPr lang="en-US" sz="1100" b="1" dirty="0">
                  <a:latin typeface="Arial" pitchFamily="34" charset="0"/>
                  <a:cs typeface="Arial" pitchFamily="34" charset="0"/>
                </a:rPr>
                <a:t>Annuity will paid for the next 15 years to the beneficiaries</a:t>
              </a:r>
            </a:p>
          </p:txBody>
        </p:sp>
        <p:sp>
          <p:nvSpPr>
            <p:cNvPr id="30" name="Rectangle 3"/>
            <p:cNvSpPr txBox="1">
              <a:spLocks noChangeArrowheads="1"/>
            </p:cNvSpPr>
            <p:nvPr/>
          </p:nvSpPr>
          <p:spPr bwMode="auto">
            <a:xfrm>
              <a:off x="273053" y="5558614"/>
              <a:ext cx="2986084" cy="212142"/>
            </a:xfrm>
            <a:prstGeom prst="rect">
              <a:avLst/>
            </a:prstGeom>
            <a:noFill/>
            <a:ln>
              <a:noFill/>
            </a:ln>
          </p:spPr>
          <p:txBody>
            <a:bodyPr lIns="0" tIns="0" rIns="0" bIns="0" anchor="ctr" anchorCtr="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spcBef>
                  <a:spcPts val="0"/>
                </a:spcBef>
                <a:buClr>
                  <a:srgbClr val="006AB6"/>
                </a:buClr>
                <a:defRPr/>
              </a:pPr>
              <a:r>
                <a:rPr lang="en-US" sz="1100" dirty="0">
                  <a:latin typeface="Arial" pitchFamily="34" charset="0"/>
                  <a:cs typeface="Arial" pitchFamily="34" charset="0"/>
                </a:rPr>
                <a:t>20 years contribution</a:t>
              </a:r>
            </a:p>
          </p:txBody>
        </p:sp>
        <p:grpSp>
          <p:nvGrpSpPr>
            <p:cNvPr id="31" name="Group 30"/>
            <p:cNvGrpSpPr/>
            <p:nvPr/>
          </p:nvGrpSpPr>
          <p:grpSpPr>
            <a:xfrm>
              <a:off x="321266" y="5301762"/>
              <a:ext cx="2996648" cy="212830"/>
              <a:chOff x="-3886200" y="5530534"/>
              <a:chExt cx="2996648" cy="263845"/>
            </a:xfrm>
          </p:grpSpPr>
          <p:cxnSp>
            <p:nvCxnSpPr>
              <p:cNvPr id="32" name="Straight Arrow Connector 31"/>
              <p:cNvCxnSpPr>
                <a:cxnSpLocks noChangeShapeType="1"/>
              </p:cNvCxnSpPr>
              <p:nvPr/>
            </p:nvCxnSpPr>
            <p:spPr bwMode="auto">
              <a:xfrm>
                <a:off x="-3863421" y="5530854"/>
                <a:ext cx="0" cy="263525"/>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33" name="Straight Arrow Connector 32"/>
              <p:cNvCxnSpPr>
                <a:cxnSpLocks noChangeShapeType="1"/>
              </p:cNvCxnSpPr>
              <p:nvPr/>
            </p:nvCxnSpPr>
            <p:spPr bwMode="auto">
              <a:xfrm>
                <a:off x="-914400" y="5530853"/>
                <a:ext cx="0" cy="263525"/>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34" name="Straight Arrow Connector 33"/>
              <p:cNvCxnSpPr>
                <a:cxnSpLocks noChangeShapeType="1"/>
              </p:cNvCxnSpPr>
              <p:nvPr/>
            </p:nvCxnSpPr>
            <p:spPr bwMode="auto">
              <a:xfrm flipV="1">
                <a:off x="-3886200" y="5530534"/>
                <a:ext cx="2996648" cy="1"/>
              </a:xfrm>
              <a:prstGeom prst="straightConnector1">
                <a:avLst/>
              </a:prstGeom>
              <a:noFill/>
              <a:ln w="25400">
                <a:solidFill>
                  <a:schemeClr val="bg1">
                    <a:lumMod val="50000"/>
                  </a:schemeClr>
                </a:solidFill>
                <a:round/>
                <a:headEnd type="none" w="med" len="med"/>
                <a:tailEnd type="none" w="med" len="med"/>
              </a:ln>
              <a:effectLst>
                <a:outerShdw blurRad="40000" dist="20000" dir="5400000" rotWithShape="0">
                  <a:srgbClr val="808080">
                    <a:alpha val="37999"/>
                  </a:srgbClr>
                </a:outerShdw>
              </a:effectLst>
            </p:spPr>
          </p:cxnSp>
        </p:grpSp>
        <p:sp>
          <p:nvSpPr>
            <p:cNvPr id="35" name="Rectangle 3"/>
            <p:cNvSpPr txBox="1">
              <a:spLocks noChangeArrowheads="1"/>
            </p:cNvSpPr>
            <p:nvPr/>
          </p:nvSpPr>
          <p:spPr bwMode="auto">
            <a:xfrm>
              <a:off x="4353758" y="5559377"/>
              <a:ext cx="3702048" cy="222449"/>
            </a:xfrm>
            <a:prstGeom prst="rect">
              <a:avLst/>
            </a:prstGeom>
            <a:solidFill>
              <a:schemeClr val="accent1"/>
            </a:solidFill>
            <a:ln w="9525">
              <a:noFill/>
              <a:miter lim="800000"/>
              <a:headEnd/>
              <a:tailEnd/>
            </a:ln>
          </p:spPr>
          <p:txBody>
            <a:bodyPr lIns="0" tIns="0" rIns="0" bIns="0" anchor="ctr" anchorCtr="0"/>
            <a:lstStyle/>
            <a:p>
              <a:pPr algn="ctr" eaLnBrk="0" hangingPunct="0">
                <a:buClr>
                  <a:srgbClr val="006AB6"/>
                </a:buClr>
              </a:pPr>
              <a:r>
                <a:rPr lang="en-US" sz="1100" dirty="0">
                  <a:latin typeface="Arial" pitchFamily="34" charset="0"/>
                  <a:cs typeface="Arial" pitchFamily="34" charset="0"/>
                </a:rPr>
                <a:t>Guaranteed 20 years</a:t>
              </a:r>
            </a:p>
          </p:txBody>
        </p:sp>
        <p:cxnSp>
          <p:nvCxnSpPr>
            <p:cNvPr id="22" name="Straight Arrow Connector 21"/>
            <p:cNvCxnSpPr>
              <a:cxnSpLocks noChangeShapeType="1"/>
            </p:cNvCxnSpPr>
            <p:nvPr/>
          </p:nvCxnSpPr>
          <p:spPr bwMode="auto">
            <a:xfrm>
              <a:off x="4333141" y="5527207"/>
              <a:ext cx="3175" cy="268288"/>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grpSp>
          <p:nvGrpSpPr>
            <p:cNvPr id="26" name="Group 14349"/>
            <p:cNvGrpSpPr>
              <a:grpSpLocks/>
            </p:cNvGrpSpPr>
            <p:nvPr/>
          </p:nvGrpSpPr>
          <p:grpSpPr bwMode="auto">
            <a:xfrm rot="10800000">
              <a:off x="3317915" y="5500835"/>
              <a:ext cx="4737892" cy="280986"/>
              <a:chOff x="3209882" y="7284458"/>
              <a:chExt cx="985199" cy="280263"/>
            </a:xfrm>
          </p:grpSpPr>
          <p:cxnSp>
            <p:nvCxnSpPr>
              <p:cNvPr id="27" name="Straight Arrow Connector 26"/>
              <p:cNvCxnSpPr>
                <a:cxnSpLocks noChangeShapeType="1"/>
              </p:cNvCxnSpPr>
              <p:nvPr/>
            </p:nvCxnSpPr>
            <p:spPr bwMode="auto">
              <a:xfrm rot="10800000" flipV="1">
                <a:off x="3209882" y="7301874"/>
                <a:ext cx="0" cy="262847"/>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28" name="Straight Arrow Connector 27"/>
              <p:cNvCxnSpPr>
                <a:cxnSpLocks noChangeShapeType="1"/>
              </p:cNvCxnSpPr>
              <p:nvPr/>
            </p:nvCxnSpPr>
            <p:spPr bwMode="auto">
              <a:xfrm>
                <a:off x="4190955" y="7325626"/>
                <a:ext cx="0" cy="235929"/>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29" name="Straight Arrow Connector 28"/>
              <p:cNvCxnSpPr>
                <a:cxnSpLocks noChangeShapeType="1"/>
              </p:cNvCxnSpPr>
              <p:nvPr/>
            </p:nvCxnSpPr>
            <p:spPr bwMode="auto">
              <a:xfrm flipH="1" flipV="1">
                <a:off x="3214008" y="7284458"/>
                <a:ext cx="981073" cy="1584"/>
              </a:xfrm>
              <a:prstGeom prst="straightConnector1">
                <a:avLst/>
              </a:prstGeom>
              <a:noFill/>
              <a:ln w="25400">
                <a:solidFill>
                  <a:schemeClr val="bg1">
                    <a:lumMod val="50000"/>
                  </a:schemeClr>
                </a:solidFill>
                <a:round/>
                <a:headEnd/>
                <a:tailEnd type="none" w="med" len="med"/>
              </a:ln>
              <a:effectLst>
                <a:outerShdw blurRad="40000" dist="20000" dir="5400000" rotWithShape="0">
                  <a:srgbClr val="808080">
                    <a:alpha val="37999"/>
                  </a:srgbClr>
                </a:outerShdw>
              </a:effectLst>
            </p:spPr>
          </p:cxnSp>
        </p:grpSp>
      </p:grpSp>
    </p:spTree>
    <p:extLst>
      <p:ext uri="{BB962C8B-B14F-4D97-AF65-F5344CB8AC3E}">
        <p14:creationId xmlns:p14="http://schemas.microsoft.com/office/powerpoint/2010/main" val="41575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Annuity not just for Pensions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15</a:t>
            </a:fld>
            <a:endParaRPr lang="en-US"/>
          </a:p>
        </p:txBody>
      </p:sp>
      <p:sp>
        <p:nvSpPr>
          <p:cNvPr id="4" name="Rectangle 4"/>
          <p:cNvSpPr>
            <a:spLocks noChangeArrowheads="1"/>
          </p:cNvSpPr>
          <p:nvPr/>
        </p:nvSpPr>
        <p:spPr bwMode="auto">
          <a:xfrm>
            <a:off x="267630" y="718519"/>
            <a:ext cx="7939668" cy="2526486"/>
          </a:xfrm>
          <a:prstGeom prst="rect">
            <a:avLst/>
          </a:prstGeom>
          <a:noFill/>
          <a:ln w="9525">
            <a:noFill/>
            <a:miter lim="800000"/>
            <a:headEnd/>
            <a:tailEnd/>
          </a:ln>
        </p:spPr>
        <p:txBody>
          <a:bodyPr anchor="t"/>
          <a:lstStyle/>
          <a:p>
            <a:pPr marL="174625" indent="-174625" eaLnBrk="0" hangingPunct="0">
              <a:lnSpc>
                <a:spcPct val="150000"/>
              </a:lnSpc>
              <a:spcAft>
                <a:spcPct val="20000"/>
              </a:spcAft>
              <a:buClr>
                <a:srgbClr val="0070C0"/>
              </a:buClr>
              <a:buSzPct val="100000"/>
            </a:pPr>
            <a:r>
              <a:rPr lang="en-GB" altLang="en-US" b="1" dirty="0">
                <a:solidFill>
                  <a:schemeClr val="accent3"/>
                </a:solidFill>
                <a:latin typeface="Arial" pitchFamily="34" charset="0"/>
                <a:cs typeface="Arial" pitchFamily="34" charset="0"/>
              </a:rPr>
              <a:t>Annuity as an income for life for a child</a:t>
            </a:r>
          </a:p>
          <a:p>
            <a:pPr marL="468630" lvl="1" indent="-285750">
              <a:lnSpc>
                <a:spcPct val="150000"/>
              </a:lnSpc>
              <a:buFont typeface="Arial" charset="0"/>
              <a:buChar char="•"/>
            </a:pPr>
            <a:r>
              <a:rPr lang="en-US" sz="1200" dirty="0">
                <a:latin typeface="Arial" pitchFamily="34" charset="0"/>
                <a:cs typeface="Arial" pitchFamily="34" charset="0"/>
              </a:rPr>
              <a:t>Annual Birthday gift cheque from parents/ grandparents</a:t>
            </a:r>
          </a:p>
          <a:p>
            <a:pPr marL="468630" lvl="1" indent="-285750">
              <a:lnSpc>
                <a:spcPct val="150000"/>
              </a:lnSpc>
              <a:buFont typeface="Arial" charset="0"/>
              <a:buChar char="•"/>
            </a:pPr>
            <a:r>
              <a:rPr lang="en-US" sz="1200" dirty="0">
                <a:latin typeface="Arial" pitchFamily="34" charset="0"/>
                <a:cs typeface="Arial" pitchFamily="34" charset="0"/>
              </a:rPr>
              <a:t>Gift at childbirth </a:t>
            </a:r>
          </a:p>
          <a:p>
            <a:pPr marL="468630" lvl="1" indent="-285750">
              <a:lnSpc>
                <a:spcPct val="150000"/>
              </a:lnSpc>
              <a:buFont typeface="Arial" charset="0"/>
              <a:buChar char="•"/>
            </a:pPr>
            <a:r>
              <a:rPr lang="en-US" sz="1200" dirty="0">
                <a:latin typeface="Arial" pitchFamily="34" charset="0"/>
                <a:cs typeface="Arial" pitchFamily="34" charset="0"/>
              </a:rPr>
              <a:t>Graduation/ Higher education</a:t>
            </a:r>
          </a:p>
          <a:p>
            <a:pPr marL="468630" lvl="1" indent="-285750">
              <a:lnSpc>
                <a:spcPct val="150000"/>
              </a:lnSpc>
              <a:buFont typeface="Arial" charset="0"/>
              <a:buChar char="•"/>
            </a:pPr>
            <a:r>
              <a:rPr lang="en-US" sz="1200" dirty="0">
                <a:latin typeface="Arial" pitchFamily="34" charset="0"/>
                <a:cs typeface="Arial" pitchFamily="34" charset="0"/>
              </a:rPr>
              <a:t>Marriage : financial independence</a:t>
            </a:r>
          </a:p>
          <a:p>
            <a:pPr eaLnBrk="0" hangingPunct="0">
              <a:lnSpc>
                <a:spcPct val="140000"/>
              </a:lnSpc>
              <a:buClr>
                <a:srgbClr val="006AB6"/>
              </a:buClr>
            </a:pPr>
            <a:endParaRPr lang="en-US" sz="1200" dirty="0">
              <a:solidFill>
                <a:srgbClr val="000000"/>
              </a:solidFill>
              <a:latin typeface="Arial" pitchFamily="34" charset="0"/>
              <a:cs typeface="Arial" pitchFamily="34" charset="0"/>
            </a:endParaRPr>
          </a:p>
          <a:p>
            <a:pPr eaLnBrk="0" hangingPunct="0">
              <a:lnSpc>
                <a:spcPct val="120000"/>
              </a:lnSpc>
              <a:buClr>
                <a:srgbClr val="006AB6"/>
              </a:buClr>
            </a:pPr>
            <a:r>
              <a:rPr lang="en-US" sz="1200" dirty="0">
                <a:solidFill>
                  <a:srgbClr val="000000"/>
                </a:solidFill>
                <a:latin typeface="Arial" pitchFamily="34" charset="0"/>
                <a:cs typeface="Arial" pitchFamily="34" charset="0"/>
              </a:rPr>
              <a:t>Child age: 5 years, Investment Option: 2000 pm, Payment Term: 10  Years, Account Value created  $341,308/- (assuming 8% growth at an aggressive strategy), At age 15, Client decides to start Annuity for Child. Projected Annuity: $ 16,116/- Guaranteed Annuity will be paid for the next 20 years and for life thereafter.</a:t>
            </a:r>
            <a:endParaRPr lang="en-US" sz="1200" dirty="0">
              <a:solidFill>
                <a:schemeClr val="accent2"/>
              </a:solidFill>
              <a:latin typeface="Arial" pitchFamily="34" charset="0"/>
              <a:cs typeface="Arial" pitchFamily="34" charset="0"/>
            </a:endParaRPr>
          </a:p>
        </p:txBody>
      </p:sp>
      <p:grpSp>
        <p:nvGrpSpPr>
          <p:cNvPr id="5" name="Group 14343"/>
          <p:cNvGrpSpPr>
            <a:grpSpLocks/>
          </p:cNvGrpSpPr>
          <p:nvPr/>
        </p:nvGrpSpPr>
        <p:grpSpPr bwMode="auto">
          <a:xfrm>
            <a:off x="626638" y="3393685"/>
            <a:ext cx="7785099" cy="1022197"/>
            <a:chOff x="430526" y="3010253"/>
            <a:chExt cx="7784560" cy="1202518"/>
          </a:xfrm>
        </p:grpSpPr>
        <p:sp>
          <p:nvSpPr>
            <p:cNvPr id="7" name="Rectangle 1"/>
            <p:cNvSpPr>
              <a:spLocks noChangeArrowheads="1"/>
            </p:cNvSpPr>
            <p:nvPr/>
          </p:nvSpPr>
          <p:spPr bwMode="auto">
            <a:xfrm>
              <a:off x="430526" y="3744686"/>
              <a:ext cx="3023879" cy="319314"/>
            </a:xfrm>
            <a:prstGeom prst="rect">
              <a:avLst/>
            </a:prstGeom>
            <a:solidFill>
              <a:schemeClr val="accent4"/>
            </a:solidFill>
            <a:ln w="9525" algn="ctr">
              <a:noFill/>
              <a:round/>
              <a:headEnd/>
              <a:tailEnd/>
            </a:ln>
          </p:spPr>
          <p:txBody>
            <a:bodyPr lIns="0" tIns="0" rIns="0" bIns="0" anchor="b"/>
            <a:lstStyle/>
            <a:p>
              <a:endParaRPr lang="en-US" sz="1600" dirty="0"/>
            </a:p>
          </p:txBody>
        </p:sp>
        <p:sp>
          <p:nvSpPr>
            <p:cNvPr id="8" name="Right Arrow 7"/>
            <p:cNvSpPr/>
            <p:nvPr/>
          </p:nvSpPr>
          <p:spPr bwMode="auto">
            <a:xfrm>
              <a:off x="3462440" y="3596595"/>
              <a:ext cx="4752646" cy="616176"/>
            </a:xfrm>
            <a:prstGeom prst="rightArrow">
              <a:avLst/>
            </a:prstGeom>
            <a:solidFill>
              <a:schemeClr val="accent2"/>
            </a:solidFill>
            <a:ln w="9525" cap="flat" cmpd="sng" algn="ctr">
              <a:noFill/>
              <a:prstDash val="solid"/>
              <a:round/>
              <a:headEnd type="none" w="med" len="med"/>
              <a:tailEnd type="none" w="med" len="med"/>
            </a:ln>
            <a:effectLst/>
          </p:spPr>
          <p:txBody>
            <a:bodyPr lIns="0" tIns="0" rIns="0" bIns="0" anchor="b"/>
            <a:lstStyle/>
            <a:p>
              <a:pPr>
                <a:defRPr/>
              </a:pPr>
              <a:endParaRPr lang="en-US" sz="1600" dirty="0"/>
            </a:p>
          </p:txBody>
        </p:sp>
        <p:cxnSp>
          <p:nvCxnSpPr>
            <p:cNvPr id="10" name="Straight Arrow Connector 9"/>
            <p:cNvCxnSpPr>
              <a:cxnSpLocks noChangeShapeType="1"/>
            </p:cNvCxnSpPr>
            <p:nvPr/>
          </p:nvCxnSpPr>
          <p:spPr bwMode="auto">
            <a:xfrm>
              <a:off x="3454503" y="3517191"/>
              <a:ext cx="0" cy="263622"/>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sp>
          <p:nvSpPr>
            <p:cNvPr id="11" name="Rectangle 3"/>
            <p:cNvSpPr txBox="1">
              <a:spLocks noChangeArrowheads="1"/>
            </p:cNvSpPr>
            <p:nvPr/>
          </p:nvSpPr>
          <p:spPr bwMode="auto">
            <a:xfrm>
              <a:off x="1208450" y="3010253"/>
              <a:ext cx="2117806" cy="239801"/>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just">
                <a:spcBef>
                  <a:spcPts val="0"/>
                </a:spcBef>
                <a:buClr>
                  <a:srgbClr val="006AB6"/>
                </a:buClr>
                <a:defRPr/>
              </a:pPr>
              <a:r>
                <a:rPr lang="en-US" sz="1200" dirty="0"/>
                <a:t>10 years contribution</a:t>
              </a:r>
            </a:p>
          </p:txBody>
        </p:sp>
        <p:sp>
          <p:nvSpPr>
            <p:cNvPr id="12" name="Rectangle 3"/>
            <p:cNvSpPr txBox="1">
              <a:spLocks noChangeArrowheads="1"/>
            </p:cNvSpPr>
            <p:nvPr/>
          </p:nvSpPr>
          <p:spPr bwMode="auto">
            <a:xfrm>
              <a:off x="3184917" y="3245823"/>
              <a:ext cx="709563" cy="311264"/>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just">
                <a:spcBef>
                  <a:spcPts val="0"/>
                </a:spcBef>
                <a:buClr>
                  <a:srgbClr val="006AB6"/>
                </a:buClr>
                <a:defRPr/>
              </a:pPr>
              <a:r>
                <a:rPr lang="en-US" sz="1200" dirty="0"/>
                <a:t>Age 15</a:t>
              </a:r>
            </a:p>
          </p:txBody>
        </p:sp>
        <p:sp>
          <p:nvSpPr>
            <p:cNvPr id="13" name="Rectangle 3"/>
            <p:cNvSpPr txBox="1">
              <a:spLocks noChangeArrowheads="1"/>
            </p:cNvSpPr>
            <p:nvPr/>
          </p:nvSpPr>
          <p:spPr bwMode="auto">
            <a:xfrm>
              <a:off x="4466660" y="3432161"/>
              <a:ext cx="2395505" cy="187918"/>
            </a:xfrm>
            <a:prstGeom prst="rect">
              <a:avLst/>
            </a:prstGeom>
            <a:noFill/>
            <a:ln>
              <a:noFill/>
            </a:ln>
          </p:spPr>
          <p:txBody>
            <a:bodyPr lIns="0" tIns="0" rIns="0" bIns="0"/>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algn="just">
                <a:spcBef>
                  <a:spcPts val="0"/>
                </a:spcBef>
                <a:buClr>
                  <a:srgbClr val="006AB6"/>
                </a:buClr>
                <a:defRPr/>
              </a:pPr>
              <a:r>
                <a:rPr lang="en-US" sz="1200" b="1" dirty="0"/>
                <a:t>Income for Life of $ 16167 pa</a:t>
              </a:r>
            </a:p>
          </p:txBody>
        </p:sp>
        <p:grpSp>
          <p:nvGrpSpPr>
            <p:cNvPr id="14" name="Group 14342"/>
            <p:cNvGrpSpPr>
              <a:grpSpLocks/>
            </p:cNvGrpSpPr>
            <p:nvPr/>
          </p:nvGrpSpPr>
          <p:grpSpPr bwMode="auto">
            <a:xfrm>
              <a:off x="470209" y="3268088"/>
              <a:ext cx="2991437" cy="514312"/>
              <a:chOff x="470209" y="3268088"/>
              <a:chExt cx="2991437" cy="514312"/>
            </a:xfrm>
          </p:grpSpPr>
          <p:cxnSp>
            <p:nvCxnSpPr>
              <p:cNvPr id="15" name="Straight Arrow Connector 14"/>
              <p:cNvCxnSpPr>
                <a:cxnSpLocks noChangeShapeType="1"/>
              </p:cNvCxnSpPr>
              <p:nvPr/>
            </p:nvCxnSpPr>
            <p:spPr bwMode="auto">
              <a:xfrm>
                <a:off x="470209" y="3518778"/>
                <a:ext cx="0" cy="263622"/>
              </a:xfrm>
              <a:prstGeom prst="straightConnector1">
                <a:avLst/>
              </a:prstGeom>
              <a:noFill/>
              <a:ln w="25400">
                <a:solidFill>
                  <a:schemeClr val="bg1">
                    <a:lumMod val="50000"/>
                  </a:schemeClr>
                </a:solidFill>
                <a:round/>
                <a:headEnd/>
                <a:tailEnd type="triangle" w="med" len="med"/>
              </a:ln>
              <a:effectLst>
                <a:outerShdw blurRad="40000" dist="20000" dir="5400000" rotWithShape="0">
                  <a:srgbClr val="808080">
                    <a:alpha val="37999"/>
                  </a:srgbClr>
                </a:outerShdw>
              </a:effectLst>
            </p:spPr>
          </p:cxnSp>
          <p:cxnSp>
            <p:nvCxnSpPr>
              <p:cNvPr id="16" name="Straight Arrow Connector 15"/>
              <p:cNvCxnSpPr>
                <a:cxnSpLocks noChangeShapeType="1"/>
              </p:cNvCxnSpPr>
              <p:nvPr/>
            </p:nvCxnSpPr>
            <p:spPr bwMode="auto">
              <a:xfrm flipH="1">
                <a:off x="470210" y="3531710"/>
                <a:ext cx="2991436" cy="15882"/>
              </a:xfrm>
              <a:prstGeom prst="straightConnector1">
                <a:avLst/>
              </a:prstGeom>
              <a:noFill/>
              <a:ln w="25400">
                <a:solidFill>
                  <a:schemeClr val="bg1">
                    <a:lumMod val="50000"/>
                  </a:schemeClr>
                </a:solidFill>
                <a:round/>
                <a:headEnd/>
                <a:tailEnd type="none" w="med" len="med"/>
              </a:ln>
              <a:effectLst>
                <a:outerShdw blurRad="40000" dist="20000" dir="5400000" rotWithShape="0">
                  <a:srgbClr val="808080">
                    <a:alpha val="37999"/>
                  </a:srgbClr>
                </a:outerShdw>
              </a:effectLst>
            </p:spPr>
          </p:cxnSp>
          <p:cxnSp>
            <p:nvCxnSpPr>
              <p:cNvPr id="17" name="Straight Arrow Connector 16"/>
              <p:cNvCxnSpPr>
                <a:cxnSpLocks noChangeShapeType="1"/>
              </p:cNvCxnSpPr>
              <p:nvPr/>
            </p:nvCxnSpPr>
            <p:spPr bwMode="auto">
              <a:xfrm>
                <a:off x="1910538" y="3268088"/>
                <a:ext cx="0" cy="263622"/>
              </a:xfrm>
              <a:prstGeom prst="straightConnector1">
                <a:avLst/>
              </a:prstGeom>
              <a:noFill/>
              <a:ln w="25400">
                <a:solidFill>
                  <a:schemeClr val="bg1">
                    <a:lumMod val="50000"/>
                  </a:schemeClr>
                </a:solidFill>
                <a:round/>
                <a:headEnd/>
                <a:tailEnd type="none" w="med" len="med"/>
              </a:ln>
              <a:effectLst>
                <a:outerShdw blurRad="40000" dist="20000" dir="5400000" rotWithShape="0">
                  <a:srgbClr val="808080">
                    <a:alpha val="37999"/>
                  </a:srgbClr>
                </a:outerShdw>
              </a:effectLst>
            </p:spPr>
          </p:cxnSp>
        </p:grpSp>
      </p:grpSp>
    </p:spTree>
    <p:extLst>
      <p:ext uri="{BB962C8B-B14F-4D97-AF65-F5344CB8AC3E}">
        <p14:creationId xmlns:p14="http://schemas.microsoft.com/office/powerpoint/2010/main" val="142707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Full Surrender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16</a:t>
            </a:fld>
            <a:endParaRPr lang="en-US"/>
          </a:p>
        </p:txBody>
      </p:sp>
      <p:sp>
        <p:nvSpPr>
          <p:cNvPr id="4" name="Rectangle 3"/>
          <p:cNvSpPr/>
          <p:nvPr/>
        </p:nvSpPr>
        <p:spPr>
          <a:xfrm>
            <a:off x="260196" y="908117"/>
            <a:ext cx="5850672" cy="3067506"/>
          </a:xfrm>
          <a:prstGeom prst="rect">
            <a:avLst/>
          </a:prstGeom>
        </p:spPr>
        <p:txBody>
          <a:bodyPr wrap="square">
            <a:spAutoFit/>
          </a:bodyPr>
          <a:lstStyle/>
          <a:p>
            <a:pPr>
              <a:spcBef>
                <a:spcPts val="200"/>
              </a:spcBef>
              <a:spcAft>
                <a:spcPts val="200"/>
              </a:spcAft>
            </a:pPr>
            <a:r>
              <a:rPr lang="en-US" sz="1500" dirty="0">
                <a:latin typeface="Arial" pitchFamily="34" charset="0"/>
                <a:cs typeface="Arial" pitchFamily="34" charset="0"/>
              </a:rPr>
              <a:t>In the event of surrender of the policy before the maturity date, a Surrender Value equal to the Account Value less the Surrender Charge will be paid (less any indebtness).</a:t>
            </a:r>
          </a:p>
          <a:p>
            <a:pPr>
              <a:spcBef>
                <a:spcPts val="200"/>
              </a:spcBef>
              <a:spcAft>
                <a:spcPts val="200"/>
              </a:spcAft>
            </a:pPr>
            <a:endParaRPr lang="en-US" sz="1500" dirty="0">
              <a:latin typeface="Arial" pitchFamily="34" charset="0"/>
              <a:cs typeface="Arial" pitchFamily="34" charset="0"/>
            </a:endParaRPr>
          </a:p>
          <a:p>
            <a:pPr>
              <a:spcBef>
                <a:spcPts val="200"/>
              </a:spcBef>
              <a:spcAft>
                <a:spcPts val="200"/>
              </a:spcAft>
            </a:pPr>
            <a:r>
              <a:rPr lang="en-US" sz="1500" dirty="0">
                <a:latin typeface="Arial" pitchFamily="34" charset="0"/>
                <a:cs typeface="Arial" pitchFamily="34" charset="0"/>
              </a:rPr>
              <a:t>The Surrender Charge is calculated as a percentage of the Account Value accumulated from the first 18 months Target Premium (Capital Account Value) plus a fixed amount of USD 50. The Company reserves the right to increase or decrease the Surrender Charge with prior written notification to the policyholder.</a:t>
            </a:r>
          </a:p>
          <a:p>
            <a:pPr>
              <a:spcBef>
                <a:spcPts val="200"/>
              </a:spcBef>
              <a:spcAft>
                <a:spcPts val="200"/>
              </a:spcAft>
            </a:pPr>
            <a:endParaRPr lang="en-US" sz="1500" dirty="0">
              <a:latin typeface="Arial" pitchFamily="34" charset="0"/>
              <a:cs typeface="Arial" pitchFamily="34" charset="0"/>
            </a:endParaRPr>
          </a:p>
          <a:p>
            <a:pPr>
              <a:spcBef>
                <a:spcPts val="200"/>
              </a:spcBef>
              <a:spcAft>
                <a:spcPts val="200"/>
              </a:spcAft>
            </a:pPr>
            <a:r>
              <a:rPr lang="en-US" sz="1500" b="1" dirty="0">
                <a:latin typeface="Arial" pitchFamily="34" charset="0"/>
                <a:cs typeface="Arial" pitchFamily="34" charset="0"/>
              </a:rPr>
              <a:t>The total surrender of the account value means the cancellation of the policy.</a:t>
            </a:r>
          </a:p>
        </p:txBody>
      </p:sp>
      <p:pic>
        <p:nvPicPr>
          <p:cNvPr id="5" name="Picture 4">
            <a:extLst>
              <a:ext uri="{FF2B5EF4-FFF2-40B4-BE49-F238E27FC236}">
                <a16:creationId xmlns:a16="http://schemas.microsoft.com/office/drawing/2014/main" id="{5D68B62E-CA97-C843-A46C-AF1564A62497}"/>
              </a:ext>
            </a:extLst>
          </p:cNvPr>
          <p:cNvPicPr>
            <a:picLocks noChangeAspect="1"/>
          </p:cNvPicPr>
          <p:nvPr/>
        </p:nvPicPr>
        <p:blipFill>
          <a:blip r:embed="rId3"/>
          <a:stretch>
            <a:fillRect/>
          </a:stretch>
        </p:blipFill>
        <p:spPr>
          <a:xfrm>
            <a:off x="6506049" y="1543344"/>
            <a:ext cx="1913189" cy="2032762"/>
          </a:xfrm>
          <a:prstGeom prst="rect">
            <a:avLst/>
          </a:prstGeom>
        </p:spPr>
      </p:pic>
    </p:spTree>
    <p:extLst>
      <p:ext uri="{BB962C8B-B14F-4D97-AF65-F5344CB8AC3E}">
        <p14:creationId xmlns:p14="http://schemas.microsoft.com/office/powerpoint/2010/main" val="7238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Full surrender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3417932"/>
              </p:ext>
            </p:extLst>
          </p:nvPr>
        </p:nvGraphicFramePr>
        <p:xfrm>
          <a:off x="341592" y="1124420"/>
          <a:ext cx="8512480" cy="3454925"/>
        </p:xfrm>
        <a:graphic>
          <a:graphicData uri="http://schemas.openxmlformats.org/drawingml/2006/table">
            <a:tbl>
              <a:tblPr>
                <a:tableStyleId>{5C22544A-7EE6-4342-B048-85BDC9FD1C3A}</a:tableStyleId>
              </a:tblPr>
              <a:tblGrid>
                <a:gridCol w="2438213">
                  <a:extLst>
                    <a:ext uri="{9D8B030D-6E8A-4147-A177-3AD203B41FA5}">
                      <a16:colId xmlns:a16="http://schemas.microsoft.com/office/drawing/2014/main" val="20000"/>
                    </a:ext>
                  </a:extLst>
                </a:gridCol>
                <a:gridCol w="574114">
                  <a:extLst>
                    <a:ext uri="{9D8B030D-6E8A-4147-A177-3AD203B41FA5}">
                      <a16:colId xmlns:a16="http://schemas.microsoft.com/office/drawing/2014/main" val="20001"/>
                    </a:ext>
                  </a:extLst>
                </a:gridCol>
                <a:gridCol w="737133">
                  <a:extLst>
                    <a:ext uri="{9D8B030D-6E8A-4147-A177-3AD203B41FA5}">
                      <a16:colId xmlns:a16="http://schemas.microsoft.com/office/drawing/2014/main" val="20002"/>
                    </a:ext>
                  </a:extLst>
                </a:gridCol>
                <a:gridCol w="744222">
                  <a:extLst>
                    <a:ext uri="{9D8B030D-6E8A-4147-A177-3AD203B41FA5}">
                      <a16:colId xmlns:a16="http://schemas.microsoft.com/office/drawing/2014/main" val="20003"/>
                    </a:ext>
                  </a:extLst>
                </a:gridCol>
                <a:gridCol w="574114">
                  <a:extLst>
                    <a:ext uri="{9D8B030D-6E8A-4147-A177-3AD203B41FA5}">
                      <a16:colId xmlns:a16="http://schemas.microsoft.com/office/drawing/2014/main" val="20004"/>
                    </a:ext>
                  </a:extLst>
                </a:gridCol>
                <a:gridCol w="574114">
                  <a:extLst>
                    <a:ext uri="{9D8B030D-6E8A-4147-A177-3AD203B41FA5}">
                      <a16:colId xmlns:a16="http://schemas.microsoft.com/office/drawing/2014/main" val="20005"/>
                    </a:ext>
                  </a:extLst>
                </a:gridCol>
                <a:gridCol w="574114">
                  <a:extLst>
                    <a:ext uri="{9D8B030D-6E8A-4147-A177-3AD203B41FA5}">
                      <a16:colId xmlns:a16="http://schemas.microsoft.com/office/drawing/2014/main" val="20006"/>
                    </a:ext>
                  </a:extLst>
                </a:gridCol>
                <a:gridCol w="574114">
                  <a:extLst>
                    <a:ext uri="{9D8B030D-6E8A-4147-A177-3AD203B41FA5}">
                      <a16:colId xmlns:a16="http://schemas.microsoft.com/office/drawing/2014/main" val="20007"/>
                    </a:ext>
                  </a:extLst>
                </a:gridCol>
                <a:gridCol w="574114">
                  <a:extLst>
                    <a:ext uri="{9D8B030D-6E8A-4147-A177-3AD203B41FA5}">
                      <a16:colId xmlns:a16="http://schemas.microsoft.com/office/drawing/2014/main" val="20008"/>
                    </a:ext>
                  </a:extLst>
                </a:gridCol>
                <a:gridCol w="574114">
                  <a:extLst>
                    <a:ext uri="{9D8B030D-6E8A-4147-A177-3AD203B41FA5}">
                      <a16:colId xmlns:a16="http://schemas.microsoft.com/office/drawing/2014/main" val="20009"/>
                    </a:ext>
                  </a:extLst>
                </a:gridCol>
                <a:gridCol w="574114">
                  <a:extLst>
                    <a:ext uri="{9D8B030D-6E8A-4147-A177-3AD203B41FA5}">
                      <a16:colId xmlns:a16="http://schemas.microsoft.com/office/drawing/2014/main" val="20010"/>
                    </a:ext>
                  </a:extLst>
                </a:gridCol>
              </a:tblGrid>
              <a:tr h="280634">
                <a:tc>
                  <a:txBody>
                    <a:bodyPr/>
                    <a:lstStyle/>
                    <a:p>
                      <a:pPr algn="ctr" fontAlgn="ctr"/>
                      <a:r>
                        <a:rPr lang="en-US" sz="1000" b="1" u="none" strike="noStrike" dirty="0">
                          <a:solidFill>
                            <a:schemeClr val="bg1"/>
                          </a:solidFill>
                          <a:effectLst/>
                        </a:rPr>
                        <a:t>Term:</a:t>
                      </a:r>
                      <a:endParaRPr lang="en-US" sz="1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10">
                  <a:txBody>
                    <a:bodyPr/>
                    <a:lstStyle/>
                    <a:p>
                      <a:pPr algn="ctr" fontAlgn="ctr"/>
                      <a:r>
                        <a:rPr lang="en-US" sz="1000" b="1" u="none" strike="noStrike" dirty="0">
                          <a:solidFill>
                            <a:schemeClr val="bg1"/>
                          </a:solidFill>
                          <a:effectLst/>
                        </a:rPr>
                        <a:t>5 – 15 years</a:t>
                      </a:r>
                      <a:endParaRPr lang="en-US" sz="1000" b="1" i="0" u="none" strike="noStrike" dirty="0">
                        <a:solidFill>
                          <a:schemeClr val="bg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tc hMerge="1">
                  <a:txBody>
                    <a:bodyPr/>
                    <a:lstStyle/>
                    <a:p>
                      <a:pPr algn="ctr" fontAlgn="b"/>
                      <a:endParaRPr lang="en-US" sz="1000" b="0" i="0" u="none" strike="noStrike" dirty="0">
                        <a:effectLst/>
                        <a:latin typeface="Times New Roman"/>
                      </a:endParaRPr>
                    </a:p>
                  </a:txBody>
                  <a:tcPr marL="9525" marR="9525" marT="9525" marB="0" anchor="b"/>
                </a:tc>
                <a:extLst>
                  <a:ext uri="{0D108BD9-81ED-4DB2-BD59-A6C34878D82A}">
                    <a16:rowId xmlns:a16="http://schemas.microsoft.com/office/drawing/2014/main" val="10000"/>
                  </a:ext>
                </a:extLst>
              </a:tr>
              <a:tr h="186723">
                <a:tc rowSpan="2">
                  <a:txBody>
                    <a:bodyPr/>
                    <a:lstStyle/>
                    <a:p>
                      <a:pPr algn="ctr" fontAlgn="ctr"/>
                      <a:r>
                        <a:rPr lang="en-US" sz="900" b="1" u="none" strike="noStrike" dirty="0">
                          <a:effectLst/>
                        </a:rPr>
                        <a:t>End of Policy Month</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10">
                  <a:txBody>
                    <a:bodyPr/>
                    <a:lstStyle/>
                    <a:p>
                      <a:pPr algn="ctr" fontAlgn="ctr"/>
                      <a:r>
                        <a:rPr lang="en-US" sz="900" b="1" u="none" strike="noStrike" dirty="0">
                          <a:effectLst/>
                        </a:rPr>
                        <a:t>Term</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6723">
                <a:tc vMerge="1">
                  <a:txBody>
                    <a:bodyPr/>
                    <a:lstStyle/>
                    <a:p>
                      <a:endParaRPr lang="en-US"/>
                    </a:p>
                  </a:txBody>
                  <a:tcPr/>
                </a:tc>
                <a:tc>
                  <a:txBody>
                    <a:bodyPr/>
                    <a:lstStyle/>
                    <a:p>
                      <a:pPr algn="ctr" fontAlgn="ctr"/>
                      <a:r>
                        <a:rPr lang="en-US" sz="900" b="1" u="none" strike="noStrike" dirty="0">
                          <a:effectLst/>
                        </a:rPr>
                        <a:t>5</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6</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7</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9</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10</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11</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12</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13</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14</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b="1" u="none" strike="noStrike" dirty="0">
                          <a:effectLst/>
                        </a:rPr>
                        <a:t>15</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186723">
                <a:tc>
                  <a:txBody>
                    <a:bodyPr/>
                    <a:lstStyle/>
                    <a:p>
                      <a:pPr algn="ctr" fontAlgn="ctr"/>
                      <a:r>
                        <a:rPr lang="en-US" sz="900" b="1" u="none" strike="noStrike" dirty="0">
                          <a:effectLst/>
                        </a:rPr>
                        <a:t>1 to 18</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6723">
                <a:tc>
                  <a:txBody>
                    <a:bodyPr/>
                    <a:lstStyle/>
                    <a:p>
                      <a:pPr algn="ctr" fontAlgn="ctr"/>
                      <a:r>
                        <a:rPr lang="en-US" sz="900" b="1" u="none" strike="noStrike" dirty="0">
                          <a:effectLst/>
                        </a:rPr>
                        <a:t>24</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23%</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38%</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42%</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62%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86723">
                <a:tc>
                  <a:txBody>
                    <a:bodyPr/>
                    <a:lstStyle/>
                    <a:p>
                      <a:pPr algn="ctr" fontAlgn="ctr"/>
                      <a:r>
                        <a:rPr lang="en-US" sz="900" b="1" u="none" strike="noStrike" dirty="0">
                          <a:effectLst/>
                        </a:rPr>
                        <a:t>36</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23%</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34%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38%</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45%</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86723">
                <a:tc>
                  <a:txBody>
                    <a:bodyPr/>
                    <a:lstStyle/>
                    <a:p>
                      <a:pPr algn="ctr" fontAlgn="ctr"/>
                      <a:r>
                        <a:rPr lang="en-US" sz="900" b="1" u="none" strike="noStrike" dirty="0">
                          <a:effectLst/>
                        </a:rPr>
                        <a:t>48</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29%</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34%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45%</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86723">
                <a:tc>
                  <a:txBody>
                    <a:bodyPr/>
                    <a:lstStyle/>
                    <a:p>
                      <a:pPr algn="ctr" fontAlgn="ctr"/>
                      <a:r>
                        <a:rPr lang="en-US" sz="900" b="1" u="none" strike="noStrike" dirty="0">
                          <a:effectLst/>
                        </a:rPr>
                        <a:t>60</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12%</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29%</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45%</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52%</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186723">
                <a:tc>
                  <a:txBody>
                    <a:bodyPr/>
                    <a:lstStyle/>
                    <a:p>
                      <a:pPr algn="ctr" fontAlgn="ctr"/>
                      <a:r>
                        <a:rPr lang="en-US" sz="900" b="1" u="none" strike="noStrike" dirty="0">
                          <a:effectLst/>
                        </a:rPr>
                        <a:t>72</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31%</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45%</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49%</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186723">
                <a:tc>
                  <a:txBody>
                    <a:bodyPr/>
                    <a:lstStyle/>
                    <a:p>
                      <a:pPr algn="ctr" fontAlgn="ctr"/>
                      <a:r>
                        <a:rPr lang="en-US" sz="900" b="1" u="none" strike="noStrike" dirty="0">
                          <a:effectLst/>
                        </a:rPr>
                        <a:t>84</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13%</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19%</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31%</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45%</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186723">
                <a:tc>
                  <a:txBody>
                    <a:bodyPr/>
                    <a:lstStyle/>
                    <a:p>
                      <a:pPr algn="ctr" fontAlgn="ctr"/>
                      <a:r>
                        <a:rPr lang="en-US" sz="900" b="1" u="none" strike="noStrike" dirty="0">
                          <a:effectLst/>
                        </a:rPr>
                        <a:t>96</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7%</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13%</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20%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31%</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40%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186723">
                <a:tc>
                  <a:txBody>
                    <a:bodyPr/>
                    <a:lstStyle/>
                    <a:p>
                      <a:pPr algn="ctr" fontAlgn="ctr"/>
                      <a:r>
                        <a:rPr lang="en-US" sz="900" b="1" u="none" strike="noStrike" dirty="0">
                          <a:effectLst/>
                        </a:rPr>
                        <a:t>108</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20%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31%</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36%</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186723">
                <a:tc>
                  <a:txBody>
                    <a:bodyPr/>
                    <a:lstStyle/>
                    <a:p>
                      <a:pPr algn="ctr" fontAlgn="ctr"/>
                      <a:r>
                        <a:rPr lang="en-US" sz="900" b="1" u="none" strike="noStrike" dirty="0">
                          <a:effectLst/>
                        </a:rPr>
                        <a:t>120</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14%</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31%</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186723">
                <a:tc>
                  <a:txBody>
                    <a:bodyPr/>
                    <a:lstStyle/>
                    <a:p>
                      <a:pPr algn="ctr" fontAlgn="ctr"/>
                      <a:r>
                        <a:rPr lang="en-US" sz="900" b="1" u="none" strike="noStrike" dirty="0">
                          <a:effectLst/>
                        </a:rPr>
                        <a:t>132</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14%</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20%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26%</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186723">
                <a:tc>
                  <a:txBody>
                    <a:bodyPr/>
                    <a:lstStyle/>
                    <a:p>
                      <a:pPr algn="ctr" fontAlgn="ctr"/>
                      <a:r>
                        <a:rPr lang="en-US" sz="900" b="1" u="none" strike="noStrike" dirty="0">
                          <a:effectLst/>
                        </a:rPr>
                        <a:t>144</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20%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186723">
                <a:tc>
                  <a:txBody>
                    <a:bodyPr/>
                    <a:lstStyle/>
                    <a:p>
                      <a:pPr algn="ctr" fontAlgn="ctr"/>
                      <a:r>
                        <a:rPr lang="en-US" sz="900" b="1" u="none" strike="noStrike" dirty="0">
                          <a:effectLst/>
                        </a:rPr>
                        <a:t>156</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14%</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r h="186723">
                <a:tc>
                  <a:txBody>
                    <a:bodyPr/>
                    <a:lstStyle/>
                    <a:p>
                      <a:pPr algn="ctr" fontAlgn="ctr"/>
                      <a:r>
                        <a:rPr lang="en-US" sz="900" b="1" u="none" strike="noStrike" dirty="0">
                          <a:effectLst/>
                        </a:rPr>
                        <a:t>168</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7%</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6"/>
                  </a:ext>
                </a:extLst>
              </a:tr>
              <a:tr h="186723">
                <a:tc>
                  <a:txBody>
                    <a:bodyPr/>
                    <a:lstStyle/>
                    <a:p>
                      <a:pPr algn="ctr" fontAlgn="ctr"/>
                      <a:r>
                        <a:rPr lang="en-US" sz="900" b="1" u="none" strike="noStrike" dirty="0">
                          <a:effectLst/>
                        </a:rPr>
                        <a:t>180</a:t>
                      </a:r>
                      <a:endParaRPr lang="en-US" sz="900" b="1"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a:effectLst/>
                        </a:rPr>
                        <a:t>0%</a:t>
                      </a:r>
                      <a:endParaRPr lang="en-US" sz="9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u="none" strike="noStrike" dirty="0">
                          <a:effectLst/>
                        </a:rPr>
                        <a:t>0%</a:t>
                      </a:r>
                      <a:endParaRPr lang="en-US" sz="9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7"/>
                  </a:ext>
                </a:extLst>
              </a:tr>
            </a:tbl>
          </a:graphicData>
        </a:graphic>
      </p:graphicFrame>
      <p:sp>
        <p:nvSpPr>
          <p:cNvPr id="8" name="TextBox 7"/>
          <p:cNvSpPr txBox="1"/>
          <p:nvPr/>
        </p:nvSpPr>
        <p:spPr>
          <a:xfrm>
            <a:off x="254619" y="680969"/>
            <a:ext cx="4953001" cy="307777"/>
          </a:xfrm>
          <a:prstGeom prst="rect">
            <a:avLst/>
          </a:prstGeom>
          <a:noFill/>
        </p:spPr>
        <p:txBody>
          <a:bodyPr wrap="square" rtlCol="0" anchor="ctr">
            <a:spAutoFit/>
          </a:bodyPr>
          <a:lstStyle/>
          <a:p>
            <a:pPr lvl="0"/>
            <a:r>
              <a:rPr lang="en-US" b="1" dirty="0">
                <a:solidFill>
                  <a:schemeClr val="accent3"/>
                </a:solidFill>
              </a:rPr>
              <a:t>Percentage Surrender Charge (% of Capital Account)</a:t>
            </a:r>
          </a:p>
        </p:txBody>
      </p:sp>
    </p:spTree>
    <p:extLst>
      <p:ext uri="{BB962C8B-B14F-4D97-AF65-F5344CB8AC3E}">
        <p14:creationId xmlns:p14="http://schemas.microsoft.com/office/powerpoint/2010/main" val="46555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Full surrender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18</a:t>
            </a:fld>
            <a:endParaRPr lang="en-US"/>
          </a:p>
        </p:txBody>
      </p:sp>
      <p:sp>
        <p:nvSpPr>
          <p:cNvPr id="8" name="TextBox 7"/>
          <p:cNvSpPr txBox="1"/>
          <p:nvPr/>
        </p:nvSpPr>
        <p:spPr>
          <a:xfrm>
            <a:off x="254619" y="625213"/>
            <a:ext cx="4953001" cy="307777"/>
          </a:xfrm>
          <a:prstGeom prst="rect">
            <a:avLst/>
          </a:prstGeom>
          <a:noFill/>
        </p:spPr>
        <p:txBody>
          <a:bodyPr wrap="square" rtlCol="0" anchor="ctr">
            <a:spAutoFit/>
          </a:bodyPr>
          <a:lstStyle/>
          <a:p>
            <a:pPr lvl="0"/>
            <a:r>
              <a:rPr lang="en-US" b="1" dirty="0">
                <a:solidFill>
                  <a:schemeClr val="accent3"/>
                </a:solidFill>
              </a:rPr>
              <a:t>Percentage Surrender Charge (% of Capital Account)</a:t>
            </a:r>
          </a:p>
        </p:txBody>
      </p:sp>
      <p:graphicFrame>
        <p:nvGraphicFramePr>
          <p:cNvPr id="11" name="Table 10"/>
          <p:cNvGraphicFramePr>
            <a:graphicFrameLocks noGrp="1"/>
          </p:cNvGraphicFramePr>
          <p:nvPr>
            <p:extLst>
              <p:ext uri="{D42A27DB-BD31-4B8C-83A1-F6EECF244321}">
                <p14:modId xmlns:p14="http://schemas.microsoft.com/office/powerpoint/2010/main" val="658900517"/>
              </p:ext>
            </p:extLst>
          </p:nvPr>
        </p:nvGraphicFramePr>
        <p:xfrm>
          <a:off x="185858" y="1012903"/>
          <a:ext cx="8835479" cy="3680460"/>
        </p:xfrm>
        <a:graphic>
          <a:graphicData uri="http://schemas.openxmlformats.org/drawingml/2006/table">
            <a:tbl>
              <a:tblPr>
                <a:tableStyleId>{5C22544A-7EE6-4342-B048-85BDC9FD1C3A}</a:tableStyleId>
              </a:tblPr>
              <a:tblGrid>
                <a:gridCol w="2530731">
                  <a:extLst>
                    <a:ext uri="{9D8B030D-6E8A-4147-A177-3AD203B41FA5}">
                      <a16:colId xmlns:a16="http://schemas.microsoft.com/office/drawing/2014/main" val="20000"/>
                    </a:ext>
                  </a:extLst>
                </a:gridCol>
                <a:gridCol w="595898">
                  <a:extLst>
                    <a:ext uri="{9D8B030D-6E8A-4147-A177-3AD203B41FA5}">
                      <a16:colId xmlns:a16="http://schemas.microsoft.com/office/drawing/2014/main" val="20001"/>
                    </a:ext>
                  </a:extLst>
                </a:gridCol>
                <a:gridCol w="765103">
                  <a:extLst>
                    <a:ext uri="{9D8B030D-6E8A-4147-A177-3AD203B41FA5}">
                      <a16:colId xmlns:a16="http://schemas.microsoft.com/office/drawing/2014/main" val="20002"/>
                    </a:ext>
                  </a:extLst>
                </a:gridCol>
                <a:gridCol w="772461">
                  <a:extLst>
                    <a:ext uri="{9D8B030D-6E8A-4147-A177-3AD203B41FA5}">
                      <a16:colId xmlns:a16="http://schemas.microsoft.com/office/drawing/2014/main" val="20003"/>
                    </a:ext>
                  </a:extLst>
                </a:gridCol>
                <a:gridCol w="595898">
                  <a:extLst>
                    <a:ext uri="{9D8B030D-6E8A-4147-A177-3AD203B41FA5}">
                      <a16:colId xmlns:a16="http://schemas.microsoft.com/office/drawing/2014/main" val="20004"/>
                    </a:ext>
                  </a:extLst>
                </a:gridCol>
                <a:gridCol w="595898">
                  <a:extLst>
                    <a:ext uri="{9D8B030D-6E8A-4147-A177-3AD203B41FA5}">
                      <a16:colId xmlns:a16="http://schemas.microsoft.com/office/drawing/2014/main" val="20005"/>
                    </a:ext>
                  </a:extLst>
                </a:gridCol>
                <a:gridCol w="595898">
                  <a:extLst>
                    <a:ext uri="{9D8B030D-6E8A-4147-A177-3AD203B41FA5}">
                      <a16:colId xmlns:a16="http://schemas.microsoft.com/office/drawing/2014/main" val="20006"/>
                    </a:ext>
                  </a:extLst>
                </a:gridCol>
                <a:gridCol w="595898">
                  <a:extLst>
                    <a:ext uri="{9D8B030D-6E8A-4147-A177-3AD203B41FA5}">
                      <a16:colId xmlns:a16="http://schemas.microsoft.com/office/drawing/2014/main" val="20007"/>
                    </a:ext>
                  </a:extLst>
                </a:gridCol>
                <a:gridCol w="595898">
                  <a:extLst>
                    <a:ext uri="{9D8B030D-6E8A-4147-A177-3AD203B41FA5}">
                      <a16:colId xmlns:a16="http://schemas.microsoft.com/office/drawing/2014/main" val="20008"/>
                    </a:ext>
                  </a:extLst>
                </a:gridCol>
                <a:gridCol w="595898">
                  <a:extLst>
                    <a:ext uri="{9D8B030D-6E8A-4147-A177-3AD203B41FA5}">
                      <a16:colId xmlns:a16="http://schemas.microsoft.com/office/drawing/2014/main" val="20009"/>
                    </a:ext>
                  </a:extLst>
                </a:gridCol>
                <a:gridCol w="595898">
                  <a:extLst>
                    <a:ext uri="{9D8B030D-6E8A-4147-A177-3AD203B41FA5}">
                      <a16:colId xmlns:a16="http://schemas.microsoft.com/office/drawing/2014/main" val="20010"/>
                    </a:ext>
                  </a:extLst>
                </a:gridCol>
              </a:tblGrid>
              <a:tr h="126314">
                <a:tc>
                  <a:txBody>
                    <a:bodyPr/>
                    <a:lstStyle/>
                    <a:p>
                      <a:pPr marL="0" algn="ctr" defTabSz="914400" rtl="0" eaLnBrk="1" fontAlgn="ctr" latinLnBrk="0" hangingPunct="1"/>
                      <a:r>
                        <a:rPr lang="en-US" sz="800" b="1" u="none" strike="noStrike" kern="1200" dirty="0">
                          <a:solidFill>
                            <a:schemeClr val="bg1"/>
                          </a:solidFill>
                          <a:effectLst/>
                          <a:latin typeface="+mn-lt"/>
                          <a:ea typeface="+mn-ea"/>
                          <a:cs typeface="+mn-cs"/>
                        </a:rPr>
                        <a:t>Term: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10">
                  <a:txBody>
                    <a:bodyPr/>
                    <a:lstStyle/>
                    <a:p>
                      <a:pPr marL="0" algn="ctr" defTabSz="914400" rtl="0" eaLnBrk="1" fontAlgn="ctr" latinLnBrk="0" hangingPunct="1"/>
                      <a:r>
                        <a:rPr lang="en-US" sz="800" b="1" u="none" strike="noStrike" kern="1200" dirty="0">
                          <a:solidFill>
                            <a:schemeClr val="bg1"/>
                          </a:solidFill>
                          <a:effectLst/>
                          <a:latin typeface="+mn-lt"/>
                          <a:ea typeface="+mn-ea"/>
                          <a:cs typeface="+mn-cs"/>
                        </a:rPr>
                        <a:t>16 – 25 years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6314">
                <a:tc rowSpan="2">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End of Policy Month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10">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Term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6314">
                <a:tc vMerge="1">
                  <a:txBody>
                    <a:bodyPr/>
                    <a:lstStyle/>
                    <a:p>
                      <a:endParaRPr lang="en-US"/>
                    </a:p>
                  </a:txBody>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 to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126314">
                <a:tc>
                  <a:txBody>
                    <a:bodyPr/>
                    <a:lstStyle/>
                    <a:p>
                      <a:pPr marL="0" algn="ctr" defTabSz="914400" rtl="0" eaLnBrk="1" fontAlgn="ctr" latinLnBrk="0" hangingPunct="1"/>
                      <a:r>
                        <a:rPr lang="en-US" sz="800" b="1" u="none" strike="noStrike" kern="1200">
                          <a:solidFill>
                            <a:schemeClr val="dk1"/>
                          </a:solidFill>
                          <a:effectLst/>
                          <a:latin typeface="+mn-lt"/>
                          <a:ea typeface="+mn-ea"/>
                          <a:cs typeface="+mn-cs"/>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1"/>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3"/>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5"/>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6"/>
                  </a:ext>
                </a:extLst>
              </a:tr>
              <a:tr h="126314">
                <a:tc>
                  <a:txBody>
                    <a:bodyPr/>
                    <a:lstStyle/>
                    <a:p>
                      <a:pPr marL="0" algn="ctr" defTabSz="914400" rtl="0" eaLnBrk="1" fontAlgn="ctr" latinLnBrk="0" hangingPunct="1"/>
                      <a:r>
                        <a:rPr lang="en-US" sz="800" b="1" u="none" strike="noStrike" kern="1200" dirty="0">
                          <a:solidFill>
                            <a:schemeClr val="dk1"/>
                          </a:solidFill>
                          <a:effectLst/>
                          <a:latin typeface="+mn-lt"/>
                          <a:ea typeface="+mn-ea"/>
                          <a:cs typeface="+mn-cs"/>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US" sz="8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791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Policy administration charges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59124348"/>
              </p:ext>
            </p:extLst>
          </p:nvPr>
        </p:nvGraphicFramePr>
        <p:xfrm>
          <a:off x="354821" y="951571"/>
          <a:ext cx="7886699" cy="2616818"/>
        </p:xfrm>
        <a:graphic>
          <a:graphicData uri="http://schemas.openxmlformats.org/drawingml/2006/table">
            <a:tbl>
              <a:tblPr firstRow="1" firstCol="1" bandRow="1">
                <a:tableStyleId>{5C22544A-7EE6-4342-B048-85BDC9FD1C3A}</a:tableStyleId>
              </a:tblPr>
              <a:tblGrid>
                <a:gridCol w="2813360">
                  <a:extLst>
                    <a:ext uri="{9D8B030D-6E8A-4147-A177-3AD203B41FA5}">
                      <a16:colId xmlns:a16="http://schemas.microsoft.com/office/drawing/2014/main" val="20000"/>
                    </a:ext>
                  </a:extLst>
                </a:gridCol>
                <a:gridCol w="5073339">
                  <a:extLst>
                    <a:ext uri="{9D8B030D-6E8A-4147-A177-3AD203B41FA5}">
                      <a16:colId xmlns:a16="http://schemas.microsoft.com/office/drawing/2014/main" val="20001"/>
                    </a:ext>
                  </a:extLst>
                </a:gridCol>
              </a:tblGrid>
              <a:tr h="609688">
                <a:tc>
                  <a:txBody>
                    <a:bodyPr/>
                    <a:lstStyle/>
                    <a:p>
                      <a:pPr marL="0" marR="0" algn="ctr">
                        <a:lnSpc>
                          <a:spcPct val="115000"/>
                        </a:lnSpc>
                        <a:spcBef>
                          <a:spcPts val="0"/>
                        </a:spcBef>
                        <a:spcAft>
                          <a:spcPts val="0"/>
                        </a:spcAft>
                      </a:pPr>
                      <a:r>
                        <a:rPr lang="en-US" sz="1400" b="1" dirty="0">
                          <a:effectLst/>
                          <a:latin typeface="Arial" pitchFamily="34" charset="0"/>
                          <a:cs typeface="Arial" pitchFamily="34" charset="0"/>
                        </a:rPr>
                        <a:t>Policy Term</a:t>
                      </a:r>
                      <a:endParaRPr lang="en-US" sz="1400" b="1" dirty="0">
                        <a:effectLst/>
                        <a:latin typeface="Arial" pitchFamily="34" charset="0"/>
                        <a:ea typeface="Calibri"/>
                        <a:cs typeface="Arial" pitchFamily="34" charset="0"/>
                      </a:endParaRPr>
                    </a:p>
                  </a:txBody>
                  <a:tcPr marL="68580" marR="68580" marT="0" marB="0" anchor="ctr">
                    <a:solidFill>
                      <a:srgbClr val="0070C0"/>
                    </a:solidFill>
                  </a:tcPr>
                </a:tc>
                <a:tc>
                  <a:txBody>
                    <a:bodyPr/>
                    <a:lstStyle/>
                    <a:p>
                      <a:pPr marL="0" marR="0" algn="ctr">
                        <a:lnSpc>
                          <a:spcPct val="115000"/>
                        </a:lnSpc>
                        <a:spcBef>
                          <a:spcPts val="0"/>
                        </a:spcBef>
                        <a:spcAft>
                          <a:spcPts val="0"/>
                        </a:spcAft>
                      </a:pPr>
                      <a:r>
                        <a:rPr lang="en-US" sz="1400" b="1" dirty="0">
                          <a:effectLst/>
                          <a:latin typeface="Arial" pitchFamily="34" charset="0"/>
                          <a:cs typeface="Arial" pitchFamily="34" charset="0"/>
                        </a:rPr>
                        <a:t>% of A/C Value of Capital Account* (USD)</a:t>
                      </a:r>
                      <a:endParaRPr lang="en-US" sz="1400" b="1" dirty="0">
                        <a:effectLst/>
                        <a:latin typeface="Arial" pitchFamily="34" charset="0"/>
                        <a:ea typeface="Calibri"/>
                        <a:cs typeface="Arial" pitchFamily="34" charset="0"/>
                      </a:endParaRPr>
                    </a:p>
                  </a:txBody>
                  <a:tcPr marL="68580" marR="68580" marT="0" marB="0" anchor="ctr">
                    <a:solidFill>
                      <a:srgbClr val="0070C0"/>
                    </a:solidFill>
                  </a:tcPr>
                </a:tc>
                <a:extLst>
                  <a:ext uri="{0D108BD9-81ED-4DB2-BD59-A6C34878D82A}">
                    <a16:rowId xmlns:a16="http://schemas.microsoft.com/office/drawing/2014/main" val="10000"/>
                  </a:ext>
                </a:extLst>
              </a:tr>
              <a:tr h="401426">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cs typeface="Arial" pitchFamily="34" charset="0"/>
                        </a:rPr>
                        <a:t>5 – 7 </a:t>
                      </a:r>
                      <a:endParaRPr lang="en-US" sz="1400" b="1" dirty="0">
                        <a:solidFill>
                          <a:schemeClr val="tx1"/>
                        </a:solidFill>
                        <a:effectLst/>
                        <a:latin typeface="Arial" pitchFamily="34" charset="0"/>
                        <a:ea typeface="Calibri"/>
                        <a:cs typeface="Arial" pitchFamily="34"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3.50%</a:t>
                      </a:r>
                      <a:endParaRPr lang="en-US" sz="1400" b="0" dirty="0">
                        <a:effectLst/>
                        <a:latin typeface="Arial" pitchFamily="34" charset="0"/>
                        <a:ea typeface="Calibri"/>
                        <a:cs typeface="Arial"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401426">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cs typeface="Arial" pitchFamily="34" charset="0"/>
                        </a:rPr>
                        <a:t>8 – 10</a:t>
                      </a:r>
                      <a:endParaRPr lang="en-US" sz="1400" b="1" dirty="0">
                        <a:solidFill>
                          <a:schemeClr val="tx1"/>
                        </a:solidFill>
                        <a:effectLst/>
                        <a:latin typeface="Arial" pitchFamily="34" charset="0"/>
                        <a:ea typeface="Calibri"/>
                        <a:cs typeface="Arial" pitchFamily="34"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4.00%</a:t>
                      </a:r>
                      <a:endParaRPr lang="en-US" sz="1400" b="0" dirty="0">
                        <a:effectLst/>
                        <a:latin typeface="Arial" pitchFamily="34" charset="0"/>
                        <a:ea typeface="Calibri"/>
                        <a:cs typeface="Arial"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401426">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cs typeface="Arial" pitchFamily="34" charset="0"/>
                        </a:rPr>
                        <a:t>11 – 15  </a:t>
                      </a:r>
                      <a:endParaRPr lang="en-US" sz="1400" b="1" dirty="0">
                        <a:solidFill>
                          <a:schemeClr val="tx1"/>
                        </a:solidFill>
                        <a:effectLst/>
                        <a:latin typeface="Arial" pitchFamily="34" charset="0"/>
                        <a:ea typeface="Calibri"/>
                        <a:cs typeface="Arial" pitchFamily="34"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4.50%</a:t>
                      </a:r>
                      <a:endParaRPr lang="en-US" sz="1400" b="0" dirty="0">
                        <a:effectLst/>
                        <a:latin typeface="Arial" pitchFamily="34" charset="0"/>
                        <a:ea typeface="Calibri"/>
                        <a:cs typeface="Arial"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401426">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cs typeface="Arial" pitchFamily="34" charset="0"/>
                        </a:rPr>
                        <a:t>16 –</a:t>
                      </a:r>
                      <a:r>
                        <a:rPr lang="en-US" sz="1400" b="1" baseline="0" dirty="0">
                          <a:solidFill>
                            <a:schemeClr val="tx1"/>
                          </a:solidFill>
                          <a:effectLst/>
                          <a:latin typeface="Arial" pitchFamily="34" charset="0"/>
                          <a:cs typeface="Arial" pitchFamily="34" charset="0"/>
                        </a:rPr>
                        <a:t> </a:t>
                      </a:r>
                      <a:r>
                        <a:rPr lang="en-US" sz="1400" b="1" dirty="0">
                          <a:solidFill>
                            <a:schemeClr val="tx1"/>
                          </a:solidFill>
                          <a:effectLst/>
                          <a:latin typeface="Arial" pitchFamily="34" charset="0"/>
                          <a:cs typeface="Arial" pitchFamily="34" charset="0"/>
                        </a:rPr>
                        <a:t>20 </a:t>
                      </a:r>
                      <a:endParaRPr lang="en-US" sz="1400" b="1" dirty="0">
                        <a:solidFill>
                          <a:schemeClr val="tx1"/>
                        </a:solidFill>
                        <a:effectLst/>
                        <a:latin typeface="Arial" pitchFamily="34" charset="0"/>
                        <a:ea typeface="Calibri"/>
                        <a:cs typeface="Arial" pitchFamily="34"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5.00%</a:t>
                      </a:r>
                      <a:endParaRPr lang="en-US" sz="1400" b="0" dirty="0">
                        <a:effectLst/>
                        <a:latin typeface="Arial" pitchFamily="34" charset="0"/>
                        <a:ea typeface="Calibri"/>
                        <a:cs typeface="Arial"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401426">
                <a:tc>
                  <a:txBody>
                    <a:bodyPr/>
                    <a:lstStyle/>
                    <a:p>
                      <a:pPr marL="0" marR="0" algn="ctr">
                        <a:lnSpc>
                          <a:spcPct val="115000"/>
                        </a:lnSpc>
                        <a:spcBef>
                          <a:spcPts val="0"/>
                        </a:spcBef>
                        <a:spcAft>
                          <a:spcPts val="0"/>
                        </a:spcAft>
                      </a:pPr>
                      <a:r>
                        <a:rPr lang="en-US" sz="1400" b="1" dirty="0">
                          <a:solidFill>
                            <a:schemeClr val="tx1"/>
                          </a:solidFill>
                          <a:effectLst/>
                          <a:latin typeface="Arial" pitchFamily="34" charset="0"/>
                          <a:cs typeface="Arial" pitchFamily="34" charset="0"/>
                        </a:rPr>
                        <a:t>21 – 25 </a:t>
                      </a:r>
                      <a:endParaRPr lang="en-US" sz="1400" b="1" dirty="0">
                        <a:solidFill>
                          <a:schemeClr val="tx1"/>
                        </a:solidFill>
                        <a:effectLst/>
                        <a:latin typeface="Arial" pitchFamily="34" charset="0"/>
                        <a:ea typeface="Calibri"/>
                        <a:cs typeface="Arial" pitchFamily="34"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6.00%</a:t>
                      </a:r>
                      <a:endParaRPr lang="en-US" sz="1400" b="0" dirty="0">
                        <a:effectLst/>
                        <a:latin typeface="Arial" pitchFamily="34" charset="0"/>
                        <a:ea typeface="Calibri"/>
                        <a:cs typeface="Arial"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84356" y="3712163"/>
            <a:ext cx="74768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100" u="none" strike="noStrike" cap="none" normalizeH="0" baseline="0" dirty="0">
                <a:ln>
                  <a:noFill/>
                </a:ln>
                <a:solidFill>
                  <a:schemeClr val="tx1"/>
                </a:solidFill>
                <a:effectLst/>
                <a:latin typeface="Arial" pitchFamily="34" charset="0"/>
                <a:ea typeface="Calibri" pitchFamily="34" charset="0"/>
                <a:cs typeface="Arial" pitchFamily="34" charset="0"/>
              </a:rPr>
              <a:t>*Account value made up with first 18 months’ premiums + bonuses =  Capital Account</a:t>
            </a:r>
          </a:p>
          <a:p>
            <a:pPr marL="0" marR="0" lvl="0" indent="0" algn="l" defTabSz="914400" rtl="0" eaLnBrk="1" fontAlgn="base" latinLnBrk="0" hangingPunct="1">
              <a:lnSpc>
                <a:spcPct val="100000"/>
              </a:lnSpc>
              <a:spcBef>
                <a:spcPct val="0"/>
              </a:spcBef>
              <a:spcAft>
                <a:spcPct val="0"/>
              </a:spcAft>
              <a:buClrTx/>
              <a:buSzTx/>
              <a:tabLst/>
            </a:pPr>
            <a:r>
              <a:rPr kumimoji="0" lang="en-US" sz="1100" u="none" strike="noStrike" cap="none" normalizeH="0" baseline="0" dirty="0">
                <a:ln>
                  <a:noFill/>
                </a:ln>
                <a:solidFill>
                  <a:schemeClr val="tx1"/>
                </a:solidFill>
                <a:effectLst/>
                <a:latin typeface="Arial" pitchFamily="34" charset="0"/>
                <a:ea typeface="Calibri" pitchFamily="34" charset="0"/>
                <a:cs typeface="Arial" pitchFamily="34" charset="0"/>
              </a:rPr>
              <a:t>Calculated Annually,</a:t>
            </a:r>
            <a:r>
              <a:rPr kumimoji="0" lang="en-US" sz="1100" u="none" strike="noStrike" cap="none" normalizeH="0" dirty="0">
                <a:ln>
                  <a:noFill/>
                </a:ln>
                <a:solidFill>
                  <a:schemeClr val="tx1"/>
                </a:solidFill>
                <a:effectLst/>
                <a:latin typeface="Arial" pitchFamily="34" charset="0"/>
                <a:ea typeface="Calibri" pitchFamily="34" charset="0"/>
                <a:cs typeface="Arial" pitchFamily="34" charset="0"/>
              </a:rPr>
              <a:t> charged monthly</a:t>
            </a:r>
            <a:endParaRPr kumimoji="0" lang="en-US" sz="110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76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9157" y="153621"/>
            <a:ext cx="7662988" cy="493465"/>
          </a:xfrm>
        </p:spPr>
        <p:txBody>
          <a:bodyPr/>
          <a:lstStyle/>
          <a:p>
            <a:r>
              <a:rPr lang="en-US" sz="2800" dirty="0"/>
              <a:t>What is International Wealth Builder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a:t>
            </a:fld>
            <a:endParaRPr lang="en-US"/>
          </a:p>
        </p:txBody>
      </p:sp>
      <p:sp>
        <p:nvSpPr>
          <p:cNvPr id="4" name="Text Placeholder 3"/>
          <p:cNvSpPr>
            <a:spLocks noGrp="1"/>
          </p:cNvSpPr>
          <p:nvPr>
            <p:ph type="body" sz="quarter" idx="13"/>
          </p:nvPr>
        </p:nvSpPr>
        <p:spPr>
          <a:xfrm>
            <a:off x="330950" y="583894"/>
            <a:ext cx="7072386" cy="699761"/>
          </a:xfrm>
        </p:spPr>
        <p:txBody>
          <a:bodyPr/>
          <a:lstStyle/>
          <a:p>
            <a:pPr>
              <a:lnSpc>
                <a:spcPct val="100000"/>
              </a:lnSpc>
              <a:spcBef>
                <a:spcPts val="0"/>
              </a:spcBef>
            </a:pPr>
            <a:r>
              <a:rPr lang="en-US" sz="1700" dirty="0"/>
              <a:t>An investment opportunity that can be customized as per the client’s needs offering them</a:t>
            </a:r>
          </a:p>
        </p:txBody>
      </p:sp>
      <p:sp>
        <p:nvSpPr>
          <p:cNvPr id="2" name="Rectangle 1"/>
          <p:cNvSpPr/>
          <p:nvPr/>
        </p:nvSpPr>
        <p:spPr>
          <a:xfrm>
            <a:off x="317373" y="1563320"/>
            <a:ext cx="2113079" cy="338554"/>
          </a:xfrm>
          <a:prstGeom prst="rect">
            <a:avLst/>
          </a:prstGeom>
        </p:spPr>
        <p:txBody>
          <a:bodyPr wrap="none">
            <a:spAutoFit/>
          </a:bodyPr>
          <a:lstStyle/>
          <a:p>
            <a:pPr lvl="0">
              <a:spcBef>
                <a:spcPts val="600"/>
              </a:spcBef>
            </a:pPr>
            <a:r>
              <a:rPr lang="en-US" sz="1600" b="1" kern="0" dirty="0"/>
              <a:t>How It Benefits You</a:t>
            </a:r>
            <a:endParaRPr lang="en-US" sz="1600" dirty="0"/>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8560" y="2036165"/>
            <a:ext cx="1256299" cy="1251680"/>
          </a:xfrm>
          <a:prstGeom prst="rect">
            <a:avLst/>
          </a:prstGeom>
        </p:spPr>
      </p:pic>
      <p:sp>
        <p:nvSpPr>
          <p:cNvPr id="58" name="TextBox 57"/>
          <p:cNvSpPr txBox="1"/>
          <p:nvPr/>
        </p:nvSpPr>
        <p:spPr>
          <a:xfrm>
            <a:off x="964717" y="3399194"/>
            <a:ext cx="1602214" cy="846386"/>
          </a:xfrm>
          <a:prstGeom prst="rect">
            <a:avLst/>
          </a:prstGeom>
          <a:noFill/>
        </p:spPr>
        <p:txBody>
          <a:bodyPr wrap="square" rtlCol="0">
            <a:spAutoFit/>
          </a:bodyPr>
          <a:lstStyle/>
          <a:p>
            <a:pPr algn="ctr">
              <a:spcBef>
                <a:spcPts val="600"/>
              </a:spcBef>
            </a:pPr>
            <a:r>
              <a:rPr lang="en-US" sz="1800" b="1" dirty="0">
                <a:solidFill>
                  <a:schemeClr val="accent3"/>
                </a:solidFill>
              </a:rPr>
              <a:t>Flexibility</a:t>
            </a:r>
          </a:p>
          <a:p>
            <a:pPr algn="ctr">
              <a:spcBef>
                <a:spcPts val="600"/>
              </a:spcBef>
            </a:pPr>
            <a:r>
              <a:rPr lang="en-US" sz="1300" dirty="0"/>
              <a:t>In premium payment term</a:t>
            </a:r>
          </a:p>
        </p:txBody>
      </p:sp>
      <p:pic>
        <p:nvPicPr>
          <p:cNvPr id="12" name="Picture 11"/>
          <p:cNvPicPr>
            <a:picLocks noChangeAspect="1"/>
          </p:cNvPicPr>
          <p:nvPr/>
        </p:nvPicPr>
        <p:blipFill>
          <a:blip r:embed="rId4"/>
          <a:stretch>
            <a:fillRect/>
          </a:stretch>
        </p:blipFill>
        <p:spPr>
          <a:xfrm>
            <a:off x="1302316" y="2270809"/>
            <a:ext cx="956142" cy="943044"/>
          </a:xfrm>
          <a:prstGeom prst="rect">
            <a:avLst/>
          </a:prstGeom>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8061" y="2267867"/>
            <a:ext cx="958174" cy="958174"/>
          </a:xfrm>
          <a:prstGeom prst="rect">
            <a:avLst/>
          </a:prstGeom>
        </p:spPr>
      </p:pic>
      <p:sp>
        <p:nvSpPr>
          <p:cNvPr id="21" name="TextBox 20"/>
          <p:cNvSpPr txBox="1"/>
          <p:nvPr/>
        </p:nvSpPr>
        <p:spPr>
          <a:xfrm>
            <a:off x="3476561" y="3399194"/>
            <a:ext cx="1602214" cy="646331"/>
          </a:xfrm>
          <a:prstGeom prst="rect">
            <a:avLst/>
          </a:prstGeom>
          <a:noFill/>
        </p:spPr>
        <p:txBody>
          <a:bodyPr wrap="square" rtlCol="0">
            <a:spAutoFit/>
          </a:bodyPr>
          <a:lstStyle/>
          <a:p>
            <a:pPr algn="ctr">
              <a:spcBef>
                <a:spcPts val="600"/>
              </a:spcBef>
            </a:pPr>
            <a:r>
              <a:rPr lang="en-US" sz="1800" b="1" dirty="0">
                <a:solidFill>
                  <a:schemeClr val="accent3"/>
                </a:solidFill>
              </a:rPr>
              <a:t>Liquidity</a:t>
            </a:r>
          </a:p>
          <a:p>
            <a:pPr algn="ctr">
              <a:spcBef>
                <a:spcPts val="600"/>
              </a:spcBef>
            </a:pPr>
            <a:r>
              <a:rPr lang="en-US" sz="1300" dirty="0"/>
              <a:t>Partial withdrawals </a:t>
            </a:r>
          </a:p>
        </p:txBody>
      </p:sp>
      <p:cxnSp>
        <p:nvCxnSpPr>
          <p:cNvPr id="16" name="Straight Connector 15"/>
          <p:cNvCxnSpPr/>
          <p:nvPr/>
        </p:nvCxnSpPr>
        <p:spPr>
          <a:xfrm>
            <a:off x="3029639" y="2137273"/>
            <a:ext cx="0" cy="242371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40637" y="2137273"/>
            <a:ext cx="0" cy="242371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22304" y="3399194"/>
            <a:ext cx="2373397" cy="846386"/>
          </a:xfrm>
          <a:prstGeom prst="rect">
            <a:avLst/>
          </a:prstGeom>
          <a:noFill/>
        </p:spPr>
        <p:txBody>
          <a:bodyPr wrap="square" rtlCol="0">
            <a:spAutoFit/>
          </a:bodyPr>
          <a:lstStyle/>
          <a:p>
            <a:pPr algn="ctr">
              <a:spcBef>
                <a:spcPts val="600"/>
              </a:spcBef>
            </a:pPr>
            <a:r>
              <a:rPr lang="en-US" sz="1800" b="1" dirty="0">
                <a:solidFill>
                  <a:schemeClr val="accent3"/>
                </a:solidFill>
              </a:rPr>
              <a:t>Attractive Bonuses</a:t>
            </a:r>
          </a:p>
          <a:p>
            <a:pPr algn="ctr">
              <a:spcBef>
                <a:spcPts val="600"/>
              </a:spcBef>
            </a:pPr>
            <a:r>
              <a:rPr lang="en-US" sz="1300" dirty="0"/>
              <a:t>On regular premium payment &amp; fund persistency</a:t>
            </a:r>
          </a:p>
        </p:txBody>
      </p:sp>
    </p:spTree>
    <p:extLst>
      <p:ext uri="{BB962C8B-B14F-4D97-AF65-F5344CB8AC3E}">
        <p14:creationId xmlns:p14="http://schemas.microsoft.com/office/powerpoint/2010/main" val="90359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Other charges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20</a:t>
            </a:fld>
            <a:endParaRPr lang="en-US"/>
          </a:p>
        </p:txBody>
      </p:sp>
      <p:graphicFrame>
        <p:nvGraphicFramePr>
          <p:cNvPr id="4" name="Diagram 3"/>
          <p:cNvGraphicFramePr/>
          <p:nvPr>
            <p:extLst>
              <p:ext uri="{D42A27DB-BD31-4B8C-83A1-F6EECF244321}">
                <p14:modId xmlns:p14="http://schemas.microsoft.com/office/powerpoint/2010/main" val="1308867840"/>
              </p:ext>
            </p:extLst>
          </p:nvPr>
        </p:nvGraphicFramePr>
        <p:xfrm>
          <a:off x="1200615" y="885283"/>
          <a:ext cx="6861717" cy="262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48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err="1"/>
              <a:t>Lapsation</a:t>
            </a:r>
            <a:endParaRPr lang="en-US" sz="2800" dirty="0"/>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21</a:t>
            </a:fld>
            <a:endParaRPr lang="en-US"/>
          </a:p>
        </p:txBody>
      </p:sp>
      <p:sp>
        <p:nvSpPr>
          <p:cNvPr id="3" name="Freeform 2"/>
          <p:cNvSpPr/>
          <p:nvPr/>
        </p:nvSpPr>
        <p:spPr>
          <a:xfrm>
            <a:off x="489023" y="1148576"/>
            <a:ext cx="1850386" cy="1127490"/>
          </a:xfrm>
          <a:custGeom>
            <a:avLst/>
            <a:gdLst>
              <a:gd name="connsiteX0" fmla="*/ 0 w 1850386"/>
              <a:gd name="connsiteY0" fmla="*/ 0 h 1127490"/>
              <a:gd name="connsiteX1" fmla="*/ 1850386 w 1850386"/>
              <a:gd name="connsiteY1" fmla="*/ 0 h 1127490"/>
              <a:gd name="connsiteX2" fmla="*/ 1850386 w 1850386"/>
              <a:gd name="connsiteY2" fmla="*/ 1127490 h 1127490"/>
              <a:gd name="connsiteX3" fmla="*/ 0 w 1850386"/>
              <a:gd name="connsiteY3" fmla="*/ 1127490 h 1127490"/>
              <a:gd name="connsiteX4" fmla="*/ 0 w 1850386"/>
              <a:gd name="connsiteY4" fmla="*/ 0 h 112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1127490">
                <a:moveTo>
                  <a:pt x="1850386" y="0"/>
                </a:moveTo>
                <a:lnTo>
                  <a:pt x="0" y="0"/>
                </a:lnTo>
                <a:lnTo>
                  <a:pt x="0" y="1127490"/>
                </a:lnTo>
                <a:lnTo>
                  <a:pt x="1850386" y="1127490"/>
                </a:lnTo>
                <a:lnTo>
                  <a:pt x="1850386" y="0"/>
                </a:lnTo>
                <a:close/>
              </a:path>
            </a:pathLst>
          </a:custGeom>
          <a:solidFill>
            <a:schemeClr val="accent2"/>
          </a:solidFill>
          <a:scene3d>
            <a:camera prst="orthographicFront"/>
            <a:lightRig rig="threePt" dir="t">
              <a:rot lat="0" lon="0" rev="7500000"/>
            </a:lightRig>
          </a:scene3d>
          <a:sp3d prstMaterial="plastic"/>
        </p:spPr>
        <p:style>
          <a:lnRef idx="0">
            <a:schemeClr val="accent5">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1</a:t>
            </a:r>
            <a:r>
              <a:rPr lang="en-US" sz="1400" b="1" kern="1200" baseline="30000" dirty="0">
                <a:latin typeface="Arial" pitchFamily="34" charset="0"/>
                <a:cs typeface="Arial" pitchFamily="34" charset="0"/>
              </a:rPr>
              <a:t>st</a:t>
            </a:r>
            <a:r>
              <a:rPr lang="en-US" sz="1400" b="1" kern="1200" dirty="0">
                <a:latin typeface="Arial" pitchFamily="34" charset="0"/>
                <a:cs typeface="Arial" pitchFamily="34" charset="0"/>
              </a:rPr>
              <a:t> 18 Months</a:t>
            </a:r>
          </a:p>
        </p:txBody>
      </p:sp>
      <p:sp>
        <p:nvSpPr>
          <p:cNvPr id="5" name="Freeform 4"/>
          <p:cNvSpPr/>
          <p:nvPr/>
        </p:nvSpPr>
        <p:spPr>
          <a:xfrm>
            <a:off x="488810" y="2278251"/>
            <a:ext cx="1850812" cy="1971020"/>
          </a:xfrm>
          <a:custGeom>
            <a:avLst/>
            <a:gdLst>
              <a:gd name="connsiteX0" fmla="*/ 0 w 1850812"/>
              <a:gd name="connsiteY0" fmla="*/ 0 h 1095257"/>
              <a:gd name="connsiteX1" fmla="*/ 1850812 w 1850812"/>
              <a:gd name="connsiteY1" fmla="*/ 0 h 1095257"/>
              <a:gd name="connsiteX2" fmla="*/ 1850812 w 1850812"/>
              <a:gd name="connsiteY2" fmla="*/ 1095257 h 1095257"/>
              <a:gd name="connsiteX3" fmla="*/ 0 w 1850812"/>
              <a:gd name="connsiteY3" fmla="*/ 1095257 h 1095257"/>
              <a:gd name="connsiteX4" fmla="*/ 0 w 1850812"/>
              <a:gd name="connsiteY4" fmla="*/ 0 h 109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12" h="1095257">
                <a:moveTo>
                  <a:pt x="0" y="0"/>
                </a:moveTo>
                <a:lnTo>
                  <a:pt x="1850812" y="0"/>
                </a:lnTo>
                <a:lnTo>
                  <a:pt x="1850812" y="1095257"/>
                </a:lnTo>
                <a:lnTo>
                  <a:pt x="0" y="1095257"/>
                </a:lnTo>
                <a:lnTo>
                  <a:pt x="0" y="0"/>
                </a:lnTo>
                <a:close/>
              </a:path>
            </a:pathLst>
          </a:custGeom>
          <a:solidFill>
            <a:schemeClr val="accent3">
              <a:lumMod val="20000"/>
              <a:lumOff val="80000"/>
            </a:schemeClr>
          </a:solidFill>
          <a:scene3d>
            <a:camera prst="orthographicFront"/>
            <a:lightRig rig="threePt" dir="t">
              <a:rot lat="0" lon="0" rev="7500000"/>
            </a:lightRig>
          </a:scene3d>
          <a:sp3d extrusionH="190500" prstMaterial="dkEdge">
            <a:bevelB w="120650" h="57150" prst="relaxedInset"/>
            <a:contourClr>
              <a:schemeClr val="bg1"/>
            </a:contourClr>
          </a:sp3d>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buChar char="•"/>
            </a:pPr>
            <a:r>
              <a:rPr lang="en-US" sz="1300" kern="1200" dirty="0">
                <a:latin typeface="Arial" pitchFamily="34" charset="0"/>
                <a:cs typeface="Arial" pitchFamily="34" charset="0"/>
              </a:rPr>
              <a:t>Customer will get 90 days Grace Period after the due date.</a:t>
            </a:r>
          </a:p>
          <a:p>
            <a:pPr marL="114300" lvl="1" indent="-114300" algn="l" defTabSz="622300">
              <a:lnSpc>
                <a:spcPct val="110000"/>
              </a:lnSpc>
              <a:spcBef>
                <a:spcPct val="0"/>
              </a:spcBef>
              <a:buChar char="•"/>
            </a:pPr>
            <a:endParaRPr lang="en-US" sz="1300" kern="1200" dirty="0">
              <a:latin typeface="Arial" pitchFamily="34" charset="0"/>
              <a:cs typeface="Arial" pitchFamily="34" charset="0"/>
            </a:endParaRPr>
          </a:p>
          <a:p>
            <a:pPr marL="114300" lvl="1" indent="-114300" algn="l" defTabSz="622300">
              <a:lnSpc>
                <a:spcPct val="110000"/>
              </a:lnSpc>
              <a:spcBef>
                <a:spcPct val="0"/>
              </a:spcBef>
              <a:buChar char="•"/>
            </a:pPr>
            <a:r>
              <a:rPr lang="en-US" sz="1300" kern="1200" dirty="0">
                <a:latin typeface="Arial" pitchFamily="34" charset="0"/>
                <a:cs typeface="Arial" pitchFamily="34" charset="0"/>
              </a:rPr>
              <a:t> If premium not paid even during the Grace Period, the policy will lapse</a:t>
            </a:r>
          </a:p>
        </p:txBody>
      </p:sp>
      <p:sp>
        <p:nvSpPr>
          <p:cNvPr id="7" name="Freeform 6"/>
          <p:cNvSpPr/>
          <p:nvPr/>
        </p:nvSpPr>
        <p:spPr>
          <a:xfrm>
            <a:off x="2497874" y="1148576"/>
            <a:ext cx="1850386" cy="1129675"/>
          </a:xfrm>
          <a:custGeom>
            <a:avLst/>
            <a:gdLst>
              <a:gd name="connsiteX0" fmla="*/ 0 w 1850386"/>
              <a:gd name="connsiteY0" fmla="*/ 0 h 2195122"/>
              <a:gd name="connsiteX1" fmla="*/ 1850386 w 1850386"/>
              <a:gd name="connsiteY1" fmla="*/ 0 h 2195122"/>
              <a:gd name="connsiteX2" fmla="*/ 1850386 w 1850386"/>
              <a:gd name="connsiteY2" fmla="*/ 2195122 h 2195122"/>
              <a:gd name="connsiteX3" fmla="*/ 0 w 1850386"/>
              <a:gd name="connsiteY3" fmla="*/ 2195122 h 2195122"/>
              <a:gd name="connsiteX4" fmla="*/ 0 w 1850386"/>
              <a:gd name="connsiteY4" fmla="*/ 0 h 219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2195122">
                <a:moveTo>
                  <a:pt x="0" y="0"/>
                </a:moveTo>
                <a:lnTo>
                  <a:pt x="1850386" y="0"/>
                </a:lnTo>
                <a:lnTo>
                  <a:pt x="1850386" y="2195122"/>
                </a:lnTo>
                <a:lnTo>
                  <a:pt x="0" y="2195122"/>
                </a:lnTo>
                <a:lnTo>
                  <a:pt x="0" y="0"/>
                </a:lnTo>
                <a:close/>
              </a:path>
            </a:pathLst>
          </a:custGeom>
          <a:solidFill>
            <a:schemeClr val="accent1"/>
          </a:solidFill>
          <a:scene3d>
            <a:camera prst="orthographicFront"/>
            <a:lightRig rig="threePt" dir="t">
              <a:rot lat="0" lon="0" rev="7500000"/>
            </a:lightRig>
          </a:scene3d>
          <a:sp3d prstMaterial="plastic"/>
        </p:spPr>
        <p:style>
          <a:lnRef idx="0">
            <a:schemeClr val="accent5">
              <a:hueOff val="530740"/>
              <a:satOff val="-32500"/>
              <a:lumOff val="4379"/>
              <a:alphaOff val="0"/>
            </a:schemeClr>
          </a:lnRef>
          <a:fillRef idx="3">
            <a:scrgbClr r="0" g="0" b="0"/>
          </a:fillRef>
          <a:effectRef idx="2">
            <a:schemeClr val="accent5">
              <a:hueOff val="530740"/>
              <a:satOff val="-32500"/>
              <a:lumOff val="4379"/>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Owner fails to pay after 18 months</a:t>
            </a:r>
          </a:p>
        </p:txBody>
      </p:sp>
      <p:sp>
        <p:nvSpPr>
          <p:cNvPr id="8" name="Freeform 7"/>
          <p:cNvSpPr/>
          <p:nvPr/>
        </p:nvSpPr>
        <p:spPr>
          <a:xfrm>
            <a:off x="2497874" y="2278251"/>
            <a:ext cx="1850386" cy="1971020"/>
          </a:xfrm>
          <a:custGeom>
            <a:avLst/>
            <a:gdLst>
              <a:gd name="connsiteX0" fmla="*/ 0 w 1850386"/>
              <a:gd name="connsiteY0" fmla="*/ 0 h 845280"/>
              <a:gd name="connsiteX1" fmla="*/ 1850386 w 1850386"/>
              <a:gd name="connsiteY1" fmla="*/ 0 h 845280"/>
              <a:gd name="connsiteX2" fmla="*/ 1850386 w 1850386"/>
              <a:gd name="connsiteY2" fmla="*/ 845280 h 845280"/>
              <a:gd name="connsiteX3" fmla="*/ 0 w 1850386"/>
              <a:gd name="connsiteY3" fmla="*/ 845280 h 845280"/>
              <a:gd name="connsiteX4" fmla="*/ 0 w 1850386"/>
              <a:gd name="connsiteY4" fmla="*/ 0 h 84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845280">
                <a:moveTo>
                  <a:pt x="0" y="0"/>
                </a:moveTo>
                <a:lnTo>
                  <a:pt x="1850386" y="0"/>
                </a:lnTo>
                <a:lnTo>
                  <a:pt x="1850386" y="845280"/>
                </a:lnTo>
                <a:lnTo>
                  <a:pt x="0" y="845280"/>
                </a:lnTo>
                <a:lnTo>
                  <a:pt x="0" y="0"/>
                </a:lnTo>
                <a:close/>
              </a:path>
            </a:pathLst>
          </a:custGeom>
          <a:solidFill>
            <a:schemeClr val="accent1">
              <a:lumMod val="20000"/>
              <a:lumOff val="80000"/>
            </a:schemeClr>
          </a:solidFill>
          <a:ln>
            <a:noFill/>
          </a:ln>
          <a:scene3d>
            <a:camera prst="orthographicFront"/>
            <a:lightRig rig="threePt" dir="t">
              <a:rot lat="0" lon="0" rev="7500000"/>
            </a:lightRig>
          </a:scene3d>
          <a:sp3d extrusionH="190500" prstMaterial="dkEdge">
            <a:bevelB w="120650" h="57150" prst="relaxedInset"/>
            <a:contourClr>
              <a:schemeClr val="bg1"/>
            </a:contourClr>
          </a:sp3d>
        </p:spPr>
        <p:style>
          <a:lnRef idx="1">
            <a:scrgbClr r="0" g="0" b="0"/>
          </a:lnRef>
          <a:fillRef idx="1">
            <a:scrgbClr r="0" g="0" b="0"/>
          </a:fillRef>
          <a:effectRef idx="2">
            <a:schemeClr val="accent5">
              <a:tint val="40000"/>
              <a:alpha val="90000"/>
              <a:hueOff val="469175"/>
              <a:satOff val="-9339"/>
              <a:lumOff val="-99"/>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buChar char="•"/>
            </a:pPr>
            <a:endParaRPr lang="en-GB" altLang="x-none" sz="1300" kern="1200" dirty="0">
              <a:latin typeface="Arial" pitchFamily="34" charset="0"/>
              <a:cs typeface="Arial" pitchFamily="34" charset="0"/>
            </a:endParaRPr>
          </a:p>
          <a:p>
            <a:pPr marL="114300" lvl="1" indent="-114300" algn="l" defTabSz="622300">
              <a:lnSpc>
                <a:spcPct val="110000"/>
              </a:lnSpc>
              <a:spcBef>
                <a:spcPct val="0"/>
              </a:spcBef>
              <a:buChar char="•"/>
            </a:pPr>
            <a:r>
              <a:rPr lang="en-GB" altLang="x-none" sz="1300" kern="1200" dirty="0">
                <a:latin typeface="Arial" pitchFamily="34" charset="0"/>
                <a:cs typeface="Arial" pitchFamily="34" charset="0"/>
              </a:rPr>
              <a:t>The monthly deductions to maintain the policy will be deducted from the Accumulation Account Value.</a:t>
            </a:r>
            <a:endParaRPr lang="en-US" sz="1300" kern="1200" dirty="0">
              <a:latin typeface="Arial" pitchFamily="34" charset="0"/>
              <a:cs typeface="Arial" pitchFamily="34" charset="0"/>
            </a:endParaRPr>
          </a:p>
        </p:txBody>
      </p:sp>
      <p:sp>
        <p:nvSpPr>
          <p:cNvPr id="10" name="Freeform 9"/>
          <p:cNvSpPr/>
          <p:nvPr/>
        </p:nvSpPr>
        <p:spPr>
          <a:xfrm>
            <a:off x="4502728" y="1148577"/>
            <a:ext cx="1860859" cy="1137424"/>
          </a:xfrm>
          <a:custGeom>
            <a:avLst/>
            <a:gdLst>
              <a:gd name="connsiteX0" fmla="*/ 0 w 1860859"/>
              <a:gd name="connsiteY0" fmla="*/ 0 h 744343"/>
              <a:gd name="connsiteX1" fmla="*/ 1860859 w 1860859"/>
              <a:gd name="connsiteY1" fmla="*/ 0 h 744343"/>
              <a:gd name="connsiteX2" fmla="*/ 1860859 w 1860859"/>
              <a:gd name="connsiteY2" fmla="*/ 744343 h 744343"/>
              <a:gd name="connsiteX3" fmla="*/ 0 w 1860859"/>
              <a:gd name="connsiteY3" fmla="*/ 744343 h 744343"/>
              <a:gd name="connsiteX4" fmla="*/ 0 w 1860859"/>
              <a:gd name="connsiteY4" fmla="*/ 0 h 7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859" h="744343">
                <a:moveTo>
                  <a:pt x="0" y="0"/>
                </a:moveTo>
                <a:lnTo>
                  <a:pt x="1860859" y="0"/>
                </a:lnTo>
                <a:lnTo>
                  <a:pt x="1860859" y="744343"/>
                </a:lnTo>
                <a:lnTo>
                  <a:pt x="0" y="744343"/>
                </a:lnTo>
                <a:lnTo>
                  <a:pt x="0" y="0"/>
                </a:lnTo>
                <a:close/>
              </a:path>
            </a:pathLst>
          </a:custGeom>
          <a:solidFill>
            <a:schemeClr val="bg2"/>
          </a:solidFill>
          <a:scene3d>
            <a:camera prst="orthographicFront"/>
            <a:lightRig rig="threePt" dir="t">
              <a:rot lat="0" lon="0" rev="7500000"/>
            </a:lightRig>
          </a:scene3d>
          <a:sp3d prstMaterial="plastic"/>
        </p:spPr>
        <p:style>
          <a:lnRef idx="0">
            <a:schemeClr val="accent5">
              <a:hueOff val="1061480"/>
              <a:satOff val="-65000"/>
              <a:lumOff val="8758"/>
              <a:alphaOff val="0"/>
            </a:schemeClr>
          </a:lnRef>
          <a:fillRef idx="3">
            <a:scrgbClr r="0" g="0" b="0"/>
          </a:fillRef>
          <a:effectRef idx="2">
            <a:schemeClr val="accent5">
              <a:hueOff val="1061480"/>
              <a:satOff val="-65000"/>
              <a:lumOff val="8758"/>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80000"/>
              </a:lnSpc>
              <a:spcBef>
                <a:spcPct val="0"/>
              </a:spcBef>
              <a:spcAft>
                <a:spcPct val="35000"/>
              </a:spcAft>
            </a:pPr>
            <a:r>
              <a:rPr lang="en-US" sz="1400" b="1" kern="1200" dirty="0">
                <a:latin typeface="Arial" pitchFamily="34" charset="0"/>
                <a:cs typeface="Arial" pitchFamily="34" charset="0"/>
              </a:rPr>
              <a:t>Net Cash Surrender Value*</a:t>
            </a:r>
          </a:p>
          <a:p>
            <a:pPr lvl="0" algn="ctr" defTabSz="622300">
              <a:lnSpc>
                <a:spcPct val="80000"/>
              </a:lnSpc>
              <a:spcBef>
                <a:spcPct val="0"/>
              </a:spcBef>
              <a:spcAft>
                <a:spcPct val="35000"/>
              </a:spcAft>
            </a:pPr>
            <a:r>
              <a:rPr lang="en-US" sz="1400" b="1" kern="1200" dirty="0">
                <a:latin typeface="Arial" pitchFamily="34" charset="0"/>
                <a:cs typeface="Arial" pitchFamily="34" charset="0"/>
              </a:rPr>
              <a:t>is not sufficient to cover charges</a:t>
            </a:r>
          </a:p>
        </p:txBody>
      </p:sp>
      <p:sp>
        <p:nvSpPr>
          <p:cNvPr id="11" name="Freeform 10"/>
          <p:cNvSpPr/>
          <p:nvPr/>
        </p:nvSpPr>
        <p:spPr>
          <a:xfrm>
            <a:off x="4502727" y="2278251"/>
            <a:ext cx="1867075" cy="1962688"/>
          </a:xfrm>
          <a:custGeom>
            <a:avLst/>
            <a:gdLst>
              <a:gd name="connsiteX0" fmla="*/ 0 w 1852810"/>
              <a:gd name="connsiteY0" fmla="*/ 0 h 3431621"/>
              <a:gd name="connsiteX1" fmla="*/ 1852810 w 1852810"/>
              <a:gd name="connsiteY1" fmla="*/ 0 h 3431621"/>
              <a:gd name="connsiteX2" fmla="*/ 1852810 w 1852810"/>
              <a:gd name="connsiteY2" fmla="*/ 3431621 h 3431621"/>
              <a:gd name="connsiteX3" fmla="*/ 0 w 1852810"/>
              <a:gd name="connsiteY3" fmla="*/ 3431621 h 3431621"/>
              <a:gd name="connsiteX4" fmla="*/ 0 w 1852810"/>
              <a:gd name="connsiteY4" fmla="*/ 0 h 343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810" h="3431621">
                <a:moveTo>
                  <a:pt x="0" y="0"/>
                </a:moveTo>
                <a:lnTo>
                  <a:pt x="1852810" y="0"/>
                </a:lnTo>
                <a:lnTo>
                  <a:pt x="1852810" y="3431621"/>
                </a:lnTo>
                <a:lnTo>
                  <a:pt x="0" y="3431621"/>
                </a:lnTo>
                <a:lnTo>
                  <a:pt x="0" y="0"/>
                </a:lnTo>
                <a:close/>
              </a:path>
            </a:pathLst>
          </a:custGeom>
          <a:solidFill>
            <a:schemeClr val="bg2">
              <a:lumMod val="20000"/>
              <a:lumOff val="80000"/>
            </a:schemeClr>
          </a:solidFill>
          <a:ln>
            <a:noFill/>
          </a:ln>
          <a:scene3d>
            <a:camera prst="orthographicFront"/>
            <a:lightRig rig="threePt" dir="t">
              <a:rot lat="0" lon="0" rev="7500000"/>
            </a:lightRig>
          </a:scene3d>
          <a:sp3d extrusionH="190500" prstMaterial="dkEdge">
            <a:bevelB w="120650" h="57150" prst="relaxedInset"/>
            <a:contourClr>
              <a:schemeClr val="bg1"/>
            </a:contourClr>
          </a:sp3d>
        </p:spPr>
        <p:style>
          <a:lnRef idx="1">
            <a:schemeClr val="accent5">
              <a:tint val="40000"/>
              <a:alpha val="90000"/>
              <a:hueOff val="938350"/>
              <a:satOff val="-18678"/>
              <a:lumOff val="-199"/>
              <a:alphaOff val="0"/>
            </a:schemeClr>
          </a:lnRef>
          <a:fillRef idx="1">
            <a:scrgbClr r="0" g="0" b="0"/>
          </a:fillRef>
          <a:effectRef idx="2">
            <a:schemeClr val="accent5">
              <a:tint val="40000"/>
              <a:alpha val="90000"/>
              <a:hueOff val="938350"/>
              <a:satOff val="-18678"/>
              <a:lumOff val="-199"/>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buChar char="•"/>
            </a:pPr>
            <a:endParaRPr lang="en-GB" altLang="x-none" sz="1300" kern="1200" dirty="0">
              <a:latin typeface="Arial" pitchFamily="34" charset="0"/>
              <a:cs typeface="Arial" pitchFamily="34" charset="0"/>
            </a:endParaRPr>
          </a:p>
          <a:p>
            <a:pPr marL="114300" lvl="1" indent="-114300" algn="l" defTabSz="622300">
              <a:lnSpc>
                <a:spcPct val="110000"/>
              </a:lnSpc>
              <a:spcBef>
                <a:spcPct val="0"/>
              </a:spcBef>
              <a:buChar char="•"/>
            </a:pPr>
            <a:r>
              <a:rPr lang="en-GB" altLang="x-none" sz="1300" kern="1200" dirty="0">
                <a:latin typeface="Arial" pitchFamily="34" charset="0"/>
                <a:cs typeface="Arial" pitchFamily="34" charset="0"/>
              </a:rPr>
              <a:t>The Policy Owner will have a grace period of 90 days </a:t>
            </a:r>
            <a:br>
              <a:rPr lang="en-GB" altLang="x-none" sz="1300" kern="1200" dirty="0">
                <a:latin typeface="Arial" pitchFamily="34" charset="0"/>
                <a:cs typeface="Arial" pitchFamily="34" charset="0"/>
              </a:rPr>
            </a:br>
            <a:r>
              <a:rPr lang="en-GB" altLang="x-none" sz="1300" kern="1200" dirty="0">
                <a:latin typeface="Arial" pitchFamily="34" charset="0"/>
                <a:cs typeface="Arial" pitchFamily="34" charset="0"/>
              </a:rPr>
              <a:t>to pay the missed premium.</a:t>
            </a:r>
            <a:endParaRPr lang="en-US" sz="1300" kern="1200" dirty="0">
              <a:latin typeface="Arial" pitchFamily="34" charset="0"/>
              <a:cs typeface="Arial" pitchFamily="34" charset="0"/>
            </a:endParaRPr>
          </a:p>
        </p:txBody>
      </p:sp>
      <p:sp>
        <p:nvSpPr>
          <p:cNvPr id="12" name="Freeform 11"/>
          <p:cNvSpPr/>
          <p:nvPr/>
        </p:nvSpPr>
        <p:spPr>
          <a:xfrm>
            <a:off x="6533450" y="1148576"/>
            <a:ext cx="1850386" cy="1137424"/>
          </a:xfrm>
          <a:custGeom>
            <a:avLst/>
            <a:gdLst>
              <a:gd name="connsiteX0" fmla="*/ 0 w 1850386"/>
              <a:gd name="connsiteY0" fmla="*/ 0 h 932365"/>
              <a:gd name="connsiteX1" fmla="*/ 1850386 w 1850386"/>
              <a:gd name="connsiteY1" fmla="*/ 0 h 932365"/>
              <a:gd name="connsiteX2" fmla="*/ 1850386 w 1850386"/>
              <a:gd name="connsiteY2" fmla="*/ 932365 h 932365"/>
              <a:gd name="connsiteX3" fmla="*/ 0 w 1850386"/>
              <a:gd name="connsiteY3" fmla="*/ 932365 h 932365"/>
              <a:gd name="connsiteX4" fmla="*/ 0 w 1850386"/>
              <a:gd name="connsiteY4" fmla="*/ 0 h 93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932365">
                <a:moveTo>
                  <a:pt x="0" y="0"/>
                </a:moveTo>
                <a:lnTo>
                  <a:pt x="1850386" y="0"/>
                </a:lnTo>
                <a:lnTo>
                  <a:pt x="1850386" y="932365"/>
                </a:lnTo>
                <a:lnTo>
                  <a:pt x="0" y="932365"/>
                </a:lnTo>
                <a:lnTo>
                  <a:pt x="0" y="0"/>
                </a:lnTo>
                <a:close/>
              </a:path>
            </a:pathLst>
          </a:custGeom>
          <a:scene3d>
            <a:camera prst="orthographicFront"/>
            <a:lightRig rig="threePt" dir="t">
              <a:rot lat="0" lon="0" rev="7500000"/>
            </a:lightRig>
          </a:scene3d>
          <a:sp3d prstMaterial="plastic"/>
        </p:spPr>
        <p:style>
          <a:lnRef idx="0">
            <a:schemeClr val="accent5">
              <a:hueOff val="1592220"/>
              <a:satOff val="-97500"/>
              <a:lumOff val="13137"/>
              <a:alphaOff val="0"/>
            </a:schemeClr>
          </a:lnRef>
          <a:fillRef idx="3">
            <a:schemeClr val="accent5">
              <a:hueOff val="1592220"/>
              <a:satOff val="-97500"/>
              <a:lumOff val="13137"/>
              <a:alphaOff val="0"/>
            </a:schemeClr>
          </a:fillRef>
          <a:effectRef idx="2">
            <a:schemeClr val="accent5">
              <a:hueOff val="1592220"/>
              <a:satOff val="-97500"/>
              <a:lumOff val="13137"/>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Premium is not paid during the Grace Period</a:t>
            </a:r>
          </a:p>
        </p:txBody>
      </p:sp>
      <p:sp>
        <p:nvSpPr>
          <p:cNvPr id="13" name="Freeform 12"/>
          <p:cNvSpPr/>
          <p:nvPr/>
        </p:nvSpPr>
        <p:spPr>
          <a:xfrm>
            <a:off x="6533450" y="2278251"/>
            <a:ext cx="1851133" cy="1971020"/>
          </a:xfrm>
          <a:custGeom>
            <a:avLst/>
            <a:gdLst>
              <a:gd name="connsiteX0" fmla="*/ 0 w 1850386"/>
              <a:gd name="connsiteY0" fmla="*/ 0 h 863585"/>
              <a:gd name="connsiteX1" fmla="*/ 1850386 w 1850386"/>
              <a:gd name="connsiteY1" fmla="*/ 0 h 863585"/>
              <a:gd name="connsiteX2" fmla="*/ 1850386 w 1850386"/>
              <a:gd name="connsiteY2" fmla="*/ 863585 h 863585"/>
              <a:gd name="connsiteX3" fmla="*/ 0 w 1850386"/>
              <a:gd name="connsiteY3" fmla="*/ 863585 h 863585"/>
              <a:gd name="connsiteX4" fmla="*/ 0 w 1850386"/>
              <a:gd name="connsiteY4" fmla="*/ 0 h 86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863585">
                <a:moveTo>
                  <a:pt x="0" y="0"/>
                </a:moveTo>
                <a:lnTo>
                  <a:pt x="1850386" y="0"/>
                </a:lnTo>
                <a:lnTo>
                  <a:pt x="1850386" y="863585"/>
                </a:lnTo>
                <a:lnTo>
                  <a:pt x="0" y="863585"/>
                </a:lnTo>
                <a:lnTo>
                  <a:pt x="0" y="0"/>
                </a:lnTo>
                <a:close/>
              </a:path>
            </a:pathLst>
          </a:custGeom>
          <a:ln>
            <a:noFill/>
          </a:ln>
          <a:scene3d>
            <a:camera prst="orthographicFront"/>
            <a:lightRig rig="threePt" dir="t">
              <a:rot lat="0" lon="0" rev="7500000"/>
            </a:lightRig>
          </a:scene3d>
          <a:sp3d extrusionH="190500" prstMaterial="dkEdge">
            <a:bevelB w="120650" h="57150" prst="relaxedInset"/>
            <a:contourClr>
              <a:schemeClr val="bg1"/>
            </a:contourClr>
          </a:sp3d>
        </p:spPr>
        <p:style>
          <a:lnRef idx="1">
            <a:schemeClr val="accent5">
              <a:tint val="40000"/>
              <a:alpha val="90000"/>
              <a:hueOff val="1407525"/>
              <a:satOff val="-28017"/>
              <a:lumOff val="-298"/>
              <a:alphaOff val="0"/>
            </a:schemeClr>
          </a:lnRef>
          <a:fillRef idx="1">
            <a:schemeClr val="accent5">
              <a:tint val="40000"/>
              <a:alpha val="90000"/>
              <a:hueOff val="1407525"/>
              <a:satOff val="-28017"/>
              <a:lumOff val="-298"/>
              <a:alphaOff val="0"/>
            </a:schemeClr>
          </a:fillRef>
          <a:effectRef idx="2">
            <a:schemeClr val="accent5">
              <a:tint val="40000"/>
              <a:alpha val="90000"/>
              <a:hueOff val="1407525"/>
              <a:satOff val="-28017"/>
              <a:lumOff val="-298"/>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110000"/>
              </a:lnSpc>
              <a:spcBef>
                <a:spcPct val="0"/>
              </a:spcBef>
              <a:buChar char="•"/>
            </a:pPr>
            <a:endParaRPr lang="en-GB" altLang="x-none" sz="1400" b="0" kern="1200" dirty="0">
              <a:latin typeface="Arial" pitchFamily="34" charset="0"/>
              <a:cs typeface="Arial" pitchFamily="34" charset="0"/>
            </a:endParaRPr>
          </a:p>
          <a:p>
            <a:pPr marL="114300" lvl="1" indent="-114300" algn="l" defTabSz="622300">
              <a:lnSpc>
                <a:spcPct val="110000"/>
              </a:lnSpc>
              <a:spcBef>
                <a:spcPct val="0"/>
              </a:spcBef>
              <a:buChar char="•"/>
            </a:pPr>
            <a:r>
              <a:rPr lang="en-GB" altLang="x-none" sz="1300" b="0" kern="1200" dirty="0">
                <a:latin typeface="Arial" pitchFamily="34" charset="0"/>
                <a:cs typeface="Arial" pitchFamily="34" charset="0"/>
              </a:rPr>
              <a:t>The Plan will lapse</a:t>
            </a:r>
            <a:endParaRPr lang="en-US" sz="1300" b="0" kern="1200" dirty="0">
              <a:latin typeface="Arial" pitchFamily="34" charset="0"/>
              <a:cs typeface="Arial" pitchFamily="34" charset="0"/>
            </a:endParaRPr>
          </a:p>
        </p:txBody>
      </p:sp>
    </p:spTree>
    <p:extLst>
      <p:ext uri="{BB962C8B-B14F-4D97-AF65-F5344CB8AC3E}">
        <p14:creationId xmlns:p14="http://schemas.microsoft.com/office/powerpoint/2010/main" val="9981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Reinstatement</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22</a:t>
            </a:fld>
            <a:endParaRPr lang="en-US"/>
          </a:p>
        </p:txBody>
      </p:sp>
      <p:sp>
        <p:nvSpPr>
          <p:cNvPr id="4" name="Freeform 3"/>
          <p:cNvSpPr/>
          <p:nvPr/>
        </p:nvSpPr>
        <p:spPr>
          <a:xfrm>
            <a:off x="435234" y="1148576"/>
            <a:ext cx="2071297" cy="2681147"/>
          </a:xfrm>
          <a:custGeom>
            <a:avLst/>
            <a:gdLst>
              <a:gd name="connsiteX0" fmla="*/ 0 w 1850386"/>
              <a:gd name="connsiteY0" fmla="*/ 0 h 1127490"/>
              <a:gd name="connsiteX1" fmla="*/ 1850386 w 1850386"/>
              <a:gd name="connsiteY1" fmla="*/ 0 h 1127490"/>
              <a:gd name="connsiteX2" fmla="*/ 1850386 w 1850386"/>
              <a:gd name="connsiteY2" fmla="*/ 1127490 h 1127490"/>
              <a:gd name="connsiteX3" fmla="*/ 0 w 1850386"/>
              <a:gd name="connsiteY3" fmla="*/ 1127490 h 1127490"/>
              <a:gd name="connsiteX4" fmla="*/ 0 w 1850386"/>
              <a:gd name="connsiteY4" fmla="*/ 0 h 112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1127490">
                <a:moveTo>
                  <a:pt x="1850386" y="0"/>
                </a:moveTo>
                <a:lnTo>
                  <a:pt x="0" y="0"/>
                </a:lnTo>
                <a:lnTo>
                  <a:pt x="0" y="1127490"/>
                </a:lnTo>
                <a:lnTo>
                  <a:pt x="1850386" y="1127490"/>
                </a:lnTo>
                <a:lnTo>
                  <a:pt x="1850386" y="0"/>
                </a:lnTo>
                <a:close/>
              </a:path>
            </a:pathLst>
          </a:custGeom>
          <a:solidFill>
            <a:schemeClr val="accent2"/>
          </a:solidFill>
          <a:scene3d>
            <a:camera prst="orthographicFront"/>
            <a:lightRig rig="threePt" dir="t">
              <a:rot lat="0" lon="0" rev="7500000"/>
            </a:lightRig>
          </a:scene3d>
          <a:sp3d prstMaterial="plastic"/>
        </p:spPr>
        <p:style>
          <a:lnRef idx="0">
            <a:schemeClr val="accent5">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nSpc>
                <a:spcPct val="114000"/>
              </a:lnSpc>
            </a:pPr>
            <a:r>
              <a:rPr lang="en-US" dirty="0">
                <a:latin typeface="Arial" pitchFamily="34" charset="0"/>
                <a:ea typeface="ＭＳ Ｐゴシック" pitchFamily="34" charset="-128"/>
                <a:cs typeface="Arial" pitchFamily="34" charset="0"/>
              </a:rPr>
              <a:t>Policy can be reinstated during the Insured's lifetime within three years after the termination date</a:t>
            </a:r>
            <a:endParaRPr lang="en-US" dirty="0">
              <a:latin typeface="Arial" pitchFamily="34" charset="0"/>
              <a:cs typeface="Arial" pitchFamily="34" charset="0"/>
            </a:endParaRPr>
          </a:p>
        </p:txBody>
      </p:sp>
      <p:sp>
        <p:nvSpPr>
          <p:cNvPr id="2" name="Triangle 1"/>
          <p:cNvSpPr/>
          <p:nvPr/>
        </p:nvSpPr>
        <p:spPr>
          <a:xfrm rot="5400000">
            <a:off x="2108499" y="2355925"/>
            <a:ext cx="1301675" cy="3119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113890" y="1170091"/>
            <a:ext cx="2254178" cy="2681147"/>
          </a:xfrm>
          <a:custGeom>
            <a:avLst/>
            <a:gdLst>
              <a:gd name="connsiteX0" fmla="*/ 0 w 1850386"/>
              <a:gd name="connsiteY0" fmla="*/ 0 h 1127490"/>
              <a:gd name="connsiteX1" fmla="*/ 1850386 w 1850386"/>
              <a:gd name="connsiteY1" fmla="*/ 0 h 1127490"/>
              <a:gd name="connsiteX2" fmla="*/ 1850386 w 1850386"/>
              <a:gd name="connsiteY2" fmla="*/ 1127490 h 1127490"/>
              <a:gd name="connsiteX3" fmla="*/ 0 w 1850386"/>
              <a:gd name="connsiteY3" fmla="*/ 1127490 h 1127490"/>
              <a:gd name="connsiteX4" fmla="*/ 0 w 1850386"/>
              <a:gd name="connsiteY4" fmla="*/ 0 h 112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1127490">
                <a:moveTo>
                  <a:pt x="1850386" y="0"/>
                </a:moveTo>
                <a:lnTo>
                  <a:pt x="0" y="0"/>
                </a:lnTo>
                <a:lnTo>
                  <a:pt x="0" y="1127490"/>
                </a:lnTo>
                <a:lnTo>
                  <a:pt x="1850386" y="1127490"/>
                </a:lnTo>
                <a:lnTo>
                  <a:pt x="1850386" y="0"/>
                </a:lnTo>
                <a:close/>
              </a:path>
            </a:pathLst>
          </a:custGeom>
          <a:solidFill>
            <a:schemeClr val="accent3"/>
          </a:solidFill>
          <a:scene3d>
            <a:camera prst="orthographicFront"/>
            <a:lightRig rig="threePt" dir="t">
              <a:rot lat="0" lon="0" rev="7500000"/>
            </a:lightRig>
          </a:scene3d>
          <a:sp3d prstMaterial="plastic"/>
        </p:spPr>
        <p:style>
          <a:lnRef idx="0">
            <a:schemeClr val="accent5">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nSpc>
                <a:spcPct val="114000"/>
              </a:lnSpc>
            </a:pPr>
            <a:r>
              <a:rPr lang="en-US" dirty="0">
                <a:latin typeface="Arial" pitchFamily="34" charset="0"/>
                <a:ea typeface="ＭＳ Ｐゴシック" pitchFamily="34" charset="-128"/>
                <a:cs typeface="Arial" pitchFamily="34" charset="0"/>
              </a:rPr>
              <a:t>The reinstatement is subject to providing satisfactory evidence of insurability to the company together with a payment of a Premium amount sufficient to keep the Policy in force for at least 12 months</a:t>
            </a:r>
            <a:endParaRPr lang="en-US" dirty="0">
              <a:latin typeface="Arial" pitchFamily="34" charset="0"/>
              <a:cs typeface="Arial" pitchFamily="34" charset="0"/>
            </a:endParaRPr>
          </a:p>
        </p:txBody>
      </p:sp>
      <p:sp>
        <p:nvSpPr>
          <p:cNvPr id="8" name="Triangle 7"/>
          <p:cNvSpPr/>
          <p:nvPr/>
        </p:nvSpPr>
        <p:spPr>
          <a:xfrm rot="5400000">
            <a:off x="4980792" y="2355926"/>
            <a:ext cx="1301675" cy="3119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996938" y="1170091"/>
            <a:ext cx="2157360" cy="2681147"/>
          </a:xfrm>
          <a:custGeom>
            <a:avLst/>
            <a:gdLst>
              <a:gd name="connsiteX0" fmla="*/ 0 w 1850386"/>
              <a:gd name="connsiteY0" fmla="*/ 0 h 1127490"/>
              <a:gd name="connsiteX1" fmla="*/ 1850386 w 1850386"/>
              <a:gd name="connsiteY1" fmla="*/ 0 h 1127490"/>
              <a:gd name="connsiteX2" fmla="*/ 1850386 w 1850386"/>
              <a:gd name="connsiteY2" fmla="*/ 1127490 h 1127490"/>
              <a:gd name="connsiteX3" fmla="*/ 0 w 1850386"/>
              <a:gd name="connsiteY3" fmla="*/ 1127490 h 1127490"/>
              <a:gd name="connsiteX4" fmla="*/ 0 w 1850386"/>
              <a:gd name="connsiteY4" fmla="*/ 0 h 112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386" h="1127490">
                <a:moveTo>
                  <a:pt x="1850386" y="0"/>
                </a:moveTo>
                <a:lnTo>
                  <a:pt x="0" y="0"/>
                </a:lnTo>
                <a:lnTo>
                  <a:pt x="0" y="1127490"/>
                </a:lnTo>
                <a:lnTo>
                  <a:pt x="1850386" y="1127490"/>
                </a:lnTo>
                <a:lnTo>
                  <a:pt x="1850386" y="0"/>
                </a:lnTo>
                <a:close/>
              </a:path>
            </a:pathLst>
          </a:custGeom>
          <a:solidFill>
            <a:schemeClr val="accent1"/>
          </a:solidFill>
          <a:scene3d>
            <a:camera prst="orthographicFront"/>
            <a:lightRig rig="threePt" dir="t">
              <a:rot lat="0" lon="0" rev="7500000"/>
            </a:lightRig>
          </a:scene3d>
          <a:sp3d prstMaterial="plastic"/>
        </p:spPr>
        <p:style>
          <a:lnRef idx="0">
            <a:schemeClr val="accent5">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nSpc>
                <a:spcPct val="114000"/>
              </a:lnSpc>
            </a:pPr>
            <a:r>
              <a:rPr lang="en-US" dirty="0">
                <a:latin typeface="Arial" pitchFamily="34" charset="0"/>
                <a:ea typeface="ＭＳ Ｐゴシック" pitchFamily="34" charset="-128"/>
                <a:cs typeface="Arial" pitchFamily="34" charset="0"/>
              </a:rPr>
              <a:t>The Policy cannot be reinstated if it has been surrendered by the Owner for its Net Cash Surrender Value.</a:t>
            </a:r>
            <a:endParaRPr lang="en-US" dirty="0">
              <a:latin typeface="Arial" pitchFamily="34" charset="0"/>
              <a:cs typeface="Arial" pitchFamily="34" charset="0"/>
            </a:endParaRPr>
          </a:p>
        </p:txBody>
      </p:sp>
    </p:spTree>
    <p:extLst>
      <p:ext uri="{BB962C8B-B14F-4D97-AF65-F5344CB8AC3E}">
        <p14:creationId xmlns:p14="http://schemas.microsoft.com/office/powerpoint/2010/main" val="15779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23</a:t>
            </a:fld>
            <a:endParaRPr lang="en-US"/>
          </a:p>
        </p:txBody>
      </p:sp>
      <p:pic>
        <p:nvPicPr>
          <p:cNvPr id="7" name="Picture 6">
            <a:extLst>
              <a:ext uri="{FF2B5EF4-FFF2-40B4-BE49-F238E27FC236}">
                <a16:creationId xmlns:a16="http://schemas.microsoft.com/office/drawing/2014/main" id="{E4D149E5-310C-8647-BC89-B0B375725F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2734494" cy="4629150"/>
          </a:xfrm>
          <a:prstGeom prst="rect">
            <a:avLst/>
          </a:prstGeom>
        </p:spPr>
      </p:pic>
      <p:sp>
        <p:nvSpPr>
          <p:cNvPr id="8" name="Rectangle 4">
            <a:extLst>
              <a:ext uri="{FF2B5EF4-FFF2-40B4-BE49-F238E27FC236}">
                <a16:creationId xmlns:a16="http://schemas.microsoft.com/office/drawing/2014/main" id="{4920A17C-0FA8-BF4B-B06D-FB70CEE7DBA8}"/>
              </a:ext>
            </a:extLst>
          </p:cNvPr>
          <p:cNvSpPr/>
          <p:nvPr/>
        </p:nvSpPr>
        <p:spPr>
          <a:xfrm>
            <a:off x="2571750" y="0"/>
            <a:ext cx="6572250" cy="4629150"/>
          </a:xfrm>
          <a:prstGeom prst="rect">
            <a:avLst/>
          </a:prstGeom>
          <a:solidFill>
            <a:srgbClr val="1776BB"/>
          </a:solidFill>
          <a:ln w="12700">
            <a:miter lim="400000"/>
          </a:ln>
        </p:spPr>
        <p:txBody>
          <a:bodyPr lIns="45719" rIns="45719" anchor="ctr"/>
          <a:lstStyle/>
          <a:p>
            <a:pPr algn="ctr">
              <a:defRPr>
                <a:solidFill>
                  <a:srgbClr val="FFFFFF"/>
                </a:solidFill>
              </a:defRPr>
            </a:pPr>
            <a:endParaRPr/>
          </a:p>
        </p:txBody>
      </p:sp>
      <p:sp>
        <p:nvSpPr>
          <p:cNvPr id="12" name="TextBox 6">
            <a:extLst>
              <a:ext uri="{FF2B5EF4-FFF2-40B4-BE49-F238E27FC236}">
                <a16:creationId xmlns:a16="http://schemas.microsoft.com/office/drawing/2014/main" id="{0D9A72DE-6418-46A0-9A60-67A88B1A2F66}"/>
              </a:ext>
            </a:extLst>
          </p:cNvPr>
          <p:cNvSpPr txBox="1"/>
          <p:nvPr/>
        </p:nvSpPr>
        <p:spPr>
          <a:xfrm>
            <a:off x="2749280" y="197255"/>
            <a:ext cx="5217430" cy="4801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90000"/>
              </a:lnSpc>
              <a:defRPr sz="2800" b="1">
                <a:solidFill>
                  <a:srgbClr val="FFFFFF"/>
                </a:solidFill>
                <a:latin typeface="Georgia"/>
                <a:ea typeface="Georgia"/>
                <a:cs typeface="Georgia"/>
                <a:sym typeface="Georgia"/>
              </a:defRPr>
            </a:pPr>
            <a:r>
              <a:rPr lang="en-US" dirty="0"/>
              <a:t>Stories like yours</a:t>
            </a:r>
            <a:endParaRPr dirty="0"/>
          </a:p>
        </p:txBody>
      </p:sp>
      <p:sp>
        <p:nvSpPr>
          <p:cNvPr id="11" name="Rectangle 10"/>
          <p:cNvSpPr/>
          <p:nvPr/>
        </p:nvSpPr>
        <p:spPr>
          <a:xfrm>
            <a:off x="2743200" y="738692"/>
            <a:ext cx="6185647" cy="3631763"/>
          </a:xfrm>
          <a:prstGeom prst="rect">
            <a:avLst/>
          </a:prstGeom>
        </p:spPr>
        <p:txBody>
          <a:bodyPr wrap="square">
            <a:spAutoFit/>
          </a:bodyPr>
          <a:lstStyle/>
          <a:p>
            <a:r>
              <a:rPr lang="en-US" sz="1150" dirty="0">
                <a:solidFill>
                  <a:schemeClr val="bg1"/>
                </a:solidFill>
              </a:rPr>
              <a:t>Ahmad, 30 years old, got married 2 years ago. While he and his wife enjoyed life to the fullest, they started wondering whether they would be able to afford a decent life in their golden years.</a:t>
            </a:r>
          </a:p>
          <a:p>
            <a:r>
              <a:rPr lang="en-US" sz="1150" dirty="0">
                <a:solidFill>
                  <a:schemeClr val="bg1"/>
                </a:solidFill>
              </a:rPr>
              <a:t> </a:t>
            </a:r>
          </a:p>
          <a:p>
            <a:r>
              <a:rPr lang="en-US" sz="1150" dirty="0">
                <a:solidFill>
                  <a:schemeClr val="bg1"/>
                </a:solidFill>
              </a:rPr>
              <a:t>Ahmad decided to save some funds for the future. He chose International Wealth Builder. The plan not only provides a long term investment opportunity with rewards, but it also comes with insurance protection he or his family may need in the future.  </a:t>
            </a:r>
          </a:p>
          <a:p>
            <a:r>
              <a:rPr lang="en-US" sz="1150" dirty="0">
                <a:solidFill>
                  <a:schemeClr val="bg1"/>
                </a:solidFill>
              </a:rPr>
              <a:t> </a:t>
            </a:r>
          </a:p>
          <a:p>
            <a:r>
              <a:rPr lang="en-US" sz="1150" b="1" dirty="0">
                <a:solidFill>
                  <a:schemeClr val="bg1"/>
                </a:solidFill>
              </a:rPr>
              <a:t>The investment plan:</a:t>
            </a:r>
            <a:endParaRPr lang="en-US" sz="1150" dirty="0">
              <a:solidFill>
                <a:schemeClr val="bg1"/>
              </a:solidFill>
            </a:endParaRPr>
          </a:p>
          <a:p>
            <a:r>
              <a:rPr lang="en-US" sz="1150" dirty="0">
                <a:solidFill>
                  <a:schemeClr val="bg1"/>
                </a:solidFill>
              </a:rPr>
              <a:t>By investing USD 6,000 per annum for 20 years, Ahmad will receive an First Year Bonus equal to </a:t>
            </a:r>
            <a:r>
              <a:rPr lang="en-US" sz="1150" b="1" dirty="0">
                <a:solidFill>
                  <a:schemeClr val="bg1"/>
                </a:solidFill>
              </a:rPr>
              <a:t>USD 2,400</a:t>
            </a:r>
            <a:r>
              <a:rPr lang="en-US" sz="1150" dirty="0">
                <a:solidFill>
                  <a:schemeClr val="bg1"/>
                </a:solidFill>
              </a:rPr>
              <a:t>. </a:t>
            </a:r>
          </a:p>
          <a:p>
            <a:r>
              <a:rPr lang="en-US" sz="1150" dirty="0">
                <a:solidFill>
                  <a:schemeClr val="bg1"/>
                </a:solidFill>
              </a:rPr>
              <a:t>And that’s not all! He will also be entitled to receive Fund Persistency Bonuses every year. </a:t>
            </a:r>
          </a:p>
          <a:p>
            <a:r>
              <a:rPr lang="en-US" sz="1150" dirty="0">
                <a:solidFill>
                  <a:schemeClr val="bg1"/>
                </a:solidFill>
              </a:rPr>
              <a:t>Ahmad’s account value is expected to reach </a:t>
            </a:r>
            <a:r>
              <a:rPr lang="en-US" sz="1150" b="1" dirty="0">
                <a:solidFill>
                  <a:schemeClr val="bg1"/>
                </a:solidFill>
              </a:rPr>
              <a:t>USD 246,000</a:t>
            </a:r>
            <a:r>
              <a:rPr lang="en-US" sz="1150" dirty="0">
                <a:solidFill>
                  <a:schemeClr val="bg1"/>
                </a:solidFill>
              </a:rPr>
              <a:t>* after 20 years. </a:t>
            </a:r>
          </a:p>
          <a:p>
            <a:endParaRPr lang="en-US" sz="1150" dirty="0">
              <a:solidFill>
                <a:schemeClr val="bg1"/>
              </a:solidFill>
            </a:endParaRPr>
          </a:p>
          <a:p>
            <a:r>
              <a:rPr lang="en-US" sz="1150" dirty="0">
                <a:solidFill>
                  <a:schemeClr val="bg1"/>
                </a:solidFill>
              </a:rPr>
              <a:t>In case of Natural Death before maturity the beneficiary will receive additional</a:t>
            </a:r>
          </a:p>
          <a:p>
            <a:r>
              <a:rPr lang="en-US" sz="1150" i="1" dirty="0">
                <a:solidFill>
                  <a:schemeClr val="bg1"/>
                </a:solidFill>
              </a:rPr>
              <a:t>$12,000 and in case of Accidental Death the beneficiary will receive additional $24,000 over &amp; above the Account Value.</a:t>
            </a:r>
          </a:p>
          <a:p>
            <a:endParaRPr lang="en-US" sz="1150" i="1" dirty="0">
              <a:solidFill>
                <a:schemeClr val="bg1"/>
              </a:solidFill>
            </a:endParaRPr>
          </a:p>
          <a:p>
            <a:r>
              <a:rPr lang="en-US" sz="1150" i="1" dirty="0">
                <a:solidFill>
                  <a:schemeClr val="bg1"/>
                </a:solidFill>
              </a:rPr>
              <a:t>*At 5% projected yield gross of charges.</a:t>
            </a:r>
            <a:endParaRPr lang="en-US" sz="1150" dirty="0">
              <a:solidFill>
                <a:schemeClr val="bg1"/>
              </a:solidFill>
            </a:endParaRPr>
          </a:p>
          <a:p>
            <a:endParaRPr lang="en-US" sz="1150" dirty="0">
              <a:solidFill>
                <a:schemeClr val="bg1"/>
              </a:solidFill>
            </a:endParaRPr>
          </a:p>
        </p:txBody>
      </p:sp>
    </p:spTree>
    <p:extLst>
      <p:ext uri="{BB962C8B-B14F-4D97-AF65-F5344CB8AC3E}">
        <p14:creationId xmlns:p14="http://schemas.microsoft.com/office/powerpoint/2010/main" val="110369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A5D2E96-09D4-684C-BDED-6024B7F4284C}" type="slidenum">
              <a:rPr lang="en-US" smtClean="0"/>
              <a:t>24</a:t>
            </a:fld>
            <a:endParaRPr lang="en-US"/>
          </a:p>
        </p:txBody>
      </p:sp>
      <p:sp>
        <p:nvSpPr>
          <p:cNvPr id="3" name="Rectangle 2"/>
          <p:cNvSpPr/>
          <p:nvPr/>
        </p:nvSpPr>
        <p:spPr>
          <a:xfrm>
            <a:off x="0" y="4754880"/>
            <a:ext cx="914400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6640" y="1826917"/>
            <a:ext cx="4206240" cy="1710446"/>
          </a:xfrm>
          <a:prstGeom prst="rect">
            <a:avLst/>
          </a:prstGeom>
        </p:spPr>
      </p:pic>
    </p:spTree>
    <p:extLst>
      <p:ext uri="{BB962C8B-B14F-4D97-AF65-F5344CB8AC3E}">
        <p14:creationId xmlns:p14="http://schemas.microsoft.com/office/powerpoint/2010/main" val="3195823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Who should buy</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3</a:t>
            </a:fld>
            <a:endParaRPr lang="en-US"/>
          </a:p>
        </p:txBody>
      </p:sp>
      <p:grpSp>
        <p:nvGrpSpPr>
          <p:cNvPr id="5" name="Group 4"/>
          <p:cNvGrpSpPr/>
          <p:nvPr/>
        </p:nvGrpSpPr>
        <p:grpSpPr>
          <a:xfrm>
            <a:off x="791629" y="1097942"/>
            <a:ext cx="1643098" cy="1243565"/>
            <a:chOff x="791629" y="1097942"/>
            <a:chExt cx="1643098" cy="1243565"/>
          </a:xfrm>
        </p:grpSpPr>
        <p:pic>
          <p:nvPicPr>
            <p:cNvPr id="16" name="Picture 15"/>
            <p:cNvPicPr>
              <a:picLocks noChangeAspect="1"/>
            </p:cNvPicPr>
            <p:nvPr/>
          </p:nvPicPr>
          <p:blipFill>
            <a:blip r:embed="rId3"/>
            <a:stretch>
              <a:fillRect/>
            </a:stretch>
          </p:blipFill>
          <p:spPr>
            <a:xfrm>
              <a:off x="1147646" y="1097942"/>
              <a:ext cx="846408" cy="846408"/>
            </a:xfrm>
            <a:prstGeom prst="rect">
              <a:avLst/>
            </a:prstGeom>
          </p:spPr>
        </p:pic>
        <p:sp>
          <p:nvSpPr>
            <p:cNvPr id="22" name="Rectangle 21"/>
            <p:cNvSpPr/>
            <p:nvPr/>
          </p:nvSpPr>
          <p:spPr>
            <a:xfrm>
              <a:off x="791629" y="2018342"/>
              <a:ext cx="1643098" cy="323165"/>
            </a:xfrm>
            <a:prstGeom prst="rect">
              <a:avLst/>
            </a:prstGeom>
          </p:spPr>
          <p:txBody>
            <a:bodyPr wrap="square">
              <a:spAutoFit/>
            </a:bodyPr>
            <a:lstStyle/>
            <a:p>
              <a:pPr lvl="0" algn="ctr"/>
              <a:r>
                <a:rPr lang="en-US" sz="1500" b="1" dirty="0">
                  <a:latin typeface="Arial" pitchFamily="34" charset="0"/>
                  <a:cs typeface="Arial" pitchFamily="34" charset="0"/>
                </a:rPr>
                <a:t>Wealth Creation</a:t>
              </a:r>
              <a:endParaRPr lang="en-US" sz="1500" b="1" dirty="0"/>
            </a:p>
          </p:txBody>
        </p:sp>
      </p:grpSp>
      <p:grpSp>
        <p:nvGrpSpPr>
          <p:cNvPr id="10" name="Group 9"/>
          <p:cNvGrpSpPr/>
          <p:nvPr/>
        </p:nvGrpSpPr>
        <p:grpSpPr>
          <a:xfrm>
            <a:off x="3680726" y="1368369"/>
            <a:ext cx="1717538" cy="973138"/>
            <a:chOff x="3680726" y="1368369"/>
            <a:chExt cx="1717538" cy="973138"/>
          </a:xfrm>
        </p:grpSpPr>
        <p:pic>
          <p:nvPicPr>
            <p:cNvPr id="23" name="Picture 22"/>
            <p:cNvPicPr>
              <a:picLocks noChangeAspect="1"/>
            </p:cNvPicPr>
            <p:nvPr/>
          </p:nvPicPr>
          <p:blipFill>
            <a:blip r:embed="rId4"/>
            <a:stretch>
              <a:fillRect/>
            </a:stretch>
          </p:blipFill>
          <p:spPr>
            <a:xfrm>
              <a:off x="3790891" y="1368369"/>
              <a:ext cx="1438506" cy="663925"/>
            </a:xfrm>
            <a:prstGeom prst="rect">
              <a:avLst/>
            </a:prstGeom>
          </p:spPr>
        </p:pic>
        <p:sp>
          <p:nvSpPr>
            <p:cNvPr id="24" name="Rectangle 23"/>
            <p:cNvSpPr/>
            <p:nvPr/>
          </p:nvSpPr>
          <p:spPr>
            <a:xfrm>
              <a:off x="3680726" y="2018342"/>
              <a:ext cx="1717538" cy="323165"/>
            </a:xfrm>
            <a:prstGeom prst="rect">
              <a:avLst/>
            </a:prstGeom>
          </p:spPr>
          <p:txBody>
            <a:bodyPr wrap="square">
              <a:spAutoFit/>
            </a:bodyPr>
            <a:lstStyle/>
            <a:p>
              <a:pPr lvl="0" algn="ctr"/>
              <a:r>
                <a:rPr lang="en-US" sz="1500" b="1">
                  <a:latin typeface="Arial" pitchFamily="34" charset="0"/>
                  <a:cs typeface="Arial" pitchFamily="34" charset="0"/>
                </a:rPr>
                <a:t>Child Education</a:t>
              </a:r>
              <a:endParaRPr lang="en-US" sz="1500" b="1" dirty="0"/>
            </a:p>
          </p:txBody>
        </p:sp>
      </p:grpSp>
      <p:grpSp>
        <p:nvGrpSpPr>
          <p:cNvPr id="12" name="Group 11"/>
          <p:cNvGrpSpPr/>
          <p:nvPr/>
        </p:nvGrpSpPr>
        <p:grpSpPr>
          <a:xfrm>
            <a:off x="6632155" y="1130821"/>
            <a:ext cx="1619480" cy="1210686"/>
            <a:chOff x="6632155" y="1130821"/>
            <a:chExt cx="1619480" cy="1210686"/>
          </a:xfrm>
        </p:grpSpPr>
        <p:sp>
          <p:nvSpPr>
            <p:cNvPr id="25" name="Rectangle 24"/>
            <p:cNvSpPr/>
            <p:nvPr/>
          </p:nvSpPr>
          <p:spPr>
            <a:xfrm>
              <a:off x="6632155" y="2018342"/>
              <a:ext cx="1619480" cy="323165"/>
            </a:xfrm>
            <a:prstGeom prst="rect">
              <a:avLst/>
            </a:prstGeom>
          </p:spPr>
          <p:txBody>
            <a:bodyPr wrap="square">
              <a:spAutoFit/>
            </a:bodyPr>
            <a:lstStyle/>
            <a:p>
              <a:pPr lvl="0" algn="ctr"/>
              <a:r>
                <a:rPr lang="en-US" sz="1500" b="1" dirty="0">
                  <a:latin typeface="Arial" pitchFamily="34" charset="0"/>
                  <a:cs typeface="Arial" pitchFamily="34" charset="0"/>
                </a:rPr>
                <a:t>Child Marriage</a:t>
              </a:r>
              <a:endParaRPr lang="en-US" sz="1500" b="1" dirty="0"/>
            </a:p>
          </p:txBody>
        </p:sp>
        <p:pic>
          <p:nvPicPr>
            <p:cNvPr id="26" name="Picture 25"/>
            <p:cNvPicPr>
              <a:picLocks noChangeAspect="1"/>
            </p:cNvPicPr>
            <p:nvPr/>
          </p:nvPicPr>
          <p:blipFill>
            <a:blip r:embed="rId5"/>
            <a:stretch>
              <a:fillRect/>
            </a:stretch>
          </p:blipFill>
          <p:spPr>
            <a:xfrm>
              <a:off x="6872579" y="1130821"/>
              <a:ext cx="1045583" cy="810328"/>
            </a:xfrm>
            <a:prstGeom prst="rect">
              <a:avLst/>
            </a:prstGeom>
          </p:spPr>
        </p:pic>
      </p:grpSp>
      <p:grpSp>
        <p:nvGrpSpPr>
          <p:cNvPr id="13" name="Group 12"/>
          <p:cNvGrpSpPr/>
          <p:nvPr/>
        </p:nvGrpSpPr>
        <p:grpSpPr>
          <a:xfrm>
            <a:off x="1850183" y="2936264"/>
            <a:ext cx="2181991" cy="1374921"/>
            <a:chOff x="1850183" y="2936264"/>
            <a:chExt cx="2181991" cy="1374921"/>
          </a:xfrm>
        </p:grpSpPr>
        <p:sp>
          <p:nvSpPr>
            <p:cNvPr id="27" name="Rectangle 26"/>
            <p:cNvSpPr/>
            <p:nvPr/>
          </p:nvSpPr>
          <p:spPr>
            <a:xfrm>
              <a:off x="1850183" y="3988020"/>
              <a:ext cx="2181991" cy="323165"/>
            </a:xfrm>
            <a:prstGeom prst="rect">
              <a:avLst/>
            </a:prstGeom>
          </p:spPr>
          <p:txBody>
            <a:bodyPr wrap="square">
              <a:spAutoFit/>
            </a:bodyPr>
            <a:lstStyle/>
            <a:p>
              <a:pPr lvl="0" algn="ctr"/>
              <a:r>
                <a:rPr lang="en-US" sz="1500" b="1" dirty="0">
                  <a:latin typeface="Arial" pitchFamily="34" charset="0"/>
                  <a:cs typeface="Arial" pitchFamily="34" charset="0"/>
                </a:rPr>
                <a:t>Retirement Planning</a:t>
              </a:r>
              <a:endParaRPr lang="en-US" sz="1500" b="1" dirty="0"/>
            </a:p>
          </p:txBody>
        </p:sp>
        <p:pic>
          <p:nvPicPr>
            <p:cNvPr id="28" name="Picture 27"/>
            <p:cNvPicPr>
              <a:picLocks noChangeAspect="1"/>
            </p:cNvPicPr>
            <p:nvPr/>
          </p:nvPicPr>
          <p:blipFill>
            <a:blip r:embed="rId6"/>
            <a:stretch>
              <a:fillRect/>
            </a:stretch>
          </p:blipFill>
          <p:spPr>
            <a:xfrm>
              <a:off x="2378614" y="2936264"/>
              <a:ext cx="1183354" cy="932340"/>
            </a:xfrm>
            <a:prstGeom prst="rect">
              <a:avLst/>
            </a:prstGeom>
          </p:spPr>
        </p:pic>
      </p:grpSp>
      <p:grpSp>
        <p:nvGrpSpPr>
          <p:cNvPr id="31" name="Group 30"/>
          <p:cNvGrpSpPr/>
          <p:nvPr/>
        </p:nvGrpSpPr>
        <p:grpSpPr>
          <a:xfrm>
            <a:off x="5355629" y="2826924"/>
            <a:ext cx="1728216" cy="1484261"/>
            <a:chOff x="5355629" y="2826924"/>
            <a:chExt cx="1728216" cy="1484261"/>
          </a:xfrm>
        </p:grpSpPr>
        <p:sp>
          <p:nvSpPr>
            <p:cNvPr id="29" name="Rectangle 28"/>
            <p:cNvSpPr/>
            <p:nvPr/>
          </p:nvSpPr>
          <p:spPr>
            <a:xfrm>
              <a:off x="5355629" y="3988020"/>
              <a:ext cx="1728216" cy="323165"/>
            </a:xfrm>
            <a:prstGeom prst="rect">
              <a:avLst/>
            </a:prstGeom>
          </p:spPr>
          <p:txBody>
            <a:bodyPr wrap="square">
              <a:spAutoFit/>
            </a:bodyPr>
            <a:lstStyle/>
            <a:p>
              <a:pPr lvl="0" algn="ctr"/>
              <a:r>
                <a:rPr lang="en-US" sz="1500" b="1" dirty="0">
                  <a:latin typeface="Arial" pitchFamily="34" charset="0"/>
                  <a:cs typeface="Arial" pitchFamily="34" charset="0"/>
                </a:rPr>
                <a:t>Legacy Planning</a:t>
              </a:r>
              <a:endParaRPr lang="en-US" sz="1500" b="1" dirty="0"/>
            </a:p>
          </p:txBody>
        </p:sp>
        <p:pic>
          <p:nvPicPr>
            <p:cNvPr id="30" name="Picture 29"/>
            <p:cNvPicPr>
              <a:picLocks noChangeAspect="1"/>
            </p:cNvPicPr>
            <p:nvPr/>
          </p:nvPicPr>
          <p:blipFill>
            <a:blip r:embed="rId7"/>
            <a:stretch>
              <a:fillRect/>
            </a:stretch>
          </p:blipFill>
          <p:spPr>
            <a:xfrm>
              <a:off x="5782695" y="2826924"/>
              <a:ext cx="873121" cy="1070613"/>
            </a:xfrm>
            <a:prstGeom prst="rect">
              <a:avLst/>
            </a:prstGeom>
          </p:spPr>
        </p:pic>
      </p:grpSp>
    </p:spTree>
    <p:extLst>
      <p:ext uri="{BB962C8B-B14F-4D97-AF65-F5344CB8AC3E}">
        <p14:creationId xmlns:p14="http://schemas.microsoft.com/office/powerpoint/2010/main" val="82881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Product specifications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4</a:t>
            </a:fld>
            <a:endParaRPr lang="en-US"/>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00" y="991207"/>
            <a:ext cx="1002845" cy="1002845"/>
          </a:xfrm>
          <a:prstGeom prst="rect">
            <a:avLst/>
          </a:prstGeom>
        </p:spPr>
      </p:pic>
      <p:sp>
        <p:nvSpPr>
          <p:cNvPr id="22" name="Rectangle 21"/>
          <p:cNvSpPr/>
          <p:nvPr/>
        </p:nvSpPr>
        <p:spPr>
          <a:xfrm>
            <a:off x="1744933" y="1206373"/>
            <a:ext cx="2560320" cy="646331"/>
          </a:xfrm>
          <a:prstGeom prst="rect">
            <a:avLst/>
          </a:prstGeom>
        </p:spPr>
        <p:txBody>
          <a:bodyPr wrap="square">
            <a:spAutoFit/>
          </a:bodyPr>
          <a:lstStyle/>
          <a:p>
            <a:pPr lvl="0">
              <a:spcAft>
                <a:spcPts val="400"/>
              </a:spcAft>
            </a:pPr>
            <a:r>
              <a:rPr lang="en-US" sz="1800" b="1" dirty="0">
                <a:solidFill>
                  <a:schemeClr val="accent3"/>
                </a:solidFill>
              </a:rPr>
              <a:t>Age of Eligibility</a:t>
            </a:r>
          </a:p>
          <a:p>
            <a:pPr marL="285750" lvl="0" indent="-285750">
              <a:spcBef>
                <a:spcPts val="200"/>
              </a:spcBef>
              <a:spcAft>
                <a:spcPts val="200"/>
              </a:spcAft>
              <a:buFont typeface="Arial" charset="0"/>
              <a:buChar char="•"/>
            </a:pPr>
            <a:r>
              <a:rPr lang="en-US" sz="1300" dirty="0"/>
              <a:t>1 month to 85 years old</a:t>
            </a:r>
          </a:p>
        </p:txBody>
      </p:sp>
      <p:sp>
        <p:nvSpPr>
          <p:cNvPr id="25" name="Rectangle 24"/>
          <p:cNvSpPr/>
          <p:nvPr/>
        </p:nvSpPr>
        <p:spPr>
          <a:xfrm>
            <a:off x="1744933" y="2671616"/>
            <a:ext cx="2560320" cy="846386"/>
          </a:xfrm>
          <a:prstGeom prst="rect">
            <a:avLst/>
          </a:prstGeom>
        </p:spPr>
        <p:txBody>
          <a:bodyPr wrap="square">
            <a:spAutoFit/>
          </a:bodyPr>
          <a:lstStyle/>
          <a:p>
            <a:pPr lvl="0">
              <a:spcAft>
                <a:spcPts val="400"/>
              </a:spcAft>
            </a:pPr>
            <a:r>
              <a:rPr lang="en-US" sz="1800" b="1" dirty="0">
                <a:solidFill>
                  <a:schemeClr val="accent3"/>
                </a:solidFill>
              </a:rPr>
              <a:t>Mode of Payment</a:t>
            </a:r>
          </a:p>
          <a:p>
            <a:pPr marL="285750" lvl="0" indent="-285750">
              <a:spcBef>
                <a:spcPts val="200"/>
              </a:spcBef>
              <a:spcAft>
                <a:spcPts val="200"/>
              </a:spcAft>
              <a:buFont typeface="Arial" charset="0"/>
              <a:buChar char="•"/>
            </a:pPr>
            <a:r>
              <a:rPr lang="en-US" sz="1300" dirty="0"/>
              <a:t>Monthly, quarterly, semi-annually or annually</a:t>
            </a:r>
          </a:p>
        </p:txBody>
      </p:sp>
      <p:pic>
        <p:nvPicPr>
          <p:cNvPr id="26" name="Picture 25"/>
          <p:cNvPicPr>
            <a:picLocks noChangeAspect="1"/>
          </p:cNvPicPr>
          <p:nvPr/>
        </p:nvPicPr>
        <p:blipFill>
          <a:blip r:embed="rId4"/>
          <a:stretch>
            <a:fillRect/>
          </a:stretch>
        </p:blipFill>
        <p:spPr>
          <a:xfrm>
            <a:off x="5320764" y="1256173"/>
            <a:ext cx="716480" cy="634597"/>
          </a:xfrm>
          <a:prstGeom prst="rect">
            <a:avLst/>
          </a:prstGeom>
        </p:spPr>
      </p:pic>
      <p:sp>
        <p:nvSpPr>
          <p:cNvPr id="27" name="Rectangle 26"/>
          <p:cNvSpPr/>
          <p:nvPr/>
        </p:nvSpPr>
        <p:spPr>
          <a:xfrm>
            <a:off x="6272865" y="1206373"/>
            <a:ext cx="2560320" cy="646331"/>
          </a:xfrm>
          <a:prstGeom prst="rect">
            <a:avLst/>
          </a:prstGeom>
        </p:spPr>
        <p:txBody>
          <a:bodyPr wrap="square">
            <a:spAutoFit/>
          </a:bodyPr>
          <a:lstStyle/>
          <a:p>
            <a:pPr lvl="0">
              <a:spcAft>
                <a:spcPts val="400"/>
              </a:spcAft>
            </a:pPr>
            <a:r>
              <a:rPr lang="en-US" sz="1800" b="1" dirty="0">
                <a:solidFill>
                  <a:schemeClr val="accent3"/>
                </a:solidFill>
              </a:rPr>
              <a:t>Payment Term</a:t>
            </a:r>
          </a:p>
          <a:p>
            <a:pPr marL="285750" lvl="0" indent="-285750">
              <a:spcBef>
                <a:spcPts val="200"/>
              </a:spcBef>
              <a:spcAft>
                <a:spcPts val="200"/>
              </a:spcAft>
              <a:buFont typeface="Arial" charset="0"/>
              <a:buChar char="•"/>
            </a:pPr>
            <a:r>
              <a:rPr lang="en-US" sz="1300" dirty="0"/>
              <a:t>5 to 25 years</a:t>
            </a:r>
          </a:p>
        </p:txBody>
      </p:sp>
      <p:pic>
        <p:nvPicPr>
          <p:cNvPr id="28" name="Picture 27"/>
          <p:cNvPicPr>
            <a:picLocks noChangeAspect="1"/>
          </p:cNvPicPr>
          <p:nvPr/>
        </p:nvPicPr>
        <p:blipFill>
          <a:blip r:embed="rId5"/>
          <a:stretch>
            <a:fillRect/>
          </a:stretch>
        </p:blipFill>
        <p:spPr>
          <a:xfrm>
            <a:off x="719463" y="2734125"/>
            <a:ext cx="736600" cy="766064"/>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7295" y="2664731"/>
            <a:ext cx="898931" cy="898931"/>
          </a:xfrm>
          <a:prstGeom prst="rect">
            <a:avLst/>
          </a:prstGeom>
        </p:spPr>
      </p:pic>
      <p:sp>
        <p:nvSpPr>
          <p:cNvPr id="30" name="Rectangle 29"/>
          <p:cNvSpPr/>
          <p:nvPr/>
        </p:nvSpPr>
        <p:spPr>
          <a:xfrm>
            <a:off x="6272865" y="2792802"/>
            <a:ext cx="2560320" cy="646331"/>
          </a:xfrm>
          <a:prstGeom prst="rect">
            <a:avLst/>
          </a:prstGeom>
        </p:spPr>
        <p:txBody>
          <a:bodyPr wrap="square">
            <a:spAutoFit/>
          </a:bodyPr>
          <a:lstStyle/>
          <a:p>
            <a:pPr lvl="0">
              <a:spcAft>
                <a:spcPts val="400"/>
              </a:spcAft>
            </a:pPr>
            <a:r>
              <a:rPr lang="en-US" sz="1800" b="1" dirty="0">
                <a:solidFill>
                  <a:schemeClr val="accent3"/>
                </a:solidFill>
              </a:rPr>
              <a:t>Policy Maturity</a:t>
            </a:r>
          </a:p>
          <a:p>
            <a:pPr marL="285750" lvl="0" indent="-285750">
              <a:spcBef>
                <a:spcPts val="200"/>
              </a:spcBef>
              <a:spcAft>
                <a:spcPts val="200"/>
              </a:spcAft>
              <a:buFont typeface="Arial" charset="0"/>
              <a:buChar char="•"/>
            </a:pPr>
            <a:r>
              <a:rPr lang="en-US" sz="1300" dirty="0"/>
              <a:t>5 to 25 years</a:t>
            </a:r>
          </a:p>
        </p:txBody>
      </p:sp>
    </p:spTree>
    <p:extLst>
      <p:ext uri="{BB962C8B-B14F-4D97-AF65-F5344CB8AC3E}">
        <p14:creationId xmlns:p14="http://schemas.microsoft.com/office/powerpoint/2010/main" val="86876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Flexible premium payment</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5</a:t>
            </a:fld>
            <a:endParaRPr lang="en-US"/>
          </a:p>
        </p:txBody>
      </p:sp>
      <p:graphicFrame>
        <p:nvGraphicFramePr>
          <p:cNvPr id="14" name="Group 52"/>
          <p:cNvGraphicFramePr>
            <a:graphicFrameLocks noGrp="1"/>
          </p:cNvGraphicFramePr>
          <p:nvPr>
            <p:extLst>
              <p:ext uri="{D42A27DB-BD31-4B8C-83A1-F6EECF244321}">
                <p14:modId xmlns:p14="http://schemas.microsoft.com/office/powerpoint/2010/main" val="1638360058"/>
              </p:ext>
            </p:extLst>
          </p:nvPr>
        </p:nvGraphicFramePr>
        <p:xfrm>
          <a:off x="228600" y="831774"/>
          <a:ext cx="8610599" cy="1393633"/>
        </p:xfrm>
        <a:graphic>
          <a:graphicData uri="http://schemas.openxmlformats.org/drawingml/2006/table">
            <a:tbl>
              <a:tblPr/>
              <a:tblGrid>
                <a:gridCol w="3348816">
                  <a:extLst>
                    <a:ext uri="{9D8B030D-6E8A-4147-A177-3AD203B41FA5}">
                      <a16:colId xmlns:a16="http://schemas.microsoft.com/office/drawing/2014/main" val="20000"/>
                    </a:ext>
                  </a:extLst>
                </a:gridCol>
                <a:gridCol w="5261783">
                  <a:extLst>
                    <a:ext uri="{9D8B030D-6E8A-4147-A177-3AD203B41FA5}">
                      <a16:colId xmlns:a16="http://schemas.microsoft.com/office/drawing/2014/main" val="20001"/>
                    </a:ext>
                  </a:extLst>
                </a:gridCol>
              </a:tblGrid>
              <a:tr h="35971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ea typeface="ＭＳ Ｐゴシック" pitchFamily="34" charset="-128"/>
                        </a:rPr>
                        <a:t>Premium Term (in Years)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ea typeface="ＭＳ Ｐゴシック" pitchFamily="34" charset="-128"/>
                        </a:rPr>
                        <a:t>Minimum Premium Per year (USD)</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436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5 – 7</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$7200 ($600 per month)</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4511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8 – 10</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$4800 ($400 per month)</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4511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11 – 25 </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ＭＳ Ｐゴシック" pitchFamily="34" charset="-128"/>
                        </a:rPr>
                        <a:t>$2400 ($200 per month)</a:t>
                      </a: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15" name="Diagram 14"/>
          <p:cNvGraphicFramePr/>
          <p:nvPr>
            <p:extLst>
              <p:ext uri="{D42A27DB-BD31-4B8C-83A1-F6EECF244321}">
                <p14:modId xmlns:p14="http://schemas.microsoft.com/office/powerpoint/2010/main" val="1742264835"/>
              </p:ext>
            </p:extLst>
          </p:nvPr>
        </p:nvGraphicFramePr>
        <p:xfrm>
          <a:off x="2002317" y="2456762"/>
          <a:ext cx="4993394" cy="1916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1099852" y="4759287"/>
            <a:ext cx="6226365" cy="2960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lvl="0" defTabSz="1244600">
              <a:lnSpc>
                <a:spcPct val="90000"/>
              </a:lnSpc>
              <a:spcBef>
                <a:spcPct val="0"/>
              </a:spcBef>
              <a:spcAft>
                <a:spcPct val="35000"/>
              </a:spcAft>
            </a:pPr>
            <a:r>
              <a:rPr lang="en-US" sz="900" dirty="0">
                <a:latin typeface="Arial" pitchFamily="34" charset="0"/>
                <a:cs typeface="Arial" pitchFamily="34" charset="0"/>
              </a:rPr>
              <a:t>*For annual policies 100% of the first premium and 50% of the second premium will be paid to the Capital Account.</a:t>
            </a:r>
            <a:endParaRPr lang="en-US" sz="900" kern="1200" dirty="0">
              <a:latin typeface="Arial" pitchFamily="34" charset="0"/>
              <a:cs typeface="Arial" pitchFamily="34" charset="0"/>
            </a:endParaRPr>
          </a:p>
        </p:txBody>
      </p:sp>
    </p:spTree>
    <p:extLst>
      <p:ext uri="{BB962C8B-B14F-4D97-AF65-F5344CB8AC3E}">
        <p14:creationId xmlns:p14="http://schemas.microsoft.com/office/powerpoint/2010/main" val="101700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Upfront bonus allocations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6</a:t>
            </a:fld>
            <a:endParaRPr lang="en-US"/>
          </a:p>
        </p:txBody>
      </p:sp>
      <p:graphicFrame>
        <p:nvGraphicFramePr>
          <p:cNvPr id="7" name="Group 46"/>
          <p:cNvGraphicFramePr>
            <a:graphicFrameLocks noGrp="1"/>
          </p:cNvGraphicFramePr>
          <p:nvPr>
            <p:extLst>
              <p:ext uri="{D42A27DB-BD31-4B8C-83A1-F6EECF244321}">
                <p14:modId xmlns:p14="http://schemas.microsoft.com/office/powerpoint/2010/main" val="444573543"/>
              </p:ext>
            </p:extLst>
          </p:nvPr>
        </p:nvGraphicFramePr>
        <p:xfrm>
          <a:off x="339687" y="2154639"/>
          <a:ext cx="6589923" cy="2130923"/>
        </p:xfrm>
        <a:graphic>
          <a:graphicData uri="http://schemas.openxmlformats.org/drawingml/2006/table">
            <a:tbl>
              <a:tblPr/>
              <a:tblGrid>
                <a:gridCol w="4393860">
                  <a:extLst>
                    <a:ext uri="{9D8B030D-6E8A-4147-A177-3AD203B41FA5}">
                      <a16:colId xmlns:a16="http://schemas.microsoft.com/office/drawing/2014/main" val="20000"/>
                    </a:ext>
                  </a:extLst>
                </a:gridCol>
                <a:gridCol w="2196063">
                  <a:extLst>
                    <a:ext uri="{9D8B030D-6E8A-4147-A177-3AD203B41FA5}">
                      <a16:colId xmlns:a16="http://schemas.microsoft.com/office/drawing/2014/main" val="20001"/>
                    </a:ext>
                  </a:extLst>
                </a:gridCol>
              </a:tblGrid>
              <a:tr h="4507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34" charset="-128"/>
                        </a:rPr>
                        <a:t>Annual Premium (USD)</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34" charset="-128"/>
                        </a:rPr>
                        <a:t>Applicable Bonus</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pitchFamily="34" charset="-128"/>
                        </a:rPr>
                        <a:t>≤ $5999 ($200 to $499 per month)</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pitchFamily="34" charset="-128"/>
                        </a:rPr>
                        <a:t>1%</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0979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$6000 to $14399 ($500 to $1199 per month)</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2%</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979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$14400 to $21599 ($1200 to $1799 per month)</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3%</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0979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$21600 &amp; above ($1800 &amp; Above per month)</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rPr>
                        <a:t>4%</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304704" y="687636"/>
            <a:ext cx="8178283" cy="830997"/>
          </a:xfrm>
          <a:prstGeom prst="rect">
            <a:avLst/>
          </a:prstGeom>
          <a:noFill/>
        </p:spPr>
        <p:txBody>
          <a:bodyPr wrap="square" rtlCol="0">
            <a:spAutoFit/>
          </a:bodyPr>
          <a:lstStyle/>
          <a:p>
            <a:r>
              <a:rPr lang="en-US" sz="1600" dirty="0">
                <a:solidFill>
                  <a:schemeClr val="accent3"/>
                </a:solidFill>
                <a:latin typeface="Arial" pitchFamily="34" charset="0"/>
                <a:cs typeface="Arial" pitchFamily="34" charset="0"/>
              </a:rPr>
              <a:t>A Bonus will be credited to the Capital Account Value on each payment of the first year’s modal Target Premium. The Bonus amount is derived by multiplying the Modal Target Premium paid, term of the policy and the bonus rate. </a:t>
            </a:r>
          </a:p>
        </p:txBody>
      </p:sp>
      <p:sp>
        <p:nvSpPr>
          <p:cNvPr id="2" name="Rectangle 1"/>
          <p:cNvSpPr/>
          <p:nvPr/>
        </p:nvSpPr>
        <p:spPr>
          <a:xfrm>
            <a:off x="293415" y="1690994"/>
            <a:ext cx="2661754" cy="342145"/>
          </a:xfrm>
          <a:prstGeom prst="rect">
            <a:avLst/>
          </a:prstGeom>
        </p:spPr>
        <p:txBody>
          <a:bodyPr wrap="none">
            <a:spAutoFit/>
          </a:bodyPr>
          <a:lstStyle/>
          <a:p>
            <a:pPr>
              <a:lnSpc>
                <a:spcPct val="110000"/>
              </a:lnSpc>
            </a:pPr>
            <a:r>
              <a:rPr lang="en-US" sz="1600" b="1">
                <a:latin typeface="Arial" pitchFamily="34" charset="0"/>
                <a:cs typeface="Arial" pitchFamily="34" charset="0"/>
              </a:rPr>
              <a:t>Upfront Bonus Allocation</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95290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Upfront bonus allocations</a:t>
            </a:r>
            <a:endParaRPr lang="en-US" sz="2800" dirty="0"/>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7</a:t>
            </a:fld>
            <a:endParaRPr lang="en-US"/>
          </a:p>
        </p:txBody>
      </p:sp>
      <p:sp>
        <p:nvSpPr>
          <p:cNvPr id="4" name="Rectangle 3">
            <a:extLst>
              <a:ext uri="{FF2B5EF4-FFF2-40B4-BE49-F238E27FC236}">
                <a16:creationId xmlns:a16="http://schemas.microsoft.com/office/drawing/2014/main" id="{376B2A08-63B7-764E-BF98-0A5F178EABA4}"/>
              </a:ext>
            </a:extLst>
          </p:cNvPr>
          <p:cNvSpPr/>
          <p:nvPr/>
        </p:nvSpPr>
        <p:spPr>
          <a:xfrm>
            <a:off x="364169" y="1090670"/>
            <a:ext cx="2532043" cy="3018622"/>
          </a:xfrm>
          <a:prstGeom prst="rect">
            <a:avLst/>
          </a:prstGeom>
          <a:solidFill>
            <a:srgbClr val="1790D7"/>
          </a:solidFill>
          <a:ln>
            <a:noFill/>
          </a:ln>
          <a:effectLst>
            <a:outerShdw blurRad="342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00"/>
              </a:spcBef>
              <a:spcAft>
                <a:spcPts val="300"/>
              </a:spcAft>
            </a:pPr>
            <a:r>
              <a:rPr lang="en-US" b="1" dirty="0">
                <a:latin typeface="Arial" pitchFamily="34" charset="0"/>
                <a:cs typeface="Arial" pitchFamily="34" charset="0"/>
              </a:rPr>
              <a:t>Example 1:</a:t>
            </a:r>
          </a:p>
          <a:p>
            <a:pPr lvl="0" algn="ctr">
              <a:spcBef>
                <a:spcPts val="500"/>
              </a:spcBef>
              <a:spcAft>
                <a:spcPts val="300"/>
              </a:spcAft>
            </a:pPr>
            <a:r>
              <a:rPr lang="en-US" dirty="0">
                <a:latin typeface="Arial" pitchFamily="34" charset="0"/>
                <a:cs typeface="Arial" pitchFamily="34" charset="0"/>
              </a:rPr>
              <a:t>Term: 10 Years Mode Annual </a:t>
            </a:r>
          </a:p>
          <a:p>
            <a:pPr lvl="0" algn="ctr">
              <a:spcBef>
                <a:spcPts val="500"/>
              </a:spcBef>
              <a:spcAft>
                <a:spcPts val="300"/>
              </a:spcAft>
            </a:pPr>
            <a:r>
              <a:rPr lang="en-US" dirty="0">
                <a:latin typeface="Arial" pitchFamily="34" charset="0"/>
                <a:cs typeface="Arial" pitchFamily="34" charset="0"/>
              </a:rPr>
              <a:t>Modal Target Premium USD 12,000 </a:t>
            </a:r>
          </a:p>
          <a:p>
            <a:pPr lvl="0" algn="ctr">
              <a:spcBef>
                <a:spcPts val="500"/>
              </a:spcBef>
              <a:spcAft>
                <a:spcPts val="300"/>
              </a:spcAft>
            </a:pPr>
            <a:r>
              <a:rPr lang="en-US" dirty="0">
                <a:latin typeface="Arial" pitchFamily="34" charset="0"/>
                <a:cs typeface="Arial" pitchFamily="34" charset="0"/>
              </a:rPr>
              <a:t>Bonus Rate 2% </a:t>
            </a:r>
          </a:p>
          <a:p>
            <a:pPr lvl="0" algn="ctr">
              <a:spcBef>
                <a:spcPts val="500"/>
              </a:spcBef>
              <a:spcAft>
                <a:spcPts val="300"/>
              </a:spcAft>
            </a:pPr>
            <a:r>
              <a:rPr lang="en-US" dirty="0">
                <a:latin typeface="Arial" pitchFamily="34" charset="0"/>
                <a:cs typeface="Arial" pitchFamily="34" charset="0"/>
              </a:rPr>
              <a:t>Modal Bonus Credited </a:t>
            </a:r>
          </a:p>
          <a:p>
            <a:pPr lvl="0" algn="ctr">
              <a:spcBef>
                <a:spcPts val="500"/>
              </a:spcBef>
              <a:spcAft>
                <a:spcPts val="300"/>
              </a:spcAft>
            </a:pPr>
            <a:r>
              <a:rPr lang="en-US" dirty="0">
                <a:latin typeface="Arial" pitchFamily="34" charset="0"/>
                <a:cs typeface="Arial" pitchFamily="34" charset="0"/>
              </a:rPr>
              <a:t>12,000 x 2% x 10 = 2,400 </a:t>
            </a:r>
          </a:p>
        </p:txBody>
      </p:sp>
      <p:sp>
        <p:nvSpPr>
          <p:cNvPr id="5" name="Rectangle 4">
            <a:extLst>
              <a:ext uri="{FF2B5EF4-FFF2-40B4-BE49-F238E27FC236}">
                <a16:creationId xmlns:a16="http://schemas.microsoft.com/office/drawing/2014/main" id="{BC616053-399C-F248-A1B7-FD7E6485BB3A}"/>
              </a:ext>
            </a:extLst>
          </p:cNvPr>
          <p:cNvSpPr/>
          <p:nvPr/>
        </p:nvSpPr>
        <p:spPr>
          <a:xfrm>
            <a:off x="3245692" y="1090670"/>
            <a:ext cx="2532043" cy="3018622"/>
          </a:xfrm>
          <a:prstGeom prst="rect">
            <a:avLst/>
          </a:prstGeom>
          <a:solidFill>
            <a:srgbClr val="0D629E"/>
          </a:solidFill>
          <a:ln>
            <a:noFill/>
          </a:ln>
          <a:effectLst>
            <a:outerShdw blurRad="342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00"/>
              </a:spcBef>
              <a:spcAft>
                <a:spcPts val="300"/>
              </a:spcAft>
            </a:pPr>
            <a:r>
              <a:rPr lang="en-US" b="1" dirty="0">
                <a:latin typeface="Arial" pitchFamily="34" charset="0"/>
                <a:cs typeface="Arial" pitchFamily="34" charset="0"/>
              </a:rPr>
              <a:t>Example 2:</a:t>
            </a:r>
          </a:p>
          <a:p>
            <a:pPr lvl="0" algn="ctr">
              <a:spcBef>
                <a:spcPts val="500"/>
              </a:spcBef>
              <a:spcAft>
                <a:spcPts val="300"/>
              </a:spcAft>
            </a:pPr>
            <a:r>
              <a:rPr lang="en-US" dirty="0">
                <a:latin typeface="Arial" pitchFamily="34" charset="0"/>
                <a:cs typeface="Arial" pitchFamily="34" charset="0"/>
              </a:rPr>
              <a:t>Term 15 Mode Monthly </a:t>
            </a:r>
          </a:p>
          <a:p>
            <a:pPr lvl="0" algn="ctr">
              <a:spcBef>
                <a:spcPts val="500"/>
              </a:spcBef>
              <a:spcAft>
                <a:spcPts val="300"/>
              </a:spcAft>
            </a:pPr>
            <a:r>
              <a:rPr lang="en-US" dirty="0">
                <a:latin typeface="Arial" pitchFamily="34" charset="0"/>
                <a:cs typeface="Arial" pitchFamily="34" charset="0"/>
              </a:rPr>
              <a:t>Modal Target Premium USD 2,000 </a:t>
            </a:r>
          </a:p>
          <a:p>
            <a:pPr lvl="0" algn="ctr">
              <a:spcBef>
                <a:spcPts val="500"/>
              </a:spcBef>
              <a:spcAft>
                <a:spcPts val="300"/>
              </a:spcAft>
            </a:pPr>
            <a:r>
              <a:rPr lang="en-US" dirty="0">
                <a:latin typeface="Arial" pitchFamily="34" charset="0"/>
                <a:cs typeface="Arial" pitchFamily="34" charset="0"/>
              </a:rPr>
              <a:t>Bonus Rate 4% </a:t>
            </a:r>
          </a:p>
          <a:p>
            <a:pPr lvl="0" algn="ctr">
              <a:spcBef>
                <a:spcPts val="500"/>
              </a:spcBef>
              <a:spcAft>
                <a:spcPts val="300"/>
              </a:spcAft>
            </a:pPr>
            <a:r>
              <a:rPr lang="en-US" dirty="0">
                <a:latin typeface="Arial" pitchFamily="34" charset="0"/>
                <a:cs typeface="Arial" pitchFamily="34" charset="0"/>
              </a:rPr>
              <a:t>Modal Bonus Credited</a:t>
            </a:r>
          </a:p>
          <a:p>
            <a:pPr lvl="0" algn="ctr">
              <a:spcBef>
                <a:spcPts val="500"/>
              </a:spcBef>
              <a:spcAft>
                <a:spcPts val="300"/>
              </a:spcAft>
            </a:pPr>
            <a:r>
              <a:rPr lang="en-US" dirty="0">
                <a:latin typeface="Arial" pitchFamily="34" charset="0"/>
                <a:cs typeface="Arial" pitchFamily="34" charset="0"/>
              </a:rPr>
              <a:t> 2,000 x 4% x 15 = 1200 </a:t>
            </a:r>
          </a:p>
        </p:txBody>
      </p:sp>
      <p:sp>
        <p:nvSpPr>
          <p:cNvPr id="7" name="Rectangle 6">
            <a:extLst>
              <a:ext uri="{FF2B5EF4-FFF2-40B4-BE49-F238E27FC236}">
                <a16:creationId xmlns:a16="http://schemas.microsoft.com/office/drawing/2014/main" id="{7EEF51C1-D074-3249-B39D-AD45510A6436}"/>
              </a:ext>
            </a:extLst>
          </p:cNvPr>
          <p:cNvSpPr/>
          <p:nvPr/>
        </p:nvSpPr>
        <p:spPr>
          <a:xfrm>
            <a:off x="6116197" y="1090670"/>
            <a:ext cx="2532043" cy="3018622"/>
          </a:xfrm>
          <a:prstGeom prst="rect">
            <a:avLst/>
          </a:prstGeom>
          <a:solidFill>
            <a:srgbClr val="A3CA56"/>
          </a:solidFill>
          <a:ln>
            <a:noFill/>
          </a:ln>
          <a:effectLst>
            <a:outerShdw blurRad="342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00"/>
              </a:spcBef>
              <a:spcAft>
                <a:spcPts val="300"/>
              </a:spcAft>
            </a:pPr>
            <a:r>
              <a:rPr lang="en-US" b="1" dirty="0">
                <a:latin typeface="Arial" pitchFamily="34" charset="0"/>
                <a:cs typeface="Arial" pitchFamily="34" charset="0"/>
              </a:rPr>
              <a:t>Example 3:</a:t>
            </a:r>
          </a:p>
          <a:p>
            <a:pPr lvl="0" algn="ctr">
              <a:spcBef>
                <a:spcPts val="500"/>
              </a:spcBef>
              <a:spcAft>
                <a:spcPts val="300"/>
              </a:spcAft>
            </a:pPr>
            <a:r>
              <a:rPr lang="en-US" dirty="0">
                <a:latin typeface="Arial" pitchFamily="34" charset="0"/>
                <a:cs typeface="Arial" pitchFamily="34" charset="0"/>
              </a:rPr>
              <a:t>Term 20 Mode Quarterly </a:t>
            </a:r>
          </a:p>
          <a:p>
            <a:pPr lvl="0" algn="ctr">
              <a:spcBef>
                <a:spcPts val="500"/>
              </a:spcBef>
              <a:spcAft>
                <a:spcPts val="300"/>
              </a:spcAft>
            </a:pPr>
            <a:r>
              <a:rPr lang="en-US" dirty="0">
                <a:latin typeface="Arial" pitchFamily="34" charset="0"/>
                <a:cs typeface="Arial" pitchFamily="34" charset="0"/>
              </a:rPr>
              <a:t>Modal Target Premium USD 5,000 </a:t>
            </a:r>
          </a:p>
          <a:p>
            <a:pPr lvl="0" algn="ctr">
              <a:spcBef>
                <a:spcPts val="500"/>
              </a:spcBef>
              <a:spcAft>
                <a:spcPts val="300"/>
              </a:spcAft>
            </a:pPr>
            <a:r>
              <a:rPr lang="en-US" dirty="0">
                <a:latin typeface="Arial" pitchFamily="34" charset="0"/>
                <a:cs typeface="Arial" pitchFamily="34" charset="0"/>
              </a:rPr>
              <a:t>Bonus Rate 3% </a:t>
            </a:r>
          </a:p>
          <a:p>
            <a:pPr lvl="0" algn="ctr">
              <a:spcBef>
                <a:spcPts val="500"/>
              </a:spcBef>
              <a:spcAft>
                <a:spcPts val="300"/>
              </a:spcAft>
            </a:pPr>
            <a:r>
              <a:rPr lang="en-US" dirty="0">
                <a:latin typeface="Arial" pitchFamily="34" charset="0"/>
                <a:cs typeface="Arial" pitchFamily="34" charset="0"/>
              </a:rPr>
              <a:t>Modal Bonus Credited</a:t>
            </a:r>
          </a:p>
          <a:p>
            <a:pPr lvl="0" algn="ctr">
              <a:spcBef>
                <a:spcPts val="500"/>
              </a:spcBef>
              <a:spcAft>
                <a:spcPts val="300"/>
              </a:spcAft>
            </a:pPr>
            <a:r>
              <a:rPr lang="en-US" dirty="0">
                <a:latin typeface="Arial" pitchFamily="34" charset="0"/>
                <a:cs typeface="Arial" pitchFamily="34" charset="0"/>
              </a:rPr>
              <a:t> 5,000 x 3% x 20 = 3000 </a:t>
            </a:r>
          </a:p>
        </p:txBody>
      </p:sp>
    </p:spTree>
    <p:extLst>
      <p:ext uri="{BB962C8B-B14F-4D97-AF65-F5344CB8AC3E}">
        <p14:creationId xmlns:p14="http://schemas.microsoft.com/office/powerpoint/2010/main" val="86660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Monthly fund persistency bonus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8</a:t>
            </a:fld>
            <a:endParaRPr lang="en-US"/>
          </a:p>
        </p:txBody>
      </p:sp>
      <p:graphicFrame>
        <p:nvGraphicFramePr>
          <p:cNvPr id="4" name="Group 46"/>
          <p:cNvGraphicFramePr>
            <a:graphicFrameLocks noGrp="1"/>
          </p:cNvGraphicFramePr>
          <p:nvPr>
            <p:extLst>
              <p:ext uri="{D42A27DB-BD31-4B8C-83A1-F6EECF244321}">
                <p14:modId xmlns:p14="http://schemas.microsoft.com/office/powerpoint/2010/main" val="630673244"/>
              </p:ext>
            </p:extLst>
          </p:nvPr>
        </p:nvGraphicFramePr>
        <p:xfrm>
          <a:off x="314202" y="2154123"/>
          <a:ext cx="6505239" cy="2131438"/>
        </p:xfrm>
        <a:graphic>
          <a:graphicData uri="http://schemas.openxmlformats.org/drawingml/2006/table">
            <a:tbl>
              <a:tblPr/>
              <a:tblGrid>
                <a:gridCol w="1723918">
                  <a:extLst>
                    <a:ext uri="{9D8B030D-6E8A-4147-A177-3AD203B41FA5}">
                      <a16:colId xmlns:a16="http://schemas.microsoft.com/office/drawing/2014/main" val="20000"/>
                    </a:ext>
                  </a:extLst>
                </a:gridCol>
                <a:gridCol w="4781321">
                  <a:extLst>
                    <a:ext uri="{9D8B030D-6E8A-4147-A177-3AD203B41FA5}">
                      <a16:colId xmlns:a16="http://schemas.microsoft.com/office/drawing/2014/main" val="20001"/>
                    </a:ext>
                  </a:extLst>
                </a:gridCol>
              </a:tblGrid>
              <a:tr h="44099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Month</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400" b="1" kern="1200" dirty="0">
                          <a:solidFill>
                            <a:schemeClr val="bg1"/>
                          </a:solidFill>
                          <a:effectLst/>
                          <a:latin typeface="Arial" pitchFamily="34" charset="0"/>
                          <a:ea typeface="+mn-ea"/>
                          <a:cs typeface="Arial" pitchFamily="34" charset="0"/>
                        </a:rPr>
                        <a:t>% of A/C Value of Accumulation Account</a:t>
                      </a:r>
                      <a:endParaRPr kumimoji="0" lang="en-US" sz="14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46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rPr>
                        <a:t>0 – 30</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ＭＳ Ｐゴシック" pitchFamily="34" charset="-128"/>
                          <a:cs typeface="Arial" pitchFamily="34" charset="0"/>
                        </a:rPr>
                        <a:t>Nil</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314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31 – 60</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0.24% p.a.</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314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61 – 120</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0.48% p.a.</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14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121 – 180</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0.72% p.a.</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314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181 +</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0.96% p.a.</a:t>
                      </a:r>
                    </a:p>
                  </a:txBody>
                  <a:tcPr marL="91419" marR="914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252469" y="698334"/>
            <a:ext cx="8087299" cy="830997"/>
          </a:xfrm>
          <a:prstGeom prst="rect">
            <a:avLst/>
          </a:prstGeom>
          <a:noFill/>
        </p:spPr>
        <p:txBody>
          <a:bodyPr wrap="square" rtlCol="0">
            <a:spAutoFit/>
          </a:bodyPr>
          <a:lstStyle/>
          <a:p>
            <a:r>
              <a:rPr lang="en-US" sz="1600" dirty="0">
                <a:solidFill>
                  <a:schemeClr val="accent3"/>
                </a:solidFill>
                <a:latin typeface="Arial" pitchFamily="34" charset="0"/>
                <a:cs typeface="Arial" pitchFamily="34" charset="0"/>
              </a:rPr>
              <a:t>A Fund Persistency Bonus will be credited to the Accumulation Account Value every month starting from the 31</a:t>
            </a:r>
            <a:r>
              <a:rPr lang="en-US" sz="1600" baseline="30000" dirty="0">
                <a:solidFill>
                  <a:schemeClr val="accent3"/>
                </a:solidFill>
                <a:latin typeface="Arial" pitchFamily="34" charset="0"/>
                <a:cs typeface="Arial" pitchFamily="34" charset="0"/>
              </a:rPr>
              <a:t>st</a:t>
            </a:r>
            <a:r>
              <a:rPr lang="en-US" sz="1600" dirty="0">
                <a:solidFill>
                  <a:schemeClr val="accent3"/>
                </a:solidFill>
                <a:latin typeface="Arial" pitchFamily="34" charset="0"/>
                <a:cs typeface="Arial" pitchFamily="34" charset="0"/>
              </a:rPr>
              <a:t> month. The bonus is a percentage of the account value of the Accumulation Account in the given month. </a:t>
            </a:r>
          </a:p>
        </p:txBody>
      </p:sp>
      <p:sp>
        <p:nvSpPr>
          <p:cNvPr id="8" name="Rectangle 7"/>
          <p:cNvSpPr/>
          <p:nvPr/>
        </p:nvSpPr>
        <p:spPr>
          <a:xfrm>
            <a:off x="293414" y="1690994"/>
            <a:ext cx="5997217" cy="363176"/>
          </a:xfrm>
          <a:prstGeom prst="rect">
            <a:avLst/>
          </a:prstGeom>
        </p:spPr>
        <p:txBody>
          <a:bodyPr wrap="square">
            <a:spAutoFit/>
          </a:bodyPr>
          <a:lstStyle/>
          <a:p>
            <a:pPr>
              <a:lnSpc>
                <a:spcPct val="110000"/>
              </a:lnSpc>
            </a:pPr>
            <a:r>
              <a:rPr lang="en-US" sz="1600" b="1" dirty="0">
                <a:latin typeface="Arial" pitchFamily="34" charset="0"/>
                <a:cs typeface="Arial" pitchFamily="34" charset="0"/>
              </a:rPr>
              <a:t>Monthly Fund Persistency Bonus Allocation</a:t>
            </a:r>
          </a:p>
        </p:txBody>
      </p:sp>
    </p:spTree>
    <p:extLst>
      <p:ext uri="{BB962C8B-B14F-4D97-AF65-F5344CB8AC3E}">
        <p14:creationId xmlns:p14="http://schemas.microsoft.com/office/powerpoint/2010/main" val="104326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Free partial surrenders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9</a:t>
            </a:fld>
            <a:endParaRPr lang="en-US"/>
          </a:p>
        </p:txBody>
      </p:sp>
      <p:sp>
        <p:nvSpPr>
          <p:cNvPr id="4" name="Rectangle 3"/>
          <p:cNvSpPr/>
          <p:nvPr/>
        </p:nvSpPr>
        <p:spPr>
          <a:xfrm>
            <a:off x="293415" y="831678"/>
            <a:ext cx="3004349" cy="363176"/>
          </a:xfrm>
          <a:prstGeom prst="rect">
            <a:avLst/>
          </a:prstGeom>
        </p:spPr>
        <p:txBody>
          <a:bodyPr wrap="none">
            <a:spAutoFit/>
          </a:bodyPr>
          <a:lstStyle/>
          <a:p>
            <a:pPr>
              <a:lnSpc>
                <a:spcPct val="110000"/>
              </a:lnSpc>
            </a:pPr>
            <a:r>
              <a:rPr lang="en-US" sz="1600" b="1" dirty="0">
                <a:latin typeface="Arial" pitchFamily="34" charset="0"/>
                <a:cs typeface="Arial" pitchFamily="34" charset="0"/>
              </a:rPr>
              <a:t>Liquidity </a:t>
            </a:r>
            <a:r>
              <a:rPr lang="mr-IN" sz="1600" b="1" dirty="0">
                <a:latin typeface="Arial" pitchFamily="34" charset="0"/>
                <a:cs typeface="Arial" pitchFamily="34" charset="0"/>
              </a:rPr>
              <a:t>–</a:t>
            </a:r>
            <a:r>
              <a:rPr lang="en-US" sz="1600" b="1" dirty="0">
                <a:latin typeface="Arial" pitchFamily="34" charset="0"/>
                <a:cs typeface="Arial" pitchFamily="34" charset="0"/>
              </a:rPr>
              <a:t> Partial Surrender:</a:t>
            </a:r>
          </a:p>
        </p:txBody>
      </p:sp>
      <p:pic>
        <p:nvPicPr>
          <p:cNvPr id="5" name="Picture 4">
            <a:extLst>
              <a:ext uri="{FF2B5EF4-FFF2-40B4-BE49-F238E27FC236}">
                <a16:creationId xmlns:a16="http://schemas.microsoft.com/office/drawing/2014/main" id="{4A1A275C-9B0F-9E4F-9E0C-858925CD340A}"/>
              </a:ext>
            </a:extLst>
          </p:cNvPr>
          <p:cNvPicPr>
            <a:picLocks noChangeAspect="1"/>
          </p:cNvPicPr>
          <p:nvPr/>
        </p:nvPicPr>
        <p:blipFill>
          <a:blip r:embed="rId3"/>
          <a:stretch>
            <a:fillRect/>
          </a:stretch>
        </p:blipFill>
        <p:spPr>
          <a:xfrm>
            <a:off x="912474" y="1482254"/>
            <a:ext cx="729040" cy="897280"/>
          </a:xfrm>
          <a:prstGeom prst="rect">
            <a:avLst/>
          </a:prstGeom>
        </p:spPr>
      </p:pic>
      <p:sp>
        <p:nvSpPr>
          <p:cNvPr id="2" name="Rectangle 1"/>
          <p:cNvSpPr/>
          <p:nvPr/>
        </p:nvSpPr>
        <p:spPr>
          <a:xfrm>
            <a:off x="1893383" y="1580580"/>
            <a:ext cx="2204889" cy="784830"/>
          </a:xfrm>
          <a:prstGeom prst="rect">
            <a:avLst/>
          </a:prstGeom>
        </p:spPr>
        <p:txBody>
          <a:bodyPr wrap="square">
            <a:spAutoFit/>
          </a:bodyPr>
          <a:lstStyle/>
          <a:p>
            <a:pPr lvl="0"/>
            <a:r>
              <a:rPr lang="en-US" sz="1500" dirty="0">
                <a:latin typeface="Arial" pitchFamily="34" charset="0"/>
                <a:cs typeface="Arial" pitchFamily="34" charset="0"/>
              </a:rPr>
              <a:t>Up to 80% of Account Value of Accumulation Account.</a:t>
            </a:r>
            <a:endParaRPr lang="en-US" sz="15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65" y="2923170"/>
            <a:ext cx="829056" cy="829056"/>
          </a:xfrm>
          <a:prstGeom prst="rect">
            <a:avLst/>
          </a:prstGeom>
        </p:spPr>
      </p:pic>
      <p:sp>
        <p:nvSpPr>
          <p:cNvPr id="3" name="Rectangle 2"/>
          <p:cNvSpPr/>
          <p:nvPr/>
        </p:nvSpPr>
        <p:spPr>
          <a:xfrm>
            <a:off x="1893384" y="3034806"/>
            <a:ext cx="1587946" cy="553998"/>
          </a:xfrm>
          <a:prstGeom prst="rect">
            <a:avLst/>
          </a:prstGeom>
        </p:spPr>
        <p:txBody>
          <a:bodyPr wrap="square">
            <a:spAutoFit/>
          </a:bodyPr>
          <a:lstStyle/>
          <a:p>
            <a:pPr lvl="0"/>
            <a:r>
              <a:rPr lang="en-US" sz="1500" dirty="0">
                <a:latin typeface="Arial" pitchFamily="34" charset="0"/>
                <a:cs typeface="Arial" pitchFamily="34" charset="0"/>
              </a:rPr>
              <a:t>4 withdrawals per year</a:t>
            </a:r>
            <a:endParaRPr lang="en-US" sz="1500" dirty="0"/>
          </a:p>
        </p:txBody>
      </p:sp>
      <p:pic>
        <p:nvPicPr>
          <p:cNvPr id="10" name="Picture 9"/>
          <p:cNvPicPr>
            <a:picLocks noChangeAspect="1"/>
          </p:cNvPicPr>
          <p:nvPr/>
        </p:nvPicPr>
        <p:blipFill>
          <a:blip r:embed="rId5"/>
          <a:stretch>
            <a:fillRect/>
          </a:stretch>
        </p:blipFill>
        <p:spPr>
          <a:xfrm>
            <a:off x="4938923" y="1489219"/>
            <a:ext cx="736600" cy="766064"/>
          </a:xfrm>
          <a:prstGeom prst="rect">
            <a:avLst/>
          </a:prstGeom>
        </p:spPr>
      </p:pic>
      <p:sp>
        <p:nvSpPr>
          <p:cNvPr id="11" name="Rectangle 10"/>
          <p:cNvSpPr/>
          <p:nvPr/>
        </p:nvSpPr>
        <p:spPr>
          <a:xfrm>
            <a:off x="6002676" y="1580580"/>
            <a:ext cx="1554896" cy="553998"/>
          </a:xfrm>
          <a:prstGeom prst="rect">
            <a:avLst/>
          </a:prstGeom>
        </p:spPr>
        <p:txBody>
          <a:bodyPr wrap="square">
            <a:spAutoFit/>
          </a:bodyPr>
          <a:lstStyle/>
          <a:p>
            <a:pPr lvl="0"/>
            <a:r>
              <a:rPr lang="en-US" sz="1500" dirty="0">
                <a:latin typeface="Arial" pitchFamily="34" charset="0"/>
                <a:cs typeface="Arial" pitchFamily="34" charset="0"/>
              </a:rPr>
              <a:t>Available after 24 months</a:t>
            </a:r>
            <a:endParaRPr lang="en-US" sz="1500" dirty="0"/>
          </a:p>
        </p:txBody>
      </p:sp>
      <p:pic>
        <p:nvPicPr>
          <p:cNvPr id="12" name="Picture 11"/>
          <p:cNvPicPr>
            <a:picLocks noChangeAspect="1"/>
          </p:cNvPicPr>
          <p:nvPr/>
        </p:nvPicPr>
        <p:blipFill>
          <a:blip r:embed="rId6"/>
          <a:stretch>
            <a:fillRect/>
          </a:stretch>
        </p:blipFill>
        <p:spPr>
          <a:xfrm>
            <a:off x="4964781" y="2956688"/>
            <a:ext cx="841107" cy="744981"/>
          </a:xfrm>
          <a:prstGeom prst="rect">
            <a:avLst/>
          </a:prstGeom>
        </p:spPr>
      </p:pic>
      <p:sp>
        <p:nvSpPr>
          <p:cNvPr id="13" name="Rectangle 12"/>
          <p:cNvSpPr/>
          <p:nvPr/>
        </p:nvSpPr>
        <p:spPr>
          <a:xfrm>
            <a:off x="6002675" y="2968705"/>
            <a:ext cx="2304043" cy="784830"/>
          </a:xfrm>
          <a:prstGeom prst="rect">
            <a:avLst/>
          </a:prstGeom>
        </p:spPr>
        <p:txBody>
          <a:bodyPr wrap="square">
            <a:spAutoFit/>
          </a:bodyPr>
          <a:lstStyle/>
          <a:p>
            <a:pPr lvl="0"/>
            <a:r>
              <a:rPr lang="en-US" sz="1500" dirty="0">
                <a:latin typeface="Arial" pitchFamily="34" charset="0"/>
                <a:cs typeface="Arial" pitchFamily="34" charset="0"/>
              </a:rPr>
              <a:t>There will be a processing fee of $50 for each partial surrender</a:t>
            </a:r>
            <a:endParaRPr lang="en-US" sz="1500" dirty="0"/>
          </a:p>
        </p:txBody>
      </p:sp>
    </p:spTree>
    <p:extLst>
      <p:ext uri="{BB962C8B-B14F-4D97-AF65-F5344CB8AC3E}">
        <p14:creationId xmlns:p14="http://schemas.microsoft.com/office/powerpoint/2010/main" val="1877721001"/>
      </p:ext>
    </p:extLst>
  </p:cSld>
  <p:clrMapOvr>
    <a:masterClrMapping/>
  </p:clrMapOvr>
</p:sld>
</file>

<file path=ppt/theme/theme1.xml><?xml version="1.0" encoding="utf-8"?>
<a:theme xmlns:a="http://schemas.openxmlformats.org/drawingml/2006/main" name="1_Default Theme">
  <a:themeElements>
    <a:clrScheme name="Custom 6">
      <a:dk1>
        <a:srgbClr val="000000"/>
      </a:dk1>
      <a:lt1>
        <a:srgbClr val="FFFFFF"/>
      </a:lt1>
      <a:dk2>
        <a:srgbClr val="DB0A5B"/>
      </a:dk2>
      <a:lt2>
        <a:srgbClr val="6025A9"/>
      </a:lt2>
      <a:accent1>
        <a:srgbClr val="A3CE4E"/>
      </a:accent1>
      <a:accent2>
        <a:srgbClr val="0090DA"/>
      </a:accent2>
      <a:accent3>
        <a:srgbClr val="0061A0"/>
      </a:accent3>
      <a:accent4>
        <a:srgbClr val="FFC600"/>
      </a:accent4>
      <a:accent5>
        <a:srgbClr val="00A3AD"/>
      </a:accent5>
      <a:accent6>
        <a:srgbClr val="75787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0" rIns="91440" bIns="0" rtlCol="0">
        <a:noAutofit/>
      </a:bodyPr>
      <a:lstStyle>
        <a:defPPr>
          <a:defRPr sz="2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MetLife_Template_Widescreen_16x9_GenericFonts_050718" id="{755D0FEB-4CA7-4C3F-B07F-588F8265DA8D}" vid="{8BC20AB2-82DC-4AFE-8128-3FAD3EF10287}"/>
    </a:ext>
  </a:extLst>
</a:theme>
</file>

<file path=ppt/theme/theme3.xml><?xml version="1.0" encoding="utf-8"?>
<a:theme xmlns:a="http://schemas.openxmlformats.org/drawingml/2006/main" name="2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MetLife_Template_Widescreen_16x9_GenericFonts_050718" id="{755D0FEB-4CA7-4C3F-B07F-588F8265DA8D}" vid="{8BC20AB2-82DC-4AFE-8128-3FAD3EF102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5967</TotalTime>
  <Words>2655</Words>
  <Application>Microsoft Office PowerPoint</Application>
  <PresentationFormat>On-screen Show (16:9)</PresentationFormat>
  <Paragraphs>752</Paragraphs>
  <Slides>24</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.AppleSystemUIFont</vt:lpstr>
      <vt:lpstr>Arial</vt:lpstr>
      <vt:lpstr>Calibri</vt:lpstr>
      <vt:lpstr>Georgia</vt:lpstr>
      <vt:lpstr>Georgia Bold</vt:lpstr>
      <vt:lpstr>Lucida Grande</vt:lpstr>
      <vt:lpstr>1_Default Theme</vt:lpstr>
      <vt:lpstr>Default Theme</vt:lpstr>
      <vt:lpstr>2_Default Theme</vt:lpstr>
      <vt:lpstr>International Wealth Builder</vt:lpstr>
      <vt:lpstr>What is International Wealth Builder</vt:lpstr>
      <vt:lpstr>Who should buy</vt:lpstr>
      <vt:lpstr>Product specifications</vt:lpstr>
      <vt:lpstr>Flexible premium payment</vt:lpstr>
      <vt:lpstr>Upfront bonus allocations</vt:lpstr>
      <vt:lpstr>Upfront bonus allocations</vt:lpstr>
      <vt:lpstr>Monthly fund persistency bonus</vt:lpstr>
      <vt:lpstr>Free partial surrenders</vt:lpstr>
      <vt:lpstr>Built-in free benefit</vt:lpstr>
      <vt:lpstr>Built-in protection benefit</vt:lpstr>
      <vt:lpstr>Optional coverages</vt:lpstr>
      <vt:lpstr>Investment choices</vt:lpstr>
      <vt:lpstr>Multiple maturity option</vt:lpstr>
      <vt:lpstr>Annuity not just for Pensions</vt:lpstr>
      <vt:lpstr>Full Surrender</vt:lpstr>
      <vt:lpstr>Full surrender</vt:lpstr>
      <vt:lpstr>Full surrender</vt:lpstr>
      <vt:lpstr>Policy administration charges</vt:lpstr>
      <vt:lpstr>Other charges</vt:lpstr>
      <vt:lpstr>Lapsation</vt:lpstr>
      <vt:lpstr>Reinstatement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Sheth, Viral</dc:creator>
  <cp:keywords/>
  <dc:description/>
  <cp:lastModifiedBy>Iftikhar</cp:lastModifiedBy>
  <cp:revision>381</cp:revision>
  <cp:lastPrinted>2016-11-22T17:29:32Z</cp:lastPrinted>
  <dcterms:created xsi:type="dcterms:W3CDTF">2016-10-12T07:45:17Z</dcterms:created>
  <dcterms:modified xsi:type="dcterms:W3CDTF">2021-05-23T05:47:44Z</dcterms:modified>
  <cp:category/>
</cp:coreProperties>
</file>