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316" r:id="rId4"/>
    <p:sldId id="292" r:id="rId5"/>
    <p:sldId id="314" r:id="rId6"/>
    <p:sldId id="313" r:id="rId7"/>
    <p:sldId id="294" r:id="rId8"/>
    <p:sldId id="296" r:id="rId9"/>
    <p:sldId id="320" r:id="rId10"/>
    <p:sldId id="317" r:id="rId11"/>
    <p:sldId id="297" r:id="rId12"/>
    <p:sldId id="298" r:id="rId13"/>
    <p:sldId id="300" r:id="rId14"/>
    <p:sldId id="301" r:id="rId15"/>
    <p:sldId id="303" r:id="rId16"/>
    <p:sldId id="308" r:id="rId17"/>
    <p:sldId id="305" r:id="rId18"/>
    <p:sldId id="299" r:id="rId19"/>
    <p:sldId id="309" r:id="rId20"/>
    <p:sldId id="318" r:id="rId21"/>
    <p:sldId id="319" r:id="rId22"/>
    <p:sldId id="310" r:id="rId23"/>
    <p:sldId id="311" r:id="rId24"/>
    <p:sldId id="312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09">
          <p15:clr>
            <a:srgbClr val="A4A3A4"/>
          </p15:clr>
        </p15:guide>
        <p15:guide id="4" pos="3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th, Viral" initials="SV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60019"/>
    <a:srgbClr val="C62722"/>
    <a:srgbClr val="FF2722"/>
    <a:srgbClr val="FF322B"/>
    <a:srgbClr val="FF3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1" autoAdjust="0"/>
    <p:restoredTop sz="94659"/>
  </p:normalViewPr>
  <p:slideViewPr>
    <p:cSldViewPr snapToGrid="0" snapToObjects="1">
      <p:cViewPr varScale="1">
        <p:scale>
          <a:sx n="113" d="100"/>
          <a:sy n="113" d="100"/>
        </p:scale>
        <p:origin x="1068" y="90"/>
      </p:cViewPr>
      <p:guideLst>
        <p:guide orient="horz" pos="741"/>
        <p:guide pos="3840"/>
        <p:guide orient="horz" pos="609"/>
        <p:guide pos="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4754-911F-AC41-A824-91DA1B8FA50B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FCDCD-E9B1-454F-9FB4-9225198F3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94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9559-3A8F-9C4B-A8FD-B97B398BF768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B689-3E0F-4241-AE49-BB02816D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4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about</a:t>
            </a:r>
            <a:r>
              <a:rPr lang="en-US" baseline="0" dirty="0"/>
              <a:t> a disclaimer for UAE residency?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about</a:t>
            </a:r>
            <a:r>
              <a:rPr lang="en-US" baseline="0" dirty="0"/>
              <a:t> a disclaimer for UAE residency?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3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12" y="2632613"/>
            <a:ext cx="8146141" cy="58066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540160" y="547175"/>
            <a:ext cx="2200588" cy="5201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540160" y="547175"/>
            <a:ext cx="2200588" cy="520139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4740105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945443" y="4740105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863530" y="4740105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716437" y="4740105"/>
            <a:ext cx="427562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013" y="3370548"/>
            <a:ext cx="4736688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3013" y="3746501"/>
            <a:ext cx="4736688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83012" y="4108444"/>
            <a:ext cx="4736688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02" y="716794"/>
            <a:ext cx="2006600" cy="3651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48292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6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78341" y="774006"/>
            <a:ext cx="1369427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34190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268009" y="774006"/>
            <a:ext cx="1356924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911356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5135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934190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593245" y="1075388"/>
            <a:ext cx="137263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5252300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11356" y="1076174"/>
            <a:ext cx="1372633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593245" y="774006"/>
            <a:ext cx="1372633" cy="302168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219042" y="765539"/>
            <a:ext cx="1394596" cy="310635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6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774006"/>
            <a:ext cx="1392034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743177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3713" y="774006"/>
            <a:ext cx="1394596" cy="302168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94907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71" y="774006"/>
            <a:ext cx="1394596" cy="30216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156" y="1089184"/>
            <a:ext cx="3886200" cy="3263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656" y="1089184"/>
            <a:ext cx="3886200" cy="3263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57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45121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005728" y="1384402"/>
            <a:ext cx="2693736" cy="622203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2008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145732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005162" y="2134135"/>
            <a:ext cx="2694337" cy="245427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5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442182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267313" y="25083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267313" y="3598876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915201" y="1378680"/>
            <a:ext cx="5441601" cy="862965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2915201" y="2452563"/>
            <a:ext cx="5441601" cy="879612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2915201" y="3535374"/>
            <a:ext cx="5441601" cy="1045091"/>
          </a:xfrm>
        </p:spPr>
        <p:txBody>
          <a:bodyPr tIns="0" bIns="0" anchor="t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5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1593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0841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40088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849334" y="3091815"/>
            <a:ext cx="2066864" cy="11096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9156" y="154858"/>
            <a:ext cx="6944443" cy="852676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0616" y="1019808"/>
            <a:ext cx="6948752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9" y="2071227"/>
            <a:ext cx="8435930" cy="525411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7548" y="2605786"/>
            <a:ext cx="8438889" cy="359300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945443" y="0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63531" y="0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8716438" y="0"/>
            <a:ext cx="427562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4" y="1401763"/>
            <a:ext cx="6943725" cy="3170237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962" y="748587"/>
            <a:ext cx="5896743" cy="2550940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29893"/>
            <a:ext cx="638175" cy="25696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00554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272212"/>
            <a:ext cx="8581720" cy="321075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13029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75520"/>
            <a:ext cx="2794510" cy="15620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50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654050"/>
            <a:ext cx="6948752" cy="297472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localhost/Users/ldorion/Desktop/PPT/Assets/metlife_eng_logo_cmyk-c.j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57" y="153621"/>
            <a:ext cx="6394608" cy="5702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13" y="1390746"/>
            <a:ext cx="8089489" cy="32107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218666" y="4895569"/>
            <a:ext cx="3086100" cy="1083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5" name="metlife_eng_logo_cmyk-c.jpg" descr="/Users/ldorion/Desktop/PPT/Assets/metlife_eng_logo_cmyk-c.jpg"/>
          <p:cNvPicPr>
            <a:picLocks noChangeAspect="1"/>
          </p:cNvPicPr>
          <p:nvPr userDrawn="1"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4693794"/>
            <a:ext cx="1167866" cy="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4" r:id="rId2"/>
    <p:sldLayoutId id="2147483741" r:id="rId3"/>
    <p:sldLayoutId id="2147483725" r:id="rId4"/>
    <p:sldLayoutId id="2147483726" r:id="rId5"/>
    <p:sldLayoutId id="2147483727" r:id="rId6"/>
    <p:sldLayoutId id="2147483742" r:id="rId7"/>
    <p:sldLayoutId id="2147483735" r:id="rId8"/>
    <p:sldLayoutId id="2147483720" r:id="rId9"/>
    <p:sldLayoutId id="2147483722" r:id="rId10"/>
    <p:sldLayoutId id="2147483723" r:id="rId11"/>
    <p:sldLayoutId id="2147483737" r:id="rId12"/>
    <p:sldLayoutId id="2147483739" r:id="rId13"/>
    <p:sldLayoutId id="2147483728" r:id="rId14"/>
    <p:sldLayoutId id="2147483731" r:id="rId15"/>
    <p:sldLayoutId id="2147483732" r:id="rId16"/>
    <p:sldLayoutId id="2147483733" r:id="rId17"/>
    <p:sldLayoutId id="2147483734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Savings Plan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Presenter’s Name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Presenter’s Department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2997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8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/>
          <a:lstStyle/>
          <a:p>
            <a:r>
              <a:rPr lang="en-US" sz="2800" dirty="0"/>
              <a:t>Optional Coverage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9157" y="614014"/>
            <a:ext cx="6948752" cy="297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(For Resident clients only)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18701" y="1300759"/>
            <a:ext cx="2592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200" b="1" dirty="0"/>
              <a:t>Waiver of Premium on Death or Disability on Owner’s life</a:t>
            </a:r>
            <a:endParaRPr lang="en-GB" sz="1200" kern="0" dirty="0"/>
          </a:p>
        </p:txBody>
      </p:sp>
      <p:sp>
        <p:nvSpPr>
          <p:cNvPr id="27" name="Rectangle 26"/>
          <p:cNvSpPr/>
          <p:nvPr/>
        </p:nvSpPr>
        <p:spPr>
          <a:xfrm>
            <a:off x="1618701" y="2235377"/>
            <a:ext cx="2162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200" b="1" dirty="0"/>
              <a:t>Accidental Death Benefit</a:t>
            </a:r>
            <a:endParaRPr lang="en-GB" sz="1200" kern="0" dirty="0"/>
          </a:p>
        </p:txBody>
      </p:sp>
      <p:sp>
        <p:nvSpPr>
          <p:cNvPr id="28" name="Rectangle 27"/>
          <p:cNvSpPr/>
          <p:nvPr/>
        </p:nvSpPr>
        <p:spPr>
          <a:xfrm>
            <a:off x="1618701" y="2985329"/>
            <a:ext cx="2450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1" dirty="0"/>
              <a:t>Permanent and Total Disability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618701" y="3808853"/>
            <a:ext cx="2367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b="1" dirty="0"/>
              <a:t>Stand-alone Critical Illness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0" y="2821114"/>
            <a:ext cx="605428" cy="6054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1" y="1229360"/>
            <a:ext cx="593278" cy="593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2" y="3661545"/>
            <a:ext cx="571614" cy="57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7" y="2019162"/>
            <a:ext cx="640521" cy="640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4138" y="1250731"/>
            <a:ext cx="4424855" cy="599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Waiver of Premium up to age 75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04138" y="2070538"/>
            <a:ext cx="4424855" cy="599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Accidental Death Benefit up to $200,000 cover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4138" y="2848303"/>
            <a:ext cx="4424855" cy="599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PTD up to $250,000 cover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04138" y="3636579"/>
            <a:ext cx="4424855" cy="599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SCI up to $250,000 cover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3B765-CAC0-4388-B9D3-F5CB86B4A194}"/>
              </a:ext>
            </a:extLst>
          </p:cNvPr>
          <p:cNvSpPr txBox="1"/>
          <p:nvPr/>
        </p:nvSpPr>
        <p:spPr>
          <a:xfrm>
            <a:off x="336929" y="4447711"/>
            <a:ext cx="5014452" cy="22949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050" i="1" dirty="0">
                <a:solidFill>
                  <a:schemeClr val="accent3"/>
                </a:solidFill>
              </a:rPr>
              <a:t>Permanent and Total Disability is only offered when Critical Illness is offered.</a:t>
            </a:r>
          </a:p>
        </p:txBody>
      </p:sp>
    </p:spTree>
    <p:extLst>
      <p:ext uri="{BB962C8B-B14F-4D97-AF65-F5344CB8AC3E}">
        <p14:creationId xmlns:p14="http://schemas.microsoft.com/office/powerpoint/2010/main" val="95071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43000" y="3426542"/>
            <a:ext cx="6858000" cy="1319748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choices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E4F164-3B52-497A-8B1B-735C8D7AA763}"/>
              </a:ext>
            </a:extLst>
          </p:cNvPr>
          <p:cNvGrpSpPr/>
          <p:nvPr/>
        </p:nvGrpSpPr>
        <p:grpSpPr>
          <a:xfrm>
            <a:off x="1143000" y="756119"/>
            <a:ext cx="6858000" cy="1227485"/>
            <a:chOff x="0" y="1392753"/>
            <a:chExt cx="9144000" cy="16366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1273BB-904D-4F7F-B71B-470F2CB98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322" b="28888"/>
            <a:stretch/>
          </p:blipFill>
          <p:spPr>
            <a:xfrm>
              <a:off x="0" y="1392753"/>
              <a:ext cx="9144000" cy="163664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8FED4E-D29C-491F-803B-A401B02BFF3B}"/>
                </a:ext>
              </a:extLst>
            </p:cNvPr>
            <p:cNvSpPr txBox="1"/>
            <p:nvPr/>
          </p:nvSpPr>
          <p:spPr>
            <a:xfrm>
              <a:off x="714375" y="2239363"/>
              <a:ext cx="7715250" cy="542346"/>
            </a:xfrm>
            <a:prstGeom prst="rect">
              <a:avLst/>
            </a:prstGeom>
            <a:noFill/>
          </p:spPr>
          <p:txBody>
            <a:bodyPr wrap="square" lIns="68580" tIns="0" rIns="68580" bIns="0" rtlCol="0" anchor="ctr">
              <a:noAutofit/>
            </a:bodyPr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We’re here to make life better</a:t>
              </a:r>
            </a:p>
          </p:txBody>
        </p:sp>
      </p:grpSp>
      <p:sp>
        <p:nvSpPr>
          <p:cNvPr id="43" name="Rectangle 42"/>
          <p:cNvSpPr/>
          <p:nvPr>
            <p:custDataLst>
              <p:tags r:id="rId1"/>
            </p:custDataLst>
          </p:nvPr>
        </p:nvSpPr>
        <p:spPr>
          <a:xfrm>
            <a:off x="1620500" y="3617358"/>
            <a:ext cx="818979" cy="95850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900" b="1" dirty="0">
                <a:latin typeface="+mj-lt"/>
              </a:rPr>
              <a:t>Choose between 3 fundamental investment strategies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2636" y="4275779"/>
            <a:ext cx="14167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50" b="1" dirty="0">
                <a:solidFill>
                  <a:schemeClr val="accent2"/>
                </a:solidFill>
                <a:ea typeface="MS PGothic" pitchFamily="34" charset="-128"/>
                <a:cs typeface="Arial Narrow" pitchFamily="34" charset="0"/>
              </a:rPr>
              <a:t>Conservative</a:t>
            </a:r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4680548" y="4275779"/>
            <a:ext cx="14167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50" b="1">
                <a:solidFill>
                  <a:schemeClr val="accent2"/>
                </a:solidFill>
                <a:ea typeface="MS PGothic" pitchFamily="34" charset="-128"/>
                <a:cs typeface="Arial Narrow" pitchFamily="34" charset="0"/>
              </a:rPr>
              <a:t>Balanced</a:t>
            </a:r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6071111" y="4275779"/>
            <a:ext cx="14167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50" b="1" dirty="0">
                <a:solidFill>
                  <a:schemeClr val="accent2"/>
                </a:solidFill>
                <a:ea typeface="MS PGothic" pitchFamily="34" charset="-128"/>
                <a:cs typeface="Arial Narrow" pitchFamily="34" charset="0"/>
              </a:rPr>
              <a:t>Aggressive</a:t>
            </a:r>
            <a:endParaRPr lang="en-US" sz="135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43000" y="2121840"/>
            <a:ext cx="1371922" cy="1116107"/>
            <a:chOff x="3621865" y="3559883"/>
            <a:chExt cx="1371922" cy="1116107"/>
          </a:xfrm>
        </p:grpSpPr>
        <p:sp>
          <p:nvSpPr>
            <p:cNvPr id="37" name="TextBox 36"/>
            <p:cNvSpPr txBox="1"/>
            <p:nvPr/>
          </p:nvSpPr>
          <p:spPr>
            <a:xfrm>
              <a:off x="3630969" y="3716941"/>
              <a:ext cx="10532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-150" normalizeH="0" baseline="30000" noProof="0" dirty="0">
                  <a:ln>
                    <a:noFill/>
                  </a:ln>
                  <a:solidFill>
                    <a:srgbClr val="00AFA8"/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170+</a:t>
              </a:r>
              <a:endPara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00AFA8"/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21865" y="3559883"/>
              <a:ext cx="6896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" charset="0"/>
                  <a:cs typeface="Arial" charset="0"/>
                </a:rPr>
                <a:t>Up to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662502" y="4675990"/>
              <a:ext cx="1330964" cy="0"/>
            </a:xfrm>
            <a:prstGeom prst="line">
              <a:avLst/>
            </a:prstGeom>
            <a:noFill/>
            <a:ln w="38100" cap="flat" cmpd="sng" algn="ctr">
              <a:solidFill>
                <a:srgbClr val="00AFA8"/>
              </a:solidFill>
              <a:prstDash val="solid"/>
              <a:miter lim="800000"/>
            </a:ln>
            <a:effectLst/>
          </p:spPr>
        </p:cxnSp>
        <p:sp>
          <p:nvSpPr>
            <p:cNvPr id="40" name="Rectangle 39"/>
            <p:cNvSpPr/>
            <p:nvPr/>
          </p:nvSpPr>
          <p:spPr>
            <a:xfrm>
              <a:off x="3662823" y="4133734"/>
              <a:ext cx="13309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spc="-30" dirty="0">
                  <a:solidFill>
                    <a:prstClr val="black"/>
                  </a:solidFill>
                  <a:ea typeface="Arial" charset="0"/>
                  <a:cs typeface="Arial" charset="0"/>
                </a:rPr>
                <a:t>Direct funds to choose from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259373" y="2225287"/>
            <a:ext cx="1684693" cy="1006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646113" fontAlgn="base">
              <a:spcAft>
                <a:spcPct val="0"/>
              </a:spcAft>
            </a:pPr>
            <a:r>
              <a:rPr lang="en-US" sz="3600" b="1" kern="0" spc="-150" dirty="0">
                <a:solidFill>
                  <a:srgbClr val="F9C20A"/>
                </a:solidFill>
                <a:ea typeface="Arial" charset="0"/>
                <a:cs typeface="Arial" charset="0"/>
              </a:rPr>
              <a:t>Free</a:t>
            </a:r>
            <a:endParaRPr lang="en-US" altLang="en-US" sz="3600" b="1" dirty="0">
              <a:solidFill>
                <a:schemeClr val="accent2"/>
              </a:solidFill>
              <a:ea typeface="MS PGothic" pitchFamily="34" charset="-128"/>
              <a:cs typeface="Arial Narrow" pitchFamily="34" charset="0"/>
            </a:endParaRPr>
          </a:p>
          <a:p>
            <a:pPr defTabSz="646113" fontAlgn="base">
              <a:spcAft>
                <a:spcPct val="0"/>
              </a:spcAft>
            </a:pPr>
            <a:r>
              <a:rPr lang="en-US" altLang="en-US" sz="1200" b="1" dirty="0">
                <a:solidFill>
                  <a:schemeClr val="tx1"/>
                </a:solidFill>
                <a:ea typeface="MS PGothic" pitchFamily="34" charset="-128"/>
                <a:cs typeface="Arial Narrow" pitchFamily="34" charset="0"/>
              </a:rPr>
              <a:t>Premium Redirection</a:t>
            </a:r>
            <a:endParaRPr lang="en-US" altLang="en-US" sz="1800" b="1" dirty="0">
              <a:solidFill>
                <a:schemeClr val="accent2"/>
              </a:solidFill>
              <a:ea typeface="MS PGothic" pitchFamily="34" charset="-128"/>
              <a:cs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16773" y="2203657"/>
            <a:ext cx="2093828" cy="1006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46113" fontAlgn="base">
              <a:spcAft>
                <a:spcPct val="0"/>
              </a:spcAft>
            </a:pPr>
            <a:r>
              <a:rPr lang="en-US" sz="3600" b="1" kern="0" spc="-150" dirty="0">
                <a:solidFill>
                  <a:srgbClr val="A5CF4F"/>
                </a:solidFill>
                <a:ea typeface="Arial" charset="0"/>
                <a:cs typeface="Arial" charset="0"/>
              </a:rPr>
              <a:t>Unlimited</a:t>
            </a:r>
            <a:endParaRPr lang="en-US" altLang="en-US" sz="3600" b="1" dirty="0">
              <a:solidFill>
                <a:schemeClr val="accent2"/>
              </a:solidFill>
              <a:ea typeface="MS PGothic" pitchFamily="34" charset="-128"/>
              <a:cs typeface="Arial Narrow" pitchFamily="34" charset="0"/>
            </a:endParaRPr>
          </a:p>
          <a:p>
            <a:pPr algn="ctr" defTabSz="646113" fontAlgn="base">
              <a:spcAft>
                <a:spcPct val="0"/>
              </a:spcAft>
            </a:pPr>
            <a:r>
              <a:rPr lang="en-US" altLang="en-US" sz="1200" b="1" dirty="0">
                <a:solidFill>
                  <a:schemeClr val="tx1"/>
                </a:solidFill>
                <a:ea typeface="MS PGothic" pitchFamily="34" charset="-128"/>
                <a:cs typeface="Arial Narrow" pitchFamily="34" charset="0"/>
              </a:rPr>
              <a:t>Free Switches</a:t>
            </a:r>
            <a:endParaRPr lang="en-US" altLang="en-US" sz="1800" b="1" dirty="0">
              <a:solidFill>
                <a:schemeClr val="accent2"/>
              </a:solidFill>
              <a:ea typeface="MS PGothic" pitchFamily="34" charset="-128"/>
              <a:cs typeface="Arial Narrow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366290" y="3237947"/>
            <a:ext cx="2098929" cy="0"/>
          </a:xfrm>
          <a:prstGeom prst="line">
            <a:avLst/>
          </a:prstGeom>
          <a:noFill/>
          <a:ln w="38100" cap="flat" cmpd="sng" algn="ctr">
            <a:solidFill>
              <a:srgbClr val="A5CF4F"/>
            </a:solidFill>
            <a:prstDash val="solid"/>
            <a:miter lim="800000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3259373" y="3237947"/>
            <a:ext cx="1684693" cy="0"/>
          </a:xfrm>
          <a:prstGeom prst="line">
            <a:avLst/>
          </a:prstGeom>
          <a:noFill/>
          <a:ln w="38100" cap="flat" cmpd="sng" algn="ctr">
            <a:solidFill>
              <a:srgbClr val="F9C20A"/>
            </a:solidFill>
            <a:prstDash val="solid"/>
            <a:miter lim="800000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71" y="3646251"/>
            <a:ext cx="629528" cy="62952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73" y="3646251"/>
            <a:ext cx="629528" cy="629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92" y="3727149"/>
            <a:ext cx="548630" cy="548630"/>
          </a:xfrm>
          <a:prstGeom prst="rect">
            <a:avLst/>
          </a:prstGeom>
        </p:spPr>
      </p:pic>
      <p:sp>
        <p:nvSpPr>
          <p:cNvPr id="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8874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647086"/>
            <a:ext cx="4573628" cy="1625467"/>
          </a:xfrm>
        </p:spPr>
        <p:txBody>
          <a:bodyPr>
            <a:normAutofit/>
          </a:bodyPr>
          <a:lstStyle/>
          <a:p>
            <a:pPr marL="231775" indent="-231775" eaLnBrk="0" hangingPunct="0">
              <a:lnSpc>
                <a:spcPct val="100000"/>
              </a:lnSpc>
              <a:spcAft>
                <a:spcPct val="20000"/>
              </a:spcAft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n-GB" altLang="en-US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Lump sum payment</a:t>
            </a:r>
          </a:p>
          <a:p>
            <a:pPr marL="231775" indent="-231775" eaLnBrk="0" hangingPunct="0">
              <a:lnSpc>
                <a:spcPct val="100000"/>
              </a:lnSpc>
              <a:spcAft>
                <a:spcPct val="20000"/>
              </a:spcAft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n-US" altLang="en-US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Annuities</a:t>
            </a:r>
            <a:br>
              <a:rPr lang="en-US" altLang="en-US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/>
              <a:t>The annuity rate is determined at the time the policy matures and the owner chooses to purchase an annuity with MetLife.</a:t>
            </a:r>
            <a:endParaRPr lang="en-GB" altLang="en-US" sz="1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eaLnBrk="0" hangingPunct="0">
              <a:lnSpc>
                <a:spcPct val="100000"/>
              </a:lnSpc>
              <a:spcAft>
                <a:spcPct val="20000"/>
              </a:spcAft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n-GB" altLang="en-US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Partial Lump sum with Annuity</a:t>
            </a:r>
          </a:p>
          <a:p>
            <a:pPr marL="231775" indent="-231775" eaLnBrk="0" hangingPunct="0">
              <a:lnSpc>
                <a:spcPct val="100000"/>
              </a:lnSpc>
              <a:spcAft>
                <a:spcPct val="20000"/>
              </a:spcAft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n-GB" altLang="en-US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Annuity </a:t>
            </a:r>
            <a:r>
              <a:rPr lang="en-GB" altLang="en-US" sz="1200" b="1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GB" altLang="en-US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., Guaranteed for 20 years and Life thereafter</a:t>
            </a:r>
            <a:endParaRPr lang="en-US" sz="12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Maturity Options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74896" y="2504514"/>
            <a:ext cx="1588381" cy="4847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Scenario 1: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Income for Life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843158" y="2384607"/>
            <a:ext cx="3100630" cy="706580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Scenario 2: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The importance of the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20-year guarantee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79506" y="3306355"/>
            <a:ext cx="4461435" cy="1026611"/>
            <a:chOff x="379506" y="3148081"/>
            <a:chExt cx="4461435" cy="1026611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9506" y="3473516"/>
              <a:ext cx="1317064" cy="467912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1696571" y="3254189"/>
              <a:ext cx="3144370" cy="920503"/>
            </a:xfrm>
            <a:prstGeom prst="rightArrow">
              <a:avLst/>
            </a:prstGeom>
            <a:gradFill flip="none" rotWithShape="1">
              <a:gsLst>
                <a:gs pos="6000">
                  <a:schemeClr val="accent1"/>
                </a:gs>
                <a:gs pos="0">
                  <a:schemeClr val="bg1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pPr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501084" y="3148081"/>
              <a:ext cx="494808" cy="187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Age 65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783133" y="3615768"/>
              <a:ext cx="971245" cy="1711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Income for Life</a:t>
              </a:r>
            </a:p>
          </p:txBody>
        </p:sp>
        <p:cxnSp>
          <p:nvCxnSpPr>
            <p:cNvPr id="21" name="OTLSHAPE_M_c6c892620afd42aba44c1b51ae7d3a52_Connector1"/>
            <p:cNvCxnSpPr/>
            <p:nvPr>
              <p:custDataLst>
                <p:tags r:id="rId3"/>
              </p:custDataLst>
            </p:nvPr>
          </p:nvCxnSpPr>
          <p:spPr>
            <a:xfrm>
              <a:off x="1693437" y="3302114"/>
              <a:ext cx="0" cy="243994"/>
            </a:xfrm>
            <a:prstGeom prst="line">
              <a:avLst/>
            </a:prstGeom>
            <a:ln w="6350" cap="flat" cmpd="sng" algn="ctr">
              <a:solidFill>
                <a:schemeClr val="accent4"/>
              </a:solidFill>
              <a:prstDash val="solid"/>
              <a:miter lim="800000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460462" y="3546108"/>
              <a:ext cx="1133648" cy="4268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years contribution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59400" y="3330781"/>
            <a:ext cx="3675828" cy="1174060"/>
            <a:chOff x="5359400" y="3148081"/>
            <a:chExt cx="3675828" cy="117406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359400" y="3470679"/>
              <a:ext cx="1317064" cy="467912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5436539" y="3546108"/>
              <a:ext cx="1133648" cy="4268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years contribution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76464" y="3470679"/>
              <a:ext cx="356348" cy="464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spc="-6" dirty="0"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32812" y="3470830"/>
              <a:ext cx="2002416" cy="4644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spc="-6" dirty="0">
                  <a:latin typeface="Arial"/>
                  <a:cs typeface="Arial"/>
                </a:rPr>
                <a:t>Guaranteed 20 Years</a:t>
              </a:r>
            </a:p>
            <a:p>
              <a:pPr algn="ctr"/>
              <a:r>
                <a:rPr lang="en-US" sz="800" i="1" dirty="0">
                  <a:latin typeface="Arial" pitchFamily="34" charset="0"/>
                  <a:cs typeface="Arial" pitchFamily="34" charset="0"/>
                </a:rPr>
                <a:t>Annuity will be paid for the next 15 years </a:t>
              </a:r>
            </a:p>
            <a:p>
              <a:pPr algn="ctr"/>
              <a:r>
                <a:rPr lang="en-US" sz="800" i="1" dirty="0">
                  <a:latin typeface="Arial" pitchFamily="34" charset="0"/>
                  <a:cs typeface="Arial" pitchFamily="34" charset="0"/>
                </a:rPr>
                <a:t>to the beneficiaries</a:t>
              </a:r>
            </a:p>
          </p:txBody>
        </p:sp>
        <p:cxnSp>
          <p:nvCxnSpPr>
            <p:cNvPr id="28" name="OTLSHAPE_M_c6c892620afd42aba44c1b51ae7d3a52_Connector1"/>
            <p:cNvCxnSpPr/>
            <p:nvPr>
              <p:custDataLst>
                <p:tags r:id="rId1"/>
              </p:custDataLst>
            </p:nvPr>
          </p:nvCxnSpPr>
          <p:spPr>
            <a:xfrm>
              <a:off x="6668955" y="3302114"/>
              <a:ext cx="0" cy="243994"/>
            </a:xfrm>
            <a:prstGeom prst="line">
              <a:avLst/>
            </a:prstGeom>
            <a:ln w="6350" cap="flat" cmpd="sng" algn="ctr">
              <a:solidFill>
                <a:schemeClr val="accent4"/>
              </a:solidFill>
              <a:prstDash val="solid"/>
              <a:miter lim="800000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OTLSHAPE_M_c6c892620afd42aba44c1b51ae7d3a52_Connector1"/>
            <p:cNvCxnSpPr/>
            <p:nvPr>
              <p:custDataLst>
                <p:tags r:id="rId2"/>
              </p:custDataLst>
            </p:nvPr>
          </p:nvCxnSpPr>
          <p:spPr>
            <a:xfrm rot="10800000">
              <a:off x="7021804" y="3819661"/>
              <a:ext cx="0" cy="243994"/>
            </a:xfrm>
            <a:prstGeom prst="line">
              <a:avLst/>
            </a:prstGeom>
            <a:ln w="6350" cap="flat" cmpd="sng" algn="ctr">
              <a:solidFill>
                <a:schemeClr val="accent2"/>
              </a:solidFill>
              <a:prstDash val="solid"/>
              <a:miter lim="800000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459465" y="3148081"/>
              <a:ext cx="494808" cy="187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Age 65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6806487" y="4134553"/>
              <a:ext cx="494808" cy="187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800">
                  <a:latin typeface="Arial" pitchFamily="34" charset="0"/>
                  <a:cs typeface="Arial" pitchFamily="34" charset="0"/>
                </a:rPr>
                <a:t>Death at </a:t>
              </a:r>
              <a:r>
                <a:rPr lang="en-US" sz="800" dirty="0">
                  <a:latin typeface="Arial" pitchFamily="34" charset="0"/>
                  <a:cs typeface="Arial" pitchFamily="34" charset="0"/>
                </a:rPr>
                <a:t>Age 70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9506" y="2406776"/>
            <a:ext cx="565374" cy="774859"/>
            <a:chOff x="379506" y="2262284"/>
            <a:chExt cx="829056" cy="113624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95" y="2262284"/>
              <a:ext cx="368300" cy="368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06" y="2569470"/>
              <a:ext cx="829056" cy="829056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42" y="2410400"/>
            <a:ext cx="689756" cy="6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Annuity is not </a:t>
            </a:r>
            <a:r>
              <a:rPr lang="en-US" dirty="0"/>
              <a:t>j</a:t>
            </a:r>
            <a:r>
              <a:rPr lang="en-US" sz="2800" dirty="0"/>
              <a:t>ust </a:t>
            </a:r>
            <a:r>
              <a:rPr lang="en-US" dirty="0"/>
              <a:t>f</a:t>
            </a:r>
            <a:r>
              <a:rPr lang="en-US" sz="2800" dirty="0"/>
              <a:t>or </a:t>
            </a:r>
            <a:r>
              <a:rPr lang="en-US" dirty="0"/>
              <a:t>p</a:t>
            </a:r>
            <a:r>
              <a:rPr lang="en-US" sz="2800" dirty="0"/>
              <a:t>ensions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9346" y="3541056"/>
            <a:ext cx="4461435" cy="1026611"/>
            <a:chOff x="379506" y="3148081"/>
            <a:chExt cx="4461435" cy="1026611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9506" y="3473516"/>
              <a:ext cx="1317064" cy="467912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b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1696571" y="3254189"/>
              <a:ext cx="3144370" cy="920503"/>
            </a:xfrm>
            <a:prstGeom prst="rightArrow">
              <a:avLst/>
            </a:prstGeom>
            <a:gradFill flip="none" rotWithShape="1">
              <a:gsLst>
                <a:gs pos="6000">
                  <a:schemeClr val="accent1"/>
                </a:gs>
                <a:gs pos="0">
                  <a:schemeClr val="bg1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pPr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501084" y="3148081"/>
              <a:ext cx="494808" cy="187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Age 15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326640" y="3636088"/>
              <a:ext cx="1940559" cy="1670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Income for Life of $16,167 pa</a:t>
              </a:r>
            </a:p>
          </p:txBody>
        </p:sp>
        <p:cxnSp>
          <p:nvCxnSpPr>
            <p:cNvPr id="21" name="OTLSHAPE_M_c6c892620afd42aba44c1b51ae7d3a52_Connector1"/>
            <p:cNvCxnSpPr/>
            <p:nvPr>
              <p:custDataLst>
                <p:tags r:id="rId1"/>
              </p:custDataLst>
            </p:nvPr>
          </p:nvCxnSpPr>
          <p:spPr>
            <a:xfrm>
              <a:off x="1683277" y="3302114"/>
              <a:ext cx="0" cy="243994"/>
            </a:xfrm>
            <a:prstGeom prst="line">
              <a:avLst/>
            </a:prstGeom>
            <a:ln w="6350" cap="flat" cmpd="sng" algn="ctr">
              <a:solidFill>
                <a:schemeClr val="accent4"/>
              </a:solidFill>
              <a:prstDash val="solid"/>
              <a:miter lim="800000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460462" y="3546108"/>
              <a:ext cx="1133648" cy="4268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6AB6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years contribution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0667" y="647086"/>
            <a:ext cx="6038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600" b="1" kern="0" dirty="0">
                <a:solidFill>
                  <a:srgbClr val="0070C0"/>
                </a:solidFill>
              </a:rPr>
              <a:t>Annuity as an income for life for a child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200" dirty="0"/>
              <a:t>Annual Birthday gift </a:t>
            </a:r>
            <a:r>
              <a:rPr lang="en-US" sz="1200" dirty="0" err="1"/>
              <a:t>cheque</a:t>
            </a:r>
            <a:r>
              <a:rPr lang="en-US" sz="1200" dirty="0"/>
              <a:t> from parents/grandparents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200" dirty="0"/>
              <a:t>Gift at childbirth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200" dirty="0"/>
              <a:t>Graduation/Higher Education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200" dirty="0"/>
              <a:t>Marriage: Financial Independence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000" y="2201793"/>
            <a:ext cx="5222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6AB6"/>
              </a:buClr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Child age: 5 years, Investment Option: 2000 pm</a:t>
            </a:r>
          </a:p>
          <a:p>
            <a:pPr algn="just" eaLnBrk="0" hangingPunct="0">
              <a:buClr>
                <a:srgbClr val="006AB6"/>
              </a:buClr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Payment Term: 10  Years </a:t>
            </a:r>
          </a:p>
          <a:p>
            <a:pPr algn="just" eaLnBrk="0" hangingPunct="0">
              <a:buClr>
                <a:srgbClr val="006AB6"/>
              </a:buClr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Account Value created  $341,308/- (assuming 8% growth at an aggressive strategy)</a:t>
            </a:r>
          </a:p>
          <a:p>
            <a:pPr algn="just" eaLnBrk="0" hangingPunct="0">
              <a:buClr>
                <a:srgbClr val="006AB6"/>
              </a:buClr>
            </a:pP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Clr>
                <a:srgbClr val="006AB6"/>
              </a:buClr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age 15 , Client decides to start Annuity for Child</a:t>
            </a:r>
          </a:p>
          <a:p>
            <a:pPr algn="just" eaLnBrk="0" hangingPunct="0">
              <a:buClr>
                <a:srgbClr val="006AB6"/>
              </a:buClr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Projected Annuity: $ 16,116/- </a:t>
            </a:r>
          </a:p>
          <a:p>
            <a:pPr algn="just" eaLnBrk="0" hangingPunct="0">
              <a:buClr>
                <a:srgbClr val="006AB6"/>
              </a:buClr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Guaranteed Annuity will be paid for the next 20 years and for life thereafter</a:t>
            </a:r>
            <a:endParaRPr lang="en-US" sz="1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" y="2371801"/>
            <a:ext cx="829534" cy="8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8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794573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7002" y="2596638"/>
            <a:ext cx="6948752" cy="297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Partial Withdrawals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7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Liquidity - Surrenders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60238" y="1639991"/>
            <a:ext cx="1619535" cy="356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Up to 80% of Account Value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0238" y="2209900"/>
            <a:ext cx="1619535" cy="392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 withdrawals per year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60239" y="2815455"/>
            <a:ext cx="1619534" cy="392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Available after 24 months</a:t>
            </a:r>
            <a:endParaRPr lang="en-US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6858" y="1639991"/>
            <a:ext cx="1544475" cy="16159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Pentagon 24"/>
          <p:cNvSpPr/>
          <p:nvPr/>
        </p:nvSpPr>
        <p:spPr>
          <a:xfrm>
            <a:off x="1957159" y="2272644"/>
            <a:ext cx="138798" cy="329368"/>
          </a:xfrm>
          <a:custGeom>
            <a:avLst/>
            <a:gdLst>
              <a:gd name="connsiteX0" fmla="*/ 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0 w 822960"/>
              <a:gd name="connsiteY5" fmla="*/ 0 h 822960"/>
              <a:gd name="connsiteX0" fmla="*/ 40640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406400 w 822960"/>
              <a:gd name="connsiteY5" fmla="*/ 0 h 822960"/>
              <a:gd name="connsiteX0" fmla="*/ 0 w 416560"/>
              <a:gd name="connsiteY0" fmla="*/ 0 h 822960"/>
              <a:gd name="connsiteX1" fmla="*/ 5080 w 416560"/>
              <a:gd name="connsiteY1" fmla="*/ 0 h 822960"/>
              <a:gd name="connsiteX2" fmla="*/ 416560 w 416560"/>
              <a:gd name="connsiteY2" fmla="*/ 411480 h 822960"/>
              <a:gd name="connsiteX3" fmla="*/ 5080 w 416560"/>
              <a:gd name="connsiteY3" fmla="*/ 822960 h 822960"/>
              <a:gd name="connsiteX4" fmla="*/ 0 w 416560"/>
              <a:gd name="connsiteY4" fmla="*/ 806027 h 822960"/>
              <a:gd name="connsiteX5" fmla="*/ 0 w 416560"/>
              <a:gd name="connsiteY5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60" h="822960">
                <a:moveTo>
                  <a:pt x="0" y="0"/>
                </a:moveTo>
                <a:lnTo>
                  <a:pt x="5080" y="0"/>
                </a:lnTo>
                <a:lnTo>
                  <a:pt x="416560" y="411480"/>
                </a:lnTo>
                <a:lnTo>
                  <a:pt x="5080" y="822960"/>
                </a:lnTo>
                <a:lnTo>
                  <a:pt x="0" y="806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Pentagon 24"/>
          <p:cNvSpPr/>
          <p:nvPr/>
        </p:nvSpPr>
        <p:spPr>
          <a:xfrm rot="5400000">
            <a:off x="2918338" y="2017772"/>
            <a:ext cx="103333" cy="170813"/>
          </a:xfrm>
          <a:custGeom>
            <a:avLst/>
            <a:gdLst>
              <a:gd name="connsiteX0" fmla="*/ 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0 w 822960"/>
              <a:gd name="connsiteY5" fmla="*/ 0 h 822960"/>
              <a:gd name="connsiteX0" fmla="*/ 40640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406400 w 822960"/>
              <a:gd name="connsiteY5" fmla="*/ 0 h 822960"/>
              <a:gd name="connsiteX0" fmla="*/ 0 w 416560"/>
              <a:gd name="connsiteY0" fmla="*/ 0 h 822960"/>
              <a:gd name="connsiteX1" fmla="*/ 5080 w 416560"/>
              <a:gd name="connsiteY1" fmla="*/ 0 h 822960"/>
              <a:gd name="connsiteX2" fmla="*/ 416560 w 416560"/>
              <a:gd name="connsiteY2" fmla="*/ 411480 h 822960"/>
              <a:gd name="connsiteX3" fmla="*/ 5080 w 416560"/>
              <a:gd name="connsiteY3" fmla="*/ 822960 h 822960"/>
              <a:gd name="connsiteX4" fmla="*/ 0 w 416560"/>
              <a:gd name="connsiteY4" fmla="*/ 806027 h 822960"/>
              <a:gd name="connsiteX5" fmla="*/ 0 w 416560"/>
              <a:gd name="connsiteY5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60" h="822960">
                <a:moveTo>
                  <a:pt x="0" y="0"/>
                </a:moveTo>
                <a:lnTo>
                  <a:pt x="5080" y="0"/>
                </a:lnTo>
                <a:lnTo>
                  <a:pt x="416560" y="411480"/>
                </a:lnTo>
                <a:lnTo>
                  <a:pt x="5080" y="822960"/>
                </a:lnTo>
                <a:lnTo>
                  <a:pt x="0" y="806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Pentagon 24"/>
          <p:cNvSpPr/>
          <p:nvPr/>
        </p:nvSpPr>
        <p:spPr>
          <a:xfrm rot="5400000">
            <a:off x="2918338" y="2623327"/>
            <a:ext cx="103333" cy="170813"/>
          </a:xfrm>
          <a:custGeom>
            <a:avLst/>
            <a:gdLst>
              <a:gd name="connsiteX0" fmla="*/ 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0 w 822960"/>
              <a:gd name="connsiteY5" fmla="*/ 0 h 822960"/>
              <a:gd name="connsiteX0" fmla="*/ 40640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406400 w 822960"/>
              <a:gd name="connsiteY5" fmla="*/ 0 h 822960"/>
              <a:gd name="connsiteX0" fmla="*/ 0 w 416560"/>
              <a:gd name="connsiteY0" fmla="*/ 0 h 822960"/>
              <a:gd name="connsiteX1" fmla="*/ 5080 w 416560"/>
              <a:gd name="connsiteY1" fmla="*/ 0 h 822960"/>
              <a:gd name="connsiteX2" fmla="*/ 416560 w 416560"/>
              <a:gd name="connsiteY2" fmla="*/ 411480 h 822960"/>
              <a:gd name="connsiteX3" fmla="*/ 5080 w 416560"/>
              <a:gd name="connsiteY3" fmla="*/ 822960 h 822960"/>
              <a:gd name="connsiteX4" fmla="*/ 0 w 416560"/>
              <a:gd name="connsiteY4" fmla="*/ 806027 h 822960"/>
              <a:gd name="connsiteX5" fmla="*/ 0 w 416560"/>
              <a:gd name="connsiteY5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60" h="822960">
                <a:moveTo>
                  <a:pt x="0" y="0"/>
                </a:moveTo>
                <a:lnTo>
                  <a:pt x="5080" y="0"/>
                </a:lnTo>
                <a:lnTo>
                  <a:pt x="416560" y="411480"/>
                </a:lnTo>
                <a:lnTo>
                  <a:pt x="5080" y="822960"/>
                </a:lnTo>
                <a:lnTo>
                  <a:pt x="0" y="806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69157" y="1768572"/>
            <a:ext cx="1743160" cy="1293901"/>
            <a:chOff x="679557" y="1921419"/>
            <a:chExt cx="1743160" cy="1293901"/>
          </a:xfrm>
        </p:grpSpPr>
        <p:sp>
          <p:nvSpPr>
            <p:cNvPr id="42" name="Rectangle 41"/>
            <p:cNvSpPr/>
            <p:nvPr/>
          </p:nvSpPr>
          <p:spPr>
            <a:xfrm>
              <a:off x="679557" y="2938321"/>
              <a:ext cx="17431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0" fontAlgn="base" hangingPunct="0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GB" sz="1200" kern="0" dirty="0"/>
                <a:t>Partial Surrender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91" y="1921419"/>
              <a:ext cx="991828" cy="991828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36" y="1824813"/>
            <a:ext cx="883920" cy="88392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135695" y="1263184"/>
            <a:ext cx="256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In the event of surrender of the policy before the maturity date, a Surrender Value equal to the Account Value less the Surrender Charge will be paid (less any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indebtness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The Surrender Charge is minimum (SC% x Annual Premium, Account Value), whichever is lower. 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The total surrender of the account value means the cancellation of the policy.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306523" y="1639991"/>
            <a:ext cx="1544475" cy="16159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Pentagon 24"/>
          <p:cNvSpPr/>
          <p:nvPr/>
        </p:nvSpPr>
        <p:spPr>
          <a:xfrm>
            <a:off x="5977784" y="2272644"/>
            <a:ext cx="138798" cy="329368"/>
          </a:xfrm>
          <a:custGeom>
            <a:avLst/>
            <a:gdLst>
              <a:gd name="connsiteX0" fmla="*/ 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0 w 822960"/>
              <a:gd name="connsiteY5" fmla="*/ 0 h 822960"/>
              <a:gd name="connsiteX0" fmla="*/ 40640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406400 w 822960"/>
              <a:gd name="connsiteY5" fmla="*/ 0 h 822960"/>
              <a:gd name="connsiteX0" fmla="*/ 0 w 416560"/>
              <a:gd name="connsiteY0" fmla="*/ 0 h 822960"/>
              <a:gd name="connsiteX1" fmla="*/ 5080 w 416560"/>
              <a:gd name="connsiteY1" fmla="*/ 0 h 822960"/>
              <a:gd name="connsiteX2" fmla="*/ 416560 w 416560"/>
              <a:gd name="connsiteY2" fmla="*/ 411480 h 822960"/>
              <a:gd name="connsiteX3" fmla="*/ 5080 w 416560"/>
              <a:gd name="connsiteY3" fmla="*/ 822960 h 822960"/>
              <a:gd name="connsiteX4" fmla="*/ 0 w 416560"/>
              <a:gd name="connsiteY4" fmla="*/ 806027 h 822960"/>
              <a:gd name="connsiteX5" fmla="*/ 0 w 416560"/>
              <a:gd name="connsiteY5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60" h="822960">
                <a:moveTo>
                  <a:pt x="0" y="0"/>
                </a:moveTo>
                <a:lnTo>
                  <a:pt x="5080" y="0"/>
                </a:lnTo>
                <a:lnTo>
                  <a:pt x="416560" y="411480"/>
                </a:lnTo>
                <a:lnTo>
                  <a:pt x="5080" y="822960"/>
                </a:lnTo>
                <a:lnTo>
                  <a:pt x="0" y="806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28822" y="2785474"/>
            <a:ext cx="1743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200" kern="0" dirty="0"/>
              <a:t>Full Surrender</a:t>
            </a:r>
          </a:p>
        </p:txBody>
      </p:sp>
    </p:spTree>
    <p:extLst>
      <p:ext uri="{BB962C8B-B14F-4D97-AF65-F5344CB8AC3E}">
        <p14:creationId xmlns:p14="http://schemas.microsoft.com/office/powerpoint/2010/main" val="164601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A84220-826D-4064-AD8C-BF400DE23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80796"/>
              </p:ext>
            </p:extLst>
          </p:nvPr>
        </p:nvGraphicFramePr>
        <p:xfrm>
          <a:off x="378898" y="1046743"/>
          <a:ext cx="8492548" cy="3578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404">
                  <a:extLst>
                    <a:ext uri="{9D8B030D-6E8A-4147-A177-3AD203B41FA5}">
                      <a16:colId xmlns:a16="http://schemas.microsoft.com/office/drawing/2014/main" val="4056397357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1013602441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1573812303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90559787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158333033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873525306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36699622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1811161848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1056358552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1081823095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118568805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3589409313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96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70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End of Policy </a:t>
                      </a:r>
                      <a:b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00B0F0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Term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56630"/>
                  </a:ext>
                </a:extLst>
              </a:tr>
              <a:tr h="192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8" marR="7318" marT="731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30214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91898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60813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8337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57978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8792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210916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31537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68313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74279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35835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25348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114912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78422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66448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0093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99463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83103"/>
                  </a:ext>
                </a:extLst>
              </a:tr>
            </a:tbl>
          </a:graphicData>
        </a:graphic>
      </p:graphicFrame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12</a:t>
            </a:r>
          </a:p>
        </p:txBody>
      </p:sp>
      <p:sp>
        <p:nvSpPr>
          <p:cNvPr id="58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Liquidity </a:t>
            </a:r>
            <a:r>
              <a:rPr lang="mr-IN" dirty="0"/>
              <a:t>–</a:t>
            </a:r>
            <a:r>
              <a:rPr lang="en-US" dirty="0"/>
              <a:t> Full Surrender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7548" y="592648"/>
            <a:ext cx="8438889" cy="359300"/>
          </a:xfrm>
        </p:spPr>
        <p:txBody>
          <a:bodyPr/>
          <a:lstStyle/>
          <a:p>
            <a:r>
              <a:rPr lang="en-US" dirty="0"/>
              <a:t>Surrender Charge %AV</a:t>
            </a:r>
          </a:p>
        </p:txBody>
      </p:sp>
    </p:spTree>
    <p:extLst>
      <p:ext uri="{BB962C8B-B14F-4D97-AF65-F5344CB8AC3E}">
        <p14:creationId xmlns:p14="http://schemas.microsoft.com/office/powerpoint/2010/main" val="23939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794573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7002" y="2596638"/>
            <a:ext cx="6948752" cy="297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Attractive and competitive charge structure</a:t>
            </a:r>
          </a:p>
        </p:txBody>
      </p:sp>
    </p:spTree>
    <p:extLst>
      <p:ext uri="{BB962C8B-B14F-4D97-AF65-F5344CB8AC3E}">
        <p14:creationId xmlns:p14="http://schemas.microsoft.com/office/powerpoint/2010/main" val="214472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8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Charges</a:t>
            </a:r>
            <a:endParaRPr lang="en-US" dirty="0"/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05A71C0F-051B-4DDD-85A1-146C39CBA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0181"/>
              </p:ext>
            </p:extLst>
          </p:nvPr>
        </p:nvGraphicFramePr>
        <p:xfrm>
          <a:off x="355802" y="736600"/>
          <a:ext cx="6298998" cy="964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094">
                  <a:extLst>
                    <a:ext uri="{9D8B030D-6E8A-4147-A177-3AD203B41FA5}">
                      <a16:colId xmlns:a16="http://schemas.microsoft.com/office/drawing/2014/main" val="3715344712"/>
                    </a:ext>
                  </a:extLst>
                </a:gridCol>
                <a:gridCol w="2500801">
                  <a:extLst>
                    <a:ext uri="{9D8B030D-6E8A-4147-A177-3AD203B41FA5}">
                      <a16:colId xmlns:a16="http://schemas.microsoft.com/office/drawing/2014/main" val="2118126867"/>
                    </a:ext>
                  </a:extLst>
                </a:gridCol>
                <a:gridCol w="2487103">
                  <a:extLst>
                    <a:ext uri="{9D8B030D-6E8A-4147-A177-3AD203B41FA5}">
                      <a16:colId xmlns:a16="http://schemas.microsoft.com/office/drawing/2014/main" val="3750976764"/>
                    </a:ext>
                  </a:extLst>
                </a:gridCol>
              </a:tblGrid>
              <a:tr h="248920">
                <a:tc gridSpan="3"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en-US" sz="1000" dirty="0">
                          <a:effectLst/>
                        </a:rPr>
                        <a:t>Premium Charge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97845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Premium Term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Year 1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Year 2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9368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5-9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11%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11%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98883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10-14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23%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23%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61273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15-19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32%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32%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644711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20+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412637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F49756B1-F448-4A37-B165-1C4F485B2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58377"/>
              </p:ext>
            </p:extLst>
          </p:nvPr>
        </p:nvGraphicFramePr>
        <p:xfrm>
          <a:off x="355803" y="1901190"/>
          <a:ext cx="6288837" cy="958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117">
                  <a:extLst>
                    <a:ext uri="{9D8B030D-6E8A-4147-A177-3AD203B41FA5}">
                      <a16:colId xmlns:a16="http://schemas.microsoft.com/office/drawing/2014/main" val="560365658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2928756574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242254092"/>
                    </a:ext>
                  </a:extLst>
                </a:gridCol>
              </a:tblGrid>
              <a:tr h="242570">
                <a:tc gridSpan="3"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85800" algn="l"/>
                        </a:tabLst>
                      </a:pPr>
                      <a:r>
                        <a:rPr lang="en-US" sz="1000" dirty="0">
                          <a:effectLst/>
                        </a:rPr>
                        <a:t>Premium Load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25492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Premium Term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Year 1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Year 2+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4413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5-9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299106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10-14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7149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15-19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96243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20+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096248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E203F986-96FC-4D71-BEAA-84F612832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90053"/>
              </p:ext>
            </p:extLst>
          </p:nvPr>
        </p:nvGraphicFramePr>
        <p:xfrm>
          <a:off x="355802" y="3065780"/>
          <a:ext cx="6278678" cy="725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948">
                  <a:extLst>
                    <a:ext uri="{9D8B030D-6E8A-4147-A177-3AD203B41FA5}">
                      <a16:colId xmlns:a16="http://schemas.microsoft.com/office/drawing/2014/main" val="2915358544"/>
                    </a:ext>
                  </a:extLst>
                </a:gridCol>
                <a:gridCol w="1337770">
                  <a:extLst>
                    <a:ext uri="{9D8B030D-6E8A-4147-A177-3AD203B41FA5}">
                      <a16:colId xmlns:a16="http://schemas.microsoft.com/office/drawing/2014/main" val="2540106235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16106859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757637172"/>
                    </a:ext>
                  </a:extLst>
                </a:gridCol>
              </a:tblGrid>
              <a:tr h="25654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Management and Expense Charge (Annual)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58822"/>
                  </a:ext>
                </a:extLst>
              </a:tr>
              <a:tr h="2262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Policy Year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Account Value &lt;$25K 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$25K&lt; = Account Value &lt;$100K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Account Value&gt; = $100K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297291"/>
                  </a:ext>
                </a:extLst>
              </a:tr>
              <a:tr h="242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All Years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r>
                        <a:rPr lang="en-US" sz="800" dirty="0">
                          <a:effectLst/>
                        </a:rPr>
                        <a:t>1.70%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r>
                        <a:rPr lang="en-US" sz="800" dirty="0">
                          <a:effectLst/>
                        </a:rPr>
                        <a:t>1.20%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705" algn="dec"/>
                        </a:tabLst>
                      </a:pPr>
                      <a:r>
                        <a:rPr lang="en-US" sz="800" dirty="0">
                          <a:effectLst/>
                        </a:rPr>
                        <a:t>0.80%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512271"/>
                  </a:ext>
                </a:extLst>
              </a:tr>
            </a:tbl>
          </a:graphicData>
        </a:graphic>
      </p:graphicFrame>
      <p:sp>
        <p:nvSpPr>
          <p:cNvPr id="62" name="Text Placeholder 1"/>
          <p:cNvSpPr txBox="1">
            <a:spLocks/>
          </p:cNvSpPr>
          <p:nvPr/>
        </p:nvSpPr>
        <p:spPr>
          <a:xfrm>
            <a:off x="269157" y="3997599"/>
            <a:ext cx="4051658" cy="31804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Policy Fee: </a:t>
            </a:r>
            <a:br>
              <a:rPr lang="en-US" sz="800" i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policy fee of USD 10 per month (USD 120 annually) will be deducted from the Account Value throughout the policy duration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193331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Example - Regular Savings Plan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D5D5CE-A560-4CE4-A1D5-B582B5AB5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07950"/>
              </p:ext>
            </p:extLst>
          </p:nvPr>
        </p:nvGraphicFramePr>
        <p:xfrm>
          <a:off x="2549994" y="812551"/>
          <a:ext cx="4688923" cy="3567859"/>
        </p:xfrm>
        <a:graphic>
          <a:graphicData uri="http://schemas.openxmlformats.org/drawingml/2006/table">
            <a:tbl>
              <a:tblPr/>
              <a:tblGrid>
                <a:gridCol w="675724">
                  <a:extLst>
                    <a:ext uri="{9D8B030D-6E8A-4147-A177-3AD203B41FA5}">
                      <a16:colId xmlns:a16="http://schemas.microsoft.com/office/drawing/2014/main" val="1572441111"/>
                    </a:ext>
                  </a:extLst>
                </a:gridCol>
                <a:gridCol w="1518581">
                  <a:extLst>
                    <a:ext uri="{9D8B030D-6E8A-4147-A177-3AD203B41FA5}">
                      <a16:colId xmlns:a16="http://schemas.microsoft.com/office/drawing/2014/main" val="647539406"/>
                    </a:ext>
                  </a:extLst>
                </a:gridCol>
                <a:gridCol w="58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REGULAR SAVINGS PLAN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0386"/>
                  </a:ext>
                </a:extLst>
              </a:tr>
              <a:tr h="349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Account Value**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0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Cash Value**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68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Value to Customer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Customer Value</a:t>
                      </a:r>
                      <a:endParaRPr lang="en-US" sz="8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969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7,489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22,238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19,238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6149"/>
                  </a:ext>
                </a:extLst>
              </a:tr>
              <a:tr h="165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426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33,746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78194"/>
                  </a:ext>
                </a:extLst>
              </a:tr>
              <a:tr h="165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49,274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49,154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54598"/>
                  </a:ext>
                </a:extLst>
              </a:tr>
              <a:tr h="165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813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35557"/>
                  </a:ext>
                </a:extLst>
              </a:tr>
              <a:tr h="165968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endParaRPr lang="en-US" sz="10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130,004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130,004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68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165,241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165,241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51576"/>
                  </a:ext>
                </a:extLst>
              </a:tr>
              <a:tr h="165968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Fees &amp;</a:t>
                      </a:r>
                      <a:b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Premium</a:t>
                      </a:r>
                      <a:b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</a:t>
                      </a:r>
                      <a:endParaRPr lang="en-US" sz="8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17155"/>
                  </a:ext>
                </a:extLst>
              </a:tr>
              <a:tr h="165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3+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31831"/>
                  </a:ext>
                </a:extLst>
              </a:tr>
              <a:tr h="434441"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b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M&amp;E Charge*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All Years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AV&lt;25k – 1.70%</a:t>
                      </a:r>
                    </a:p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25k&lt;AV&lt;100k - 1.20%</a:t>
                      </a:r>
                    </a:p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AV&gt;=100k - 0.80%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43016"/>
                  </a:ext>
                </a:extLst>
              </a:tr>
              <a:tr h="300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Monthly</a:t>
                      </a:r>
                      <a:b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Admin Fee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 Years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 per month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21896"/>
                  </a:ext>
                </a:extLst>
              </a:tr>
              <a:tr h="228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Premium Load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350" marR="37350" marT="14940" marB="149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99292"/>
                  </a:ext>
                </a:extLst>
              </a:tr>
              <a:tr h="171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2+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335026"/>
                  </a:ext>
                </a:extLst>
              </a:tr>
              <a:tr h="129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563040"/>
                  </a:ext>
                </a:extLst>
              </a:tr>
              <a:tr h="129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394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7826" y="2509076"/>
            <a:ext cx="1905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25 y/o, Male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$6000 Semi-annual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u="sng" kern="0" spc="-20" dirty="0">
                <a:solidFill>
                  <a:srgbClr val="000000"/>
                </a:solidFill>
                <a:cs typeface="Open Sans Bold"/>
              </a:rPr>
              <a:t>5 year Premium term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5% growth</a:t>
            </a:r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2477423" y="4203763"/>
            <a:ext cx="4480726" cy="31804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*The Account and Cash Values illustrated above do not include the Annual M&amp;E charge.</a:t>
            </a:r>
            <a:b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** The Account and Cash Values mentioned above are for illustrative purpose only.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7548" y="592648"/>
            <a:ext cx="8438889" cy="359300"/>
          </a:xfrm>
        </p:spPr>
        <p:txBody>
          <a:bodyPr/>
          <a:lstStyle/>
          <a:p>
            <a:r>
              <a:rPr lang="en-US"/>
              <a:t>5 year </a:t>
            </a:r>
            <a:r>
              <a:rPr lang="en-US" dirty="0"/>
              <a:t>Premium term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7" y="1728498"/>
            <a:ext cx="829056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9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Regular Savings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4848" y="878830"/>
            <a:ext cx="6948752" cy="297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regular savings and investment Product that can be customized as per the client’s needs and offering them the following: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13557" y="1678606"/>
            <a:ext cx="829056" cy="1136242"/>
            <a:chOff x="3700950" y="3953786"/>
            <a:chExt cx="829056" cy="11362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739" y="3953786"/>
              <a:ext cx="368300" cy="3683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950" y="4260972"/>
              <a:ext cx="829056" cy="82905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1" y="1985792"/>
            <a:ext cx="826008" cy="8290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BF141-E4D0-4E3B-A122-86EF7F51964B}"/>
              </a:ext>
            </a:extLst>
          </p:cNvPr>
          <p:cNvGrpSpPr>
            <a:grpSpLocks noChangeAspect="1"/>
          </p:cNvGrpSpPr>
          <p:nvPr/>
        </p:nvGrpSpPr>
        <p:grpSpPr>
          <a:xfrm>
            <a:off x="6595079" y="2102993"/>
            <a:ext cx="615335" cy="619960"/>
            <a:chOff x="1955800" y="2979737"/>
            <a:chExt cx="211138" cy="212725"/>
          </a:xfrm>
        </p:grpSpPr>
        <p:sp>
          <p:nvSpPr>
            <p:cNvPr id="14" name="Freeform 245">
              <a:extLst>
                <a:ext uri="{FF2B5EF4-FFF2-40B4-BE49-F238E27FC236}">
                  <a16:creationId xmlns:a16="http://schemas.microsoft.com/office/drawing/2014/main" id="{352530CA-F03C-4B13-B30C-AB6C5CE18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55006" y="2980531"/>
              <a:ext cx="212725" cy="211138"/>
            </a:xfrm>
            <a:custGeom>
              <a:avLst/>
              <a:gdLst>
                <a:gd name="T0" fmla="*/ 204 w 408"/>
                <a:gd name="T1" fmla="*/ 0 h 406"/>
                <a:gd name="T2" fmla="*/ 408 w 408"/>
                <a:gd name="T3" fmla="*/ 204 h 406"/>
                <a:gd name="T4" fmla="*/ 204 w 408"/>
                <a:gd name="T5" fmla="*/ 406 h 406"/>
                <a:gd name="T6" fmla="*/ 0 w 408"/>
                <a:gd name="T7" fmla="*/ 204 h 406"/>
                <a:gd name="T8" fmla="*/ 204 w 408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06">
                  <a:moveTo>
                    <a:pt x="204" y="0"/>
                  </a:moveTo>
                  <a:cubicBezTo>
                    <a:pt x="316" y="0"/>
                    <a:pt x="408" y="90"/>
                    <a:pt x="408" y="204"/>
                  </a:cubicBezTo>
                  <a:cubicBezTo>
                    <a:pt x="408" y="316"/>
                    <a:pt x="316" y="406"/>
                    <a:pt x="204" y="406"/>
                  </a:cubicBezTo>
                  <a:cubicBezTo>
                    <a:pt x="90" y="406"/>
                    <a:pt x="0" y="316"/>
                    <a:pt x="0" y="204"/>
                  </a:cubicBezTo>
                  <a:cubicBezTo>
                    <a:pt x="0" y="90"/>
                    <a:pt x="90" y="0"/>
                    <a:pt x="204" y="0"/>
                  </a:cubicBezTo>
                  <a:close/>
                </a:path>
              </a:pathLst>
            </a:custGeom>
            <a:solidFill>
              <a:srgbClr val="228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6">
              <a:extLst>
                <a:ext uri="{FF2B5EF4-FFF2-40B4-BE49-F238E27FC236}">
                  <a16:creationId xmlns:a16="http://schemas.microsoft.com/office/drawing/2014/main" id="{A3350D5E-C7B3-4D9E-BC0A-722D2E67A9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86756" y="3012281"/>
              <a:ext cx="149225" cy="147638"/>
            </a:xfrm>
            <a:custGeom>
              <a:avLst/>
              <a:gdLst>
                <a:gd name="T0" fmla="*/ 144 w 288"/>
                <a:gd name="T1" fmla="*/ 0 h 286"/>
                <a:gd name="T2" fmla="*/ 288 w 288"/>
                <a:gd name="T3" fmla="*/ 144 h 286"/>
                <a:gd name="T4" fmla="*/ 144 w 288"/>
                <a:gd name="T5" fmla="*/ 286 h 286"/>
                <a:gd name="T6" fmla="*/ 0 w 288"/>
                <a:gd name="T7" fmla="*/ 144 h 286"/>
                <a:gd name="T8" fmla="*/ 144 w 288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cubicBezTo>
                    <a:pt x="222" y="0"/>
                    <a:pt x="288" y="64"/>
                    <a:pt x="288" y="144"/>
                  </a:cubicBezTo>
                  <a:cubicBezTo>
                    <a:pt x="288" y="222"/>
                    <a:pt x="222" y="286"/>
                    <a:pt x="144" y="286"/>
                  </a:cubicBezTo>
                  <a:cubicBezTo>
                    <a:pt x="64" y="286"/>
                    <a:pt x="0" y="222"/>
                    <a:pt x="0" y="144"/>
                  </a:cubicBezTo>
                  <a:cubicBezTo>
                    <a:pt x="0" y="64"/>
                    <a:pt x="64" y="0"/>
                    <a:pt x="144" y="0"/>
                  </a:cubicBezTo>
                  <a:close/>
                </a:path>
              </a:pathLst>
            </a:custGeom>
            <a:solidFill>
              <a:srgbClr val="006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7">
              <a:extLst>
                <a:ext uri="{FF2B5EF4-FFF2-40B4-BE49-F238E27FC236}">
                  <a16:creationId xmlns:a16="http://schemas.microsoft.com/office/drawing/2014/main" id="{9F325C91-AAB5-4E25-BDBF-EE28B5A20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22475" y="3054350"/>
              <a:ext cx="53975" cy="25400"/>
            </a:xfrm>
            <a:custGeom>
              <a:avLst/>
              <a:gdLst>
                <a:gd name="T0" fmla="*/ 22 w 104"/>
                <a:gd name="T1" fmla="*/ 10 h 48"/>
                <a:gd name="T2" fmla="*/ 62 w 104"/>
                <a:gd name="T3" fmla="*/ 48 h 48"/>
                <a:gd name="T4" fmla="*/ 100 w 104"/>
                <a:gd name="T5" fmla="*/ 14 h 48"/>
                <a:gd name="T6" fmla="*/ 104 w 104"/>
                <a:gd name="T7" fmla="*/ 0 h 48"/>
                <a:gd name="T8" fmla="*/ 76 w 104"/>
                <a:gd name="T9" fmla="*/ 0 h 48"/>
                <a:gd name="T10" fmla="*/ 74 w 104"/>
                <a:gd name="T11" fmla="*/ 8 h 48"/>
                <a:gd name="T12" fmla="*/ 60 w 104"/>
                <a:gd name="T13" fmla="*/ 22 h 48"/>
                <a:gd name="T14" fmla="*/ 44 w 104"/>
                <a:gd name="T15" fmla="*/ 2 h 48"/>
                <a:gd name="T16" fmla="*/ 44 w 104"/>
                <a:gd name="T17" fmla="*/ 0 h 48"/>
                <a:gd name="T18" fmla="*/ 0 w 104"/>
                <a:gd name="T19" fmla="*/ 0 h 48"/>
                <a:gd name="T20" fmla="*/ 0 w 104"/>
                <a:gd name="T21" fmla="*/ 10 h 48"/>
                <a:gd name="T22" fmla="*/ 22 w 104"/>
                <a:gd name="T23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48">
                  <a:moveTo>
                    <a:pt x="22" y="10"/>
                  </a:moveTo>
                  <a:cubicBezTo>
                    <a:pt x="26" y="32"/>
                    <a:pt x="40" y="48"/>
                    <a:pt x="62" y="48"/>
                  </a:cubicBezTo>
                  <a:cubicBezTo>
                    <a:pt x="82" y="48"/>
                    <a:pt x="96" y="36"/>
                    <a:pt x="100" y="14"/>
                  </a:cubicBezTo>
                  <a:lnTo>
                    <a:pt x="104" y="0"/>
                  </a:lnTo>
                  <a:lnTo>
                    <a:pt x="76" y="0"/>
                  </a:lnTo>
                  <a:lnTo>
                    <a:pt x="74" y="8"/>
                  </a:lnTo>
                  <a:cubicBezTo>
                    <a:pt x="72" y="18"/>
                    <a:pt x="66" y="22"/>
                    <a:pt x="60" y="22"/>
                  </a:cubicBezTo>
                  <a:cubicBezTo>
                    <a:pt x="52" y="22"/>
                    <a:pt x="44" y="14"/>
                    <a:pt x="44" y="2"/>
                  </a:cubicBezTo>
                  <a:lnTo>
                    <a:pt x="4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4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8">
              <a:extLst>
                <a:ext uri="{FF2B5EF4-FFF2-40B4-BE49-F238E27FC236}">
                  <a16:creationId xmlns:a16="http://schemas.microsoft.com/office/drawing/2014/main" id="{143874EC-5EB7-4B6F-918D-42AB45FABA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29619" y="3101181"/>
              <a:ext cx="36513" cy="28575"/>
            </a:xfrm>
            <a:custGeom>
              <a:avLst/>
              <a:gdLst>
                <a:gd name="T0" fmla="*/ 24 w 68"/>
                <a:gd name="T1" fmla="*/ 0 h 54"/>
                <a:gd name="T2" fmla="*/ 0 w 68"/>
                <a:gd name="T3" fmla="*/ 28 h 54"/>
                <a:gd name="T4" fmla="*/ 6 w 68"/>
                <a:gd name="T5" fmla="*/ 54 h 54"/>
                <a:gd name="T6" fmla="*/ 46 w 68"/>
                <a:gd name="T7" fmla="*/ 10 h 54"/>
                <a:gd name="T8" fmla="*/ 68 w 68"/>
                <a:gd name="T9" fmla="*/ 10 h 54"/>
                <a:gd name="T10" fmla="*/ 68 w 68"/>
                <a:gd name="T11" fmla="*/ 0 h 54"/>
                <a:gd name="T12" fmla="*/ 24 w 68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4">
                  <a:moveTo>
                    <a:pt x="24" y="0"/>
                  </a:moveTo>
                  <a:cubicBezTo>
                    <a:pt x="24" y="20"/>
                    <a:pt x="12" y="28"/>
                    <a:pt x="0" y="28"/>
                  </a:cubicBezTo>
                  <a:lnTo>
                    <a:pt x="6" y="54"/>
                  </a:lnTo>
                  <a:cubicBezTo>
                    <a:pt x="22" y="52"/>
                    <a:pt x="42" y="38"/>
                    <a:pt x="46" y="10"/>
                  </a:cubicBezTo>
                  <a:lnTo>
                    <a:pt x="68" y="10"/>
                  </a:lnTo>
                  <a:lnTo>
                    <a:pt x="6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4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9">
              <a:extLst>
                <a:ext uri="{FF2B5EF4-FFF2-40B4-BE49-F238E27FC236}">
                  <a16:creationId xmlns:a16="http://schemas.microsoft.com/office/drawing/2014/main" id="{F707EC45-63BC-42DB-A7F9-CA5DA4FBF5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47081" y="3094831"/>
              <a:ext cx="53975" cy="23813"/>
            </a:xfrm>
            <a:custGeom>
              <a:avLst/>
              <a:gdLst>
                <a:gd name="T0" fmla="*/ 28 w 102"/>
                <a:gd name="T1" fmla="*/ 42 h 48"/>
                <a:gd name="T2" fmla="*/ 42 w 102"/>
                <a:gd name="T3" fmla="*/ 28 h 48"/>
                <a:gd name="T4" fmla="*/ 58 w 102"/>
                <a:gd name="T5" fmla="*/ 48 h 48"/>
                <a:gd name="T6" fmla="*/ 102 w 102"/>
                <a:gd name="T7" fmla="*/ 48 h 48"/>
                <a:gd name="T8" fmla="*/ 102 w 102"/>
                <a:gd name="T9" fmla="*/ 38 h 48"/>
                <a:gd name="T10" fmla="*/ 80 w 102"/>
                <a:gd name="T11" fmla="*/ 38 h 48"/>
                <a:gd name="T12" fmla="*/ 42 w 102"/>
                <a:gd name="T13" fmla="*/ 0 h 48"/>
                <a:gd name="T14" fmla="*/ 2 w 102"/>
                <a:gd name="T15" fmla="*/ 38 h 48"/>
                <a:gd name="T16" fmla="*/ 0 w 102"/>
                <a:gd name="T17" fmla="*/ 48 h 48"/>
                <a:gd name="T18" fmla="*/ 28 w 102"/>
                <a:gd name="T19" fmla="*/ 48 h 48"/>
                <a:gd name="T20" fmla="*/ 28 w 102"/>
                <a:gd name="T2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48">
                  <a:moveTo>
                    <a:pt x="28" y="42"/>
                  </a:moveTo>
                  <a:cubicBezTo>
                    <a:pt x="30" y="32"/>
                    <a:pt x="36" y="28"/>
                    <a:pt x="42" y="28"/>
                  </a:cubicBezTo>
                  <a:cubicBezTo>
                    <a:pt x="52" y="28"/>
                    <a:pt x="58" y="36"/>
                    <a:pt x="58" y="48"/>
                  </a:cubicBezTo>
                  <a:lnTo>
                    <a:pt x="102" y="48"/>
                  </a:lnTo>
                  <a:lnTo>
                    <a:pt x="102" y="38"/>
                  </a:lnTo>
                  <a:lnTo>
                    <a:pt x="80" y="38"/>
                  </a:lnTo>
                  <a:cubicBezTo>
                    <a:pt x="76" y="14"/>
                    <a:pt x="60" y="0"/>
                    <a:pt x="42" y="0"/>
                  </a:cubicBezTo>
                  <a:cubicBezTo>
                    <a:pt x="22" y="0"/>
                    <a:pt x="8" y="12"/>
                    <a:pt x="2" y="38"/>
                  </a:cubicBezTo>
                  <a:lnTo>
                    <a:pt x="0" y="48"/>
                  </a:lnTo>
                  <a:lnTo>
                    <a:pt x="28" y="48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A4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0">
              <a:extLst>
                <a:ext uri="{FF2B5EF4-FFF2-40B4-BE49-F238E27FC236}">
                  <a16:creationId xmlns:a16="http://schemas.microsoft.com/office/drawing/2014/main" id="{CDAFA41C-0E79-4355-8E16-7C06E258AC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057400" y="3044825"/>
              <a:ext cx="33338" cy="23813"/>
            </a:xfrm>
            <a:custGeom>
              <a:avLst/>
              <a:gdLst>
                <a:gd name="T0" fmla="*/ 64 w 64"/>
                <a:gd name="T1" fmla="*/ 24 h 46"/>
                <a:gd name="T2" fmla="*/ 56 w 64"/>
                <a:gd name="T3" fmla="*/ 0 h 46"/>
                <a:gd name="T4" fmla="*/ 22 w 64"/>
                <a:gd name="T5" fmla="*/ 36 h 46"/>
                <a:gd name="T6" fmla="*/ 0 w 64"/>
                <a:gd name="T7" fmla="*/ 36 h 46"/>
                <a:gd name="T8" fmla="*/ 0 w 64"/>
                <a:gd name="T9" fmla="*/ 46 h 46"/>
                <a:gd name="T10" fmla="*/ 44 w 64"/>
                <a:gd name="T11" fmla="*/ 46 h 46"/>
                <a:gd name="T12" fmla="*/ 64 w 64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6">
                  <a:moveTo>
                    <a:pt x="64" y="24"/>
                  </a:moveTo>
                  <a:lnTo>
                    <a:pt x="56" y="0"/>
                  </a:lnTo>
                  <a:cubicBezTo>
                    <a:pt x="42" y="2"/>
                    <a:pt x="26" y="12"/>
                    <a:pt x="22" y="36"/>
                  </a:cubicBezTo>
                  <a:lnTo>
                    <a:pt x="0" y="36"/>
                  </a:lnTo>
                  <a:lnTo>
                    <a:pt x="0" y="46"/>
                  </a:lnTo>
                  <a:lnTo>
                    <a:pt x="44" y="46"/>
                  </a:lnTo>
                  <a:cubicBezTo>
                    <a:pt x="46" y="32"/>
                    <a:pt x="56" y="26"/>
                    <a:pt x="64" y="24"/>
                  </a:cubicBezTo>
                  <a:close/>
                </a:path>
              </a:pathLst>
            </a:custGeom>
            <a:solidFill>
              <a:srgbClr val="A4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17275" y="2814848"/>
            <a:ext cx="17431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1" dirty="0"/>
              <a:t>Flexibility </a:t>
            </a:r>
          </a:p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/>
              <a:t>Customizable Objective linked Savings Plan</a:t>
            </a:r>
            <a:endParaRPr lang="en-GB" sz="1500" kern="0" dirty="0"/>
          </a:p>
        </p:txBody>
      </p:sp>
      <p:sp>
        <p:nvSpPr>
          <p:cNvPr id="21" name="Rectangle 20"/>
          <p:cNvSpPr/>
          <p:nvPr/>
        </p:nvSpPr>
        <p:spPr>
          <a:xfrm>
            <a:off x="3256505" y="2829719"/>
            <a:ext cx="174316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1" dirty="0"/>
              <a:t>Liquidity</a:t>
            </a:r>
          </a:p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/>
              <a:t>Partial withdrawals</a:t>
            </a:r>
            <a:endParaRPr lang="en-GB" sz="1500" kern="0" dirty="0"/>
          </a:p>
        </p:txBody>
      </p:sp>
      <p:sp>
        <p:nvSpPr>
          <p:cNvPr id="22" name="Rectangle 21"/>
          <p:cNvSpPr/>
          <p:nvPr/>
        </p:nvSpPr>
        <p:spPr>
          <a:xfrm>
            <a:off x="5895734" y="2829719"/>
            <a:ext cx="2014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Attractive</a:t>
            </a:r>
            <a:r>
              <a:rPr lang="en-US" sz="1600" dirty="0"/>
              <a:t> </a:t>
            </a:r>
            <a:r>
              <a:rPr lang="en-US" sz="1600" b="1" dirty="0"/>
              <a:t>Charge Structure</a:t>
            </a:r>
          </a:p>
          <a:p>
            <a:pPr algn="ctr"/>
            <a:r>
              <a:rPr lang="en-US" sz="1600" dirty="0"/>
              <a:t>Competitive charge structure</a:t>
            </a:r>
          </a:p>
        </p:txBody>
      </p:sp>
    </p:spTree>
    <p:extLst>
      <p:ext uri="{BB962C8B-B14F-4D97-AF65-F5344CB8AC3E}">
        <p14:creationId xmlns:p14="http://schemas.microsoft.com/office/powerpoint/2010/main" val="179717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8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Example - Regular Savings Plan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D5D5CE-A560-4CE4-A1D5-B582B5AB58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49994" y="647088"/>
          <a:ext cx="4688923" cy="4140965"/>
        </p:xfrm>
        <a:graphic>
          <a:graphicData uri="http://schemas.openxmlformats.org/drawingml/2006/table">
            <a:tbl>
              <a:tblPr/>
              <a:tblGrid>
                <a:gridCol w="675724">
                  <a:extLst>
                    <a:ext uri="{9D8B030D-6E8A-4147-A177-3AD203B41FA5}">
                      <a16:colId xmlns:a16="http://schemas.microsoft.com/office/drawing/2014/main" val="1572441111"/>
                    </a:ext>
                  </a:extLst>
                </a:gridCol>
                <a:gridCol w="1518581">
                  <a:extLst>
                    <a:ext uri="{9D8B030D-6E8A-4147-A177-3AD203B41FA5}">
                      <a16:colId xmlns:a16="http://schemas.microsoft.com/office/drawing/2014/main" val="647539406"/>
                    </a:ext>
                  </a:extLst>
                </a:gridCol>
                <a:gridCol w="58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3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REGULAR SAVINGS PLAN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0386"/>
                  </a:ext>
                </a:extLst>
              </a:tr>
              <a:tr h="328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Account Value**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0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Cash Value**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79">
                <a:tc row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Value to Customer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Customer Value</a:t>
                      </a:r>
                      <a:endParaRPr lang="en-US" sz="8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9,433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4,273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18,903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12,663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6149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31,461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27,981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78194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44,395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44,155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54598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57,718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57,718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35557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71,440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71,440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72623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85,574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85,574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07940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100,133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100,133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89997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115,127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115,127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60869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130,572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130,572</a:t>
                      </a:r>
                    </a:p>
                  </a:txBody>
                  <a:tcPr marL="6225" marR="6225" marT="62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endParaRPr lang="en-US" sz="10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174,080</a:t>
                      </a:r>
                    </a:p>
                  </a:txBody>
                  <a:tcPr marL="37350" marR="37350" marT="14940" marB="149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174,080</a:t>
                      </a:r>
                    </a:p>
                  </a:txBody>
                  <a:tcPr marL="37350" marR="37350" marT="14940" marB="149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201,159</a:t>
                      </a:r>
                    </a:p>
                  </a:txBody>
                  <a:tcPr marL="37350" marR="37350" marT="14940" marB="149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201,159</a:t>
                      </a:r>
                    </a:p>
                  </a:txBody>
                  <a:tcPr marL="37350" marR="37350" marT="14940" marB="149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51576"/>
                  </a:ext>
                </a:extLst>
              </a:tr>
              <a:tr h="156279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Fees &amp;</a:t>
                      </a:r>
                      <a:b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Premium</a:t>
                      </a:r>
                      <a:b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</a:t>
                      </a:r>
                      <a:endParaRPr lang="en-US" sz="8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17155"/>
                  </a:ext>
                </a:extLst>
              </a:tr>
              <a:tr h="156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3+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31831"/>
                  </a:ext>
                </a:extLst>
              </a:tr>
              <a:tr h="409079"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b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M&amp;E Charge*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All Years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AV&lt;25k – 1.70%</a:t>
                      </a:r>
                    </a:p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25k&lt;AV&lt;100k - 1.20%</a:t>
                      </a:r>
                    </a:p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AV&gt;=100k - 0.80%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43016"/>
                  </a:ext>
                </a:extLst>
              </a:tr>
              <a:tr h="282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Monthly</a:t>
                      </a:r>
                      <a:b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Admin Fee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 Years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 per month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21896"/>
                  </a:ext>
                </a:extLst>
              </a:tr>
              <a:tr h="214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Premium Load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350" marR="37350" marT="14940" marB="149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99292"/>
                  </a:ext>
                </a:extLst>
              </a:tr>
              <a:tr h="16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2+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335026"/>
                  </a:ext>
                </a:extLst>
              </a:tr>
              <a:tr h="3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563040"/>
                  </a:ext>
                </a:extLst>
              </a:tr>
              <a:tr h="4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394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1" y="1767396"/>
            <a:ext cx="741680" cy="741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826" y="2509076"/>
            <a:ext cx="1905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35 y/o, Male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$12,000 Annual Premium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u="sng" kern="0" spc="-20" dirty="0">
                <a:solidFill>
                  <a:srgbClr val="000000"/>
                </a:solidFill>
                <a:cs typeface="Open Sans Bold"/>
              </a:rPr>
              <a:t>10 year Premium term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3% growth</a:t>
            </a:r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2468714" y="4517271"/>
            <a:ext cx="4480726" cy="31804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*The Account and Cash Values illustrated above do not include the Annual M&amp;E charge.</a:t>
            </a:r>
            <a:b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** The Account and Cash Values mentioned above are for illustrative purpose only.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7548" y="592648"/>
            <a:ext cx="8438889" cy="359300"/>
          </a:xfrm>
        </p:spPr>
        <p:txBody>
          <a:bodyPr/>
          <a:lstStyle/>
          <a:p>
            <a:r>
              <a:rPr lang="en-US" dirty="0"/>
              <a:t>10 year Premium term</a:t>
            </a:r>
          </a:p>
        </p:txBody>
      </p:sp>
    </p:spTree>
    <p:extLst>
      <p:ext uri="{BB962C8B-B14F-4D97-AF65-F5344CB8AC3E}">
        <p14:creationId xmlns:p14="http://schemas.microsoft.com/office/powerpoint/2010/main" val="72865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8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Example - Regular Savings Plan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D5D5CE-A560-4CE4-A1D5-B582B5AB5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68014"/>
              </p:ext>
            </p:extLst>
          </p:nvPr>
        </p:nvGraphicFramePr>
        <p:xfrm>
          <a:off x="2567411" y="664514"/>
          <a:ext cx="4688923" cy="4479050"/>
        </p:xfrm>
        <a:graphic>
          <a:graphicData uri="http://schemas.openxmlformats.org/drawingml/2006/table">
            <a:tbl>
              <a:tblPr/>
              <a:tblGrid>
                <a:gridCol w="675724">
                  <a:extLst>
                    <a:ext uri="{9D8B030D-6E8A-4147-A177-3AD203B41FA5}">
                      <a16:colId xmlns:a16="http://schemas.microsoft.com/office/drawing/2014/main" val="1572441111"/>
                    </a:ext>
                  </a:extLst>
                </a:gridCol>
                <a:gridCol w="1518581">
                  <a:extLst>
                    <a:ext uri="{9D8B030D-6E8A-4147-A177-3AD203B41FA5}">
                      <a16:colId xmlns:a16="http://schemas.microsoft.com/office/drawing/2014/main" val="647539406"/>
                    </a:ext>
                  </a:extLst>
                </a:gridCol>
                <a:gridCol w="58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REGULAR SAVINGS PLAN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0386"/>
                  </a:ext>
                </a:extLst>
              </a:tr>
              <a:tr h="2262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Account Value**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0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Cash Value**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98">
                <a:tc rowSpan="1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Value to Customer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1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Customer Value</a:t>
                      </a:r>
                      <a:endParaRPr lang="en-US" sz="8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84,969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14,169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174,233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84,233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6149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310,683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260,283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78194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458,049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454,449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54598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617,203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617,203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35557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789,091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789,091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72623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974,729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974,729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07940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1,175,218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1,175,218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89997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1,391,746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1,391,746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60869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1,625,597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1,625,597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1,878,156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1,878,156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2,150,919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2,150,919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2,445,504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2,445,504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2,763,655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2,763,655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3,107,258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3,107,258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endParaRPr lang="en-US" sz="10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4,564,848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4,564,848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pPr algn="l" rtl="0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706</a:t>
                      </a:r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525</a:t>
                      </a:r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1A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706</a:t>
                      </a:r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en-US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525</a:t>
                      </a:r>
                      <a:r>
                        <a:rPr lang="uk-UA" sz="78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51576"/>
                  </a:ext>
                </a:extLst>
              </a:tr>
              <a:tr h="145298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Fees &amp;</a:t>
                      </a:r>
                      <a:b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Premium</a:t>
                      </a:r>
                      <a:b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Charge</a:t>
                      </a:r>
                      <a:endParaRPr lang="en-US" sz="800" b="0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17155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3+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31831"/>
                  </a:ext>
                </a:extLst>
              </a:tr>
              <a:tr h="378695"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b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M&amp;E Charge*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All Years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AV&lt;25k – 1.70%</a:t>
                      </a:r>
                    </a:p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25k&lt;AV&lt;100k - 1.20%</a:t>
                      </a:r>
                    </a:p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AV&gt;=100k - 0.80%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43016"/>
                  </a:ext>
                </a:extLst>
              </a:tr>
              <a:tr h="261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Monthly</a:t>
                      </a:r>
                      <a:b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Admin Fee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 Years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 per month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E4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21896"/>
                  </a:ext>
                </a:extLst>
              </a:tr>
              <a:tr h="147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Premium Load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7350" marR="37350" marT="14940" marB="149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99292"/>
                  </a:ext>
                </a:extLst>
              </a:tr>
              <a:tr h="14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2+</a:t>
                      </a:r>
                      <a:endParaRPr lang="en-US" sz="800" dirty="0"/>
                    </a:p>
                  </a:txBody>
                  <a:tcPr marL="37350" marR="37350" marT="14940" marB="149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37350" marR="37350" marT="14940" marB="149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335026"/>
                  </a:ext>
                </a:extLst>
              </a:tr>
              <a:tr h="116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394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7826" y="2509076"/>
            <a:ext cx="1905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45 y/o, Female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$10,000 Monthly Premium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u="sng" kern="0" spc="-20" dirty="0">
                <a:solidFill>
                  <a:srgbClr val="000000"/>
                </a:solidFill>
                <a:cs typeface="Open Sans Bold"/>
              </a:rPr>
              <a:t>15 year Premium term</a:t>
            </a: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1000" b="1" kern="0" spc="-20" dirty="0">
                <a:solidFill>
                  <a:srgbClr val="000000"/>
                </a:solidFill>
                <a:cs typeface="Open Sans Bold"/>
              </a:rPr>
              <a:t>8% growth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7548" y="592648"/>
            <a:ext cx="8438889" cy="359300"/>
          </a:xfrm>
        </p:spPr>
        <p:txBody>
          <a:bodyPr/>
          <a:lstStyle/>
          <a:p>
            <a:r>
              <a:rPr lang="en-US" dirty="0"/>
              <a:t>15 year Premium term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" y="1712677"/>
            <a:ext cx="829056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err="1"/>
              <a:t>Lapsation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4E8E181-DD89-4456-BD15-3809ABDFC361}"/>
              </a:ext>
            </a:extLst>
          </p:cNvPr>
          <p:cNvSpPr>
            <a:spLocks/>
          </p:cNvSpPr>
          <p:nvPr/>
        </p:nvSpPr>
        <p:spPr>
          <a:xfrm>
            <a:off x="61464" y="763162"/>
            <a:ext cx="2108419" cy="2467998"/>
          </a:xfrm>
          <a:prstGeom prst="rect">
            <a:avLst/>
          </a:prstGeom>
          <a:gradFill>
            <a:gsLst>
              <a:gs pos="27000">
                <a:srgbClr val="FFFFFF"/>
              </a:gs>
              <a:gs pos="62000">
                <a:srgbClr val="FFFFFF">
                  <a:lumMod val="95000"/>
                </a:srgbClr>
              </a:gs>
              <a:gs pos="100000">
                <a:srgbClr val="E6E6E6"/>
              </a:gs>
            </a:gsLst>
            <a:lin ang="5400000" scaled="1"/>
          </a:gradFill>
          <a:ln>
            <a:noFill/>
            <a:prstDash val="dash"/>
          </a:ln>
          <a:effectLst/>
        </p:spPr>
        <p:txBody>
          <a:bodyPr lIns="87782" tIns="87782" rIns="87782" bIns="640080" anchor="b">
            <a:noAutofit/>
          </a:bodyPr>
          <a:lstStyle/>
          <a:p>
            <a:pPr algn="ctr">
              <a:defRPr/>
            </a:pPr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  <a:ea typeface="ＭＳ Ｐゴシック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00B16DB-3503-4E9B-9831-33A20580918A}"/>
              </a:ext>
            </a:extLst>
          </p:cNvPr>
          <p:cNvSpPr>
            <a:spLocks/>
          </p:cNvSpPr>
          <p:nvPr/>
        </p:nvSpPr>
        <p:spPr>
          <a:xfrm>
            <a:off x="2372543" y="647087"/>
            <a:ext cx="2108419" cy="2563473"/>
          </a:xfrm>
          <a:prstGeom prst="rect">
            <a:avLst/>
          </a:prstGeom>
          <a:gradFill>
            <a:gsLst>
              <a:gs pos="27000">
                <a:srgbClr val="FFFFFF"/>
              </a:gs>
              <a:gs pos="62000">
                <a:srgbClr val="FFFFFF">
                  <a:lumMod val="95000"/>
                </a:srgbClr>
              </a:gs>
              <a:gs pos="100000">
                <a:srgbClr val="E6E6E6"/>
              </a:gs>
            </a:gsLst>
            <a:lin ang="5400000" scaled="1"/>
          </a:gradFill>
          <a:ln>
            <a:noFill/>
            <a:prstDash val="dash"/>
          </a:ln>
          <a:effectLst/>
        </p:spPr>
        <p:txBody>
          <a:bodyPr lIns="87782" tIns="87782" rIns="87782" bIns="640080" anchor="b">
            <a:noAutofit/>
          </a:bodyPr>
          <a:lstStyle/>
          <a:p>
            <a:pPr algn="ctr"/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  <a:ea typeface="ＭＳ Ｐゴシック"/>
            </a:endParaRP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1A74F32F-CDB1-4BF6-BDB9-0060EC948220}"/>
              </a:ext>
            </a:extLst>
          </p:cNvPr>
          <p:cNvSpPr txBox="1">
            <a:spLocks/>
          </p:cNvSpPr>
          <p:nvPr/>
        </p:nvSpPr>
        <p:spPr bwMode="gray">
          <a:xfrm>
            <a:off x="815752" y="962806"/>
            <a:ext cx="599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04" lvl="1" indent="0" algn="ctr" defTabSz="1074420">
              <a:buClrTx/>
              <a:buFont typeface="Arial" charset="0"/>
              <a:buNone/>
              <a:defRPr/>
            </a:pPr>
            <a:r>
              <a:rPr lang="en-US" sz="2400" b="1" kern="0" dirty="0">
                <a:solidFill>
                  <a:srgbClr val="0093D6"/>
                </a:solidFill>
                <a:ea typeface="ＭＳ Ｐゴシック"/>
              </a:rPr>
              <a:t>One</a:t>
            </a:r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7D0AE4ED-A69E-430A-BEAD-538CC77D5A3D}"/>
              </a:ext>
            </a:extLst>
          </p:cNvPr>
          <p:cNvSpPr txBox="1">
            <a:spLocks/>
          </p:cNvSpPr>
          <p:nvPr/>
        </p:nvSpPr>
        <p:spPr bwMode="gray">
          <a:xfrm>
            <a:off x="3131841" y="1134086"/>
            <a:ext cx="61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04" lvl="1" indent="0" algn="ctr" defTabSz="1074420">
              <a:buClrTx/>
              <a:buFont typeface="Arial" charset="0"/>
              <a:buNone/>
              <a:defRPr/>
            </a:pPr>
            <a:r>
              <a:rPr lang="en-US" sz="2400" b="1" kern="0" dirty="0">
                <a:solidFill>
                  <a:schemeClr val="accent5"/>
                </a:solidFill>
                <a:ea typeface="ＭＳ Ｐゴシック"/>
              </a:rPr>
              <a:t>Two</a:t>
            </a:r>
          </a:p>
        </p:txBody>
      </p:sp>
      <p:sp>
        <p:nvSpPr>
          <p:cNvPr id="80" name="Arc 5">
            <a:extLst>
              <a:ext uri="{FF2B5EF4-FFF2-40B4-BE49-F238E27FC236}">
                <a16:creationId xmlns:a16="http://schemas.microsoft.com/office/drawing/2014/main" id="{10DEABAA-B629-4F61-AA1C-6A1B174511E9}"/>
              </a:ext>
            </a:extLst>
          </p:cNvPr>
          <p:cNvSpPr>
            <a:spLocks/>
          </p:cNvSpPr>
          <p:nvPr/>
        </p:nvSpPr>
        <p:spPr bwMode="auto">
          <a:xfrm flipH="1">
            <a:off x="2052548" y="1555588"/>
            <a:ext cx="2617639" cy="570243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accent5">
                <a:alpha val="7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defTabSz="685800">
              <a:defRPr/>
            </a:pPr>
            <a:endParaRPr lang="en-US" sz="2400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81" name="Arc 4">
            <a:extLst>
              <a:ext uri="{FF2B5EF4-FFF2-40B4-BE49-F238E27FC236}">
                <a16:creationId xmlns:a16="http://schemas.microsoft.com/office/drawing/2014/main" id="{A2B7F505-87FF-4C83-B16B-65D535513D43}"/>
              </a:ext>
            </a:extLst>
          </p:cNvPr>
          <p:cNvSpPr>
            <a:spLocks/>
          </p:cNvSpPr>
          <p:nvPr/>
        </p:nvSpPr>
        <p:spPr bwMode="auto">
          <a:xfrm flipH="1">
            <a:off x="0" y="1384353"/>
            <a:ext cx="2398594" cy="570243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2147483647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  <a:gd name="T9" fmla="*/ 0 w 20829"/>
              <a:gd name="T10" fmla="*/ 0 h 21600"/>
              <a:gd name="T11" fmla="*/ 20829 w 208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defTabSz="685800">
              <a:defRPr/>
            </a:pPr>
            <a:endParaRPr lang="en-US" sz="2400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86" name="Freeform 90787">
            <a:extLst>
              <a:ext uri="{FF2B5EF4-FFF2-40B4-BE49-F238E27FC236}">
                <a16:creationId xmlns:a16="http://schemas.microsoft.com/office/drawing/2014/main" id="{9A360D7A-29F0-43C9-9866-8088111823FD}"/>
              </a:ext>
            </a:extLst>
          </p:cNvPr>
          <p:cNvSpPr>
            <a:spLocks/>
          </p:cNvSpPr>
          <p:nvPr/>
        </p:nvSpPr>
        <p:spPr bwMode="auto">
          <a:xfrm>
            <a:off x="5823003" y="647086"/>
            <a:ext cx="167637" cy="232149"/>
          </a:xfrm>
          <a:custGeom>
            <a:avLst/>
            <a:gdLst>
              <a:gd name="T0" fmla="*/ 0 w 53"/>
              <a:gd name="T1" fmla="*/ 47 h 74"/>
              <a:gd name="T2" fmla="*/ 0 w 53"/>
              <a:gd name="T3" fmla="*/ 46 h 74"/>
              <a:gd name="T4" fmla="*/ 17 w 53"/>
              <a:gd name="T5" fmla="*/ 29 h 74"/>
              <a:gd name="T6" fmla="*/ 18 w 53"/>
              <a:gd name="T7" fmla="*/ 29 h 74"/>
              <a:gd name="T8" fmla="*/ 35 w 53"/>
              <a:gd name="T9" fmla="*/ 46 h 74"/>
              <a:gd name="T10" fmla="*/ 35 w 53"/>
              <a:gd name="T11" fmla="*/ 47 h 74"/>
              <a:gd name="T12" fmla="*/ 35 w 53"/>
              <a:gd name="T13" fmla="*/ 47 h 74"/>
              <a:gd name="T14" fmla="*/ 23 w 53"/>
              <a:gd name="T15" fmla="*/ 47 h 74"/>
              <a:gd name="T16" fmla="*/ 23 w 53"/>
              <a:gd name="T17" fmla="*/ 53 h 74"/>
              <a:gd name="T18" fmla="*/ 32 w 53"/>
              <a:gd name="T19" fmla="*/ 63 h 74"/>
              <a:gd name="T20" fmla="*/ 32 w 53"/>
              <a:gd name="T21" fmla="*/ 63 h 74"/>
              <a:gd name="T22" fmla="*/ 33 w 53"/>
              <a:gd name="T23" fmla="*/ 63 h 74"/>
              <a:gd name="T24" fmla="*/ 42 w 53"/>
              <a:gd name="T25" fmla="*/ 53 h 74"/>
              <a:gd name="T26" fmla="*/ 42 w 53"/>
              <a:gd name="T27" fmla="*/ 21 h 74"/>
              <a:gd name="T28" fmla="*/ 33 w 53"/>
              <a:gd name="T29" fmla="*/ 11 h 74"/>
              <a:gd name="T30" fmla="*/ 33 w 53"/>
              <a:gd name="T31" fmla="*/ 11 h 74"/>
              <a:gd name="T32" fmla="*/ 32 w 53"/>
              <a:gd name="T33" fmla="*/ 11 h 74"/>
              <a:gd name="T34" fmla="*/ 23 w 53"/>
              <a:gd name="T35" fmla="*/ 21 h 74"/>
              <a:gd name="T36" fmla="*/ 23 w 53"/>
              <a:gd name="T37" fmla="*/ 23 h 74"/>
              <a:gd name="T38" fmla="*/ 22 w 53"/>
              <a:gd name="T39" fmla="*/ 23 h 74"/>
              <a:gd name="T40" fmla="*/ 13 w 53"/>
              <a:gd name="T41" fmla="*/ 23 h 74"/>
              <a:gd name="T42" fmla="*/ 12 w 53"/>
              <a:gd name="T43" fmla="*/ 23 h 74"/>
              <a:gd name="T44" fmla="*/ 12 w 53"/>
              <a:gd name="T45" fmla="*/ 21 h 74"/>
              <a:gd name="T46" fmla="*/ 32 w 53"/>
              <a:gd name="T47" fmla="*/ 0 h 74"/>
              <a:gd name="T48" fmla="*/ 33 w 53"/>
              <a:gd name="T49" fmla="*/ 0 h 74"/>
              <a:gd name="T50" fmla="*/ 33 w 53"/>
              <a:gd name="T51" fmla="*/ 0 h 74"/>
              <a:gd name="T52" fmla="*/ 53 w 53"/>
              <a:gd name="T53" fmla="*/ 21 h 74"/>
              <a:gd name="T54" fmla="*/ 53 w 53"/>
              <a:gd name="T55" fmla="*/ 53 h 74"/>
              <a:gd name="T56" fmla="*/ 33 w 53"/>
              <a:gd name="T57" fmla="*/ 74 h 74"/>
              <a:gd name="T58" fmla="*/ 33 w 53"/>
              <a:gd name="T59" fmla="*/ 74 h 74"/>
              <a:gd name="T60" fmla="*/ 32 w 53"/>
              <a:gd name="T61" fmla="*/ 74 h 74"/>
              <a:gd name="T62" fmla="*/ 32 w 53"/>
              <a:gd name="T63" fmla="*/ 74 h 74"/>
              <a:gd name="T64" fmla="*/ 12 w 53"/>
              <a:gd name="T65" fmla="*/ 53 h 74"/>
              <a:gd name="T66" fmla="*/ 12 w 53"/>
              <a:gd name="T67" fmla="*/ 47 h 74"/>
              <a:gd name="T68" fmla="*/ 0 w 53"/>
              <a:gd name="T69" fmla="*/ 47 h 74"/>
              <a:gd name="T70" fmla="*/ 0 w 53"/>
              <a:gd name="T71" fmla="*/ 4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" h="74">
                <a:moveTo>
                  <a:pt x="0" y="47"/>
                </a:moveTo>
                <a:cubicBezTo>
                  <a:pt x="0" y="46"/>
                  <a:pt x="0" y="46"/>
                  <a:pt x="0" y="46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9"/>
                  <a:pt x="27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8" y="63"/>
                  <a:pt x="42" y="59"/>
                  <a:pt x="42" y="53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15"/>
                  <a:pt x="38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27" y="11"/>
                  <a:pt x="23" y="15"/>
                  <a:pt x="23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9"/>
                  <a:pt x="2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44" y="0"/>
                  <a:pt x="53" y="9"/>
                  <a:pt x="53" y="21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64"/>
                  <a:pt x="44" y="74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21" y="74"/>
                  <a:pt x="12" y="65"/>
                  <a:pt x="12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s-CR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87" name="Freeform 90788">
            <a:extLst>
              <a:ext uri="{FF2B5EF4-FFF2-40B4-BE49-F238E27FC236}">
                <a16:creationId xmlns:a16="http://schemas.microsoft.com/office/drawing/2014/main" id="{A364A5F5-5CF4-441F-A7D5-79A2FCE5C2D4}"/>
              </a:ext>
            </a:extLst>
          </p:cNvPr>
          <p:cNvSpPr>
            <a:spLocks/>
          </p:cNvSpPr>
          <p:nvPr/>
        </p:nvSpPr>
        <p:spPr bwMode="auto">
          <a:xfrm>
            <a:off x="5962118" y="647086"/>
            <a:ext cx="167637" cy="232149"/>
          </a:xfrm>
          <a:custGeom>
            <a:avLst/>
            <a:gdLst>
              <a:gd name="T0" fmla="*/ 54 w 54"/>
              <a:gd name="T1" fmla="*/ 27 h 74"/>
              <a:gd name="T2" fmla="*/ 54 w 54"/>
              <a:gd name="T3" fmla="*/ 27 h 74"/>
              <a:gd name="T4" fmla="*/ 36 w 54"/>
              <a:gd name="T5" fmla="*/ 45 h 74"/>
              <a:gd name="T6" fmla="*/ 36 w 54"/>
              <a:gd name="T7" fmla="*/ 45 h 74"/>
              <a:gd name="T8" fmla="*/ 18 w 54"/>
              <a:gd name="T9" fmla="*/ 27 h 74"/>
              <a:gd name="T10" fmla="*/ 18 w 54"/>
              <a:gd name="T11" fmla="*/ 27 h 74"/>
              <a:gd name="T12" fmla="*/ 19 w 54"/>
              <a:gd name="T13" fmla="*/ 27 h 74"/>
              <a:gd name="T14" fmla="*/ 31 w 54"/>
              <a:gd name="T15" fmla="*/ 27 h 74"/>
              <a:gd name="T16" fmla="*/ 31 w 54"/>
              <a:gd name="T17" fmla="*/ 21 h 74"/>
              <a:gd name="T18" fmla="*/ 21 w 54"/>
              <a:gd name="T19" fmla="*/ 11 h 74"/>
              <a:gd name="T20" fmla="*/ 21 w 54"/>
              <a:gd name="T21" fmla="*/ 11 h 74"/>
              <a:gd name="T22" fmla="*/ 21 w 54"/>
              <a:gd name="T23" fmla="*/ 11 h 74"/>
              <a:gd name="T24" fmla="*/ 11 w 54"/>
              <a:gd name="T25" fmla="*/ 21 h 74"/>
              <a:gd name="T26" fmla="*/ 11 w 54"/>
              <a:gd name="T27" fmla="*/ 53 h 74"/>
              <a:gd name="T28" fmla="*/ 21 w 54"/>
              <a:gd name="T29" fmla="*/ 63 h 74"/>
              <a:gd name="T30" fmla="*/ 21 w 54"/>
              <a:gd name="T31" fmla="*/ 63 h 74"/>
              <a:gd name="T32" fmla="*/ 21 w 54"/>
              <a:gd name="T33" fmla="*/ 63 h 74"/>
              <a:gd name="T34" fmla="*/ 31 w 54"/>
              <a:gd name="T35" fmla="*/ 53 h 74"/>
              <a:gd name="T36" fmla="*/ 31 w 54"/>
              <a:gd name="T37" fmla="*/ 51 h 74"/>
              <a:gd name="T38" fmla="*/ 31 w 54"/>
              <a:gd name="T39" fmla="*/ 51 h 74"/>
              <a:gd name="T40" fmla="*/ 41 w 54"/>
              <a:gd name="T41" fmla="*/ 51 h 74"/>
              <a:gd name="T42" fmla="*/ 42 w 54"/>
              <a:gd name="T43" fmla="*/ 51 h 74"/>
              <a:gd name="T44" fmla="*/ 42 w 54"/>
              <a:gd name="T45" fmla="*/ 53 h 74"/>
              <a:gd name="T46" fmla="*/ 21 w 54"/>
              <a:gd name="T47" fmla="*/ 74 h 74"/>
              <a:gd name="T48" fmla="*/ 21 w 54"/>
              <a:gd name="T49" fmla="*/ 74 h 74"/>
              <a:gd name="T50" fmla="*/ 21 w 54"/>
              <a:gd name="T51" fmla="*/ 74 h 74"/>
              <a:gd name="T52" fmla="*/ 0 w 54"/>
              <a:gd name="T53" fmla="*/ 53 h 74"/>
              <a:gd name="T54" fmla="*/ 0 w 54"/>
              <a:gd name="T55" fmla="*/ 21 h 74"/>
              <a:gd name="T56" fmla="*/ 21 w 54"/>
              <a:gd name="T57" fmla="*/ 0 h 74"/>
              <a:gd name="T58" fmla="*/ 21 w 54"/>
              <a:gd name="T59" fmla="*/ 0 h 74"/>
              <a:gd name="T60" fmla="*/ 21 w 54"/>
              <a:gd name="T61" fmla="*/ 0 h 74"/>
              <a:gd name="T62" fmla="*/ 21 w 54"/>
              <a:gd name="T63" fmla="*/ 0 h 74"/>
              <a:gd name="T64" fmla="*/ 42 w 54"/>
              <a:gd name="T65" fmla="*/ 21 h 74"/>
              <a:gd name="T66" fmla="*/ 42 w 54"/>
              <a:gd name="T67" fmla="*/ 27 h 74"/>
              <a:gd name="T68" fmla="*/ 53 w 54"/>
              <a:gd name="T69" fmla="*/ 27 h 74"/>
              <a:gd name="T70" fmla="*/ 54 w 54"/>
              <a:gd name="T71" fmla="*/ 2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4" h="74">
                <a:moveTo>
                  <a:pt x="54" y="27"/>
                </a:moveTo>
                <a:cubicBezTo>
                  <a:pt x="54" y="27"/>
                  <a:pt x="54" y="27"/>
                  <a:pt x="54" y="27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5"/>
                  <a:pt x="26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15" y="11"/>
                  <a:pt x="11" y="15"/>
                  <a:pt x="11" y="21"/>
                </a:cubicBezTo>
                <a:cubicBezTo>
                  <a:pt x="11" y="53"/>
                  <a:pt x="11" y="53"/>
                  <a:pt x="11" y="53"/>
                </a:cubicBezTo>
                <a:cubicBezTo>
                  <a:pt x="11" y="59"/>
                  <a:pt x="15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7" y="63"/>
                  <a:pt x="31" y="59"/>
                  <a:pt x="31" y="53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64"/>
                  <a:pt x="32" y="74"/>
                  <a:pt x="21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0" y="74"/>
                  <a:pt x="0" y="65"/>
                  <a:pt x="0" y="5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2" y="0"/>
                  <a:pt x="42" y="9"/>
                  <a:pt x="42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7"/>
                  <a:pt x="54" y="27"/>
                  <a:pt x="54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s-CR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D4D61A-DC30-43C2-AF0F-C3A17496393A}"/>
              </a:ext>
            </a:extLst>
          </p:cNvPr>
          <p:cNvSpPr/>
          <p:nvPr/>
        </p:nvSpPr>
        <p:spPr>
          <a:xfrm>
            <a:off x="61464" y="3292311"/>
            <a:ext cx="2108419" cy="55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A348770-BCB7-447C-96CB-652747A013AC}"/>
              </a:ext>
            </a:extLst>
          </p:cNvPr>
          <p:cNvSpPr/>
          <p:nvPr/>
        </p:nvSpPr>
        <p:spPr>
          <a:xfrm>
            <a:off x="2372543" y="3292311"/>
            <a:ext cx="2108419" cy="5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3C7380-1621-4B12-8308-6D5B0A4DBA24}"/>
              </a:ext>
            </a:extLst>
          </p:cNvPr>
          <p:cNvSpPr txBox="1"/>
          <p:nvPr/>
        </p:nvSpPr>
        <p:spPr>
          <a:xfrm>
            <a:off x="70171" y="3507239"/>
            <a:ext cx="232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latin typeface="Arial" pitchFamily="34" charset="0"/>
                <a:cs typeface="Arial" pitchFamily="34" charset="0"/>
              </a:rPr>
              <a:t>If the customer stops paying premiums, the policy will not automatically lapse.</a:t>
            </a:r>
          </a:p>
          <a:p>
            <a:pPr lvl="0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000" dirty="0">
                <a:latin typeface="Arial" pitchFamily="34" charset="0"/>
                <a:cs typeface="Arial" pitchFamily="34" charset="0"/>
              </a:rPr>
              <a:t> If premium not paid even during the Grace Period, the policy will lapse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706A23-D79C-4589-86C2-569DDDCD98B9}"/>
              </a:ext>
            </a:extLst>
          </p:cNvPr>
          <p:cNvSpPr txBox="1"/>
          <p:nvPr/>
        </p:nvSpPr>
        <p:spPr>
          <a:xfrm>
            <a:off x="2384743" y="3524656"/>
            <a:ext cx="2108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x-none" sz="1000" dirty="0">
                <a:latin typeface="Arial" pitchFamily="34" charset="0"/>
                <a:cs typeface="Arial" pitchFamily="34" charset="0"/>
              </a:rPr>
              <a:t>The monthly deductions to maintain the policy will be deducted from the Account Value.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54D450-7021-4B21-9FA1-946BA2D39BA9}"/>
              </a:ext>
            </a:extLst>
          </p:cNvPr>
          <p:cNvSpPr>
            <a:spLocks/>
          </p:cNvSpPr>
          <p:nvPr/>
        </p:nvSpPr>
        <p:spPr>
          <a:xfrm>
            <a:off x="4683624" y="765184"/>
            <a:ext cx="2108419" cy="2466334"/>
          </a:xfrm>
          <a:prstGeom prst="rect">
            <a:avLst/>
          </a:prstGeom>
          <a:gradFill>
            <a:gsLst>
              <a:gs pos="27000">
                <a:srgbClr val="FFFFFF"/>
              </a:gs>
              <a:gs pos="62000">
                <a:srgbClr val="FFFFFF">
                  <a:lumMod val="95000"/>
                </a:srgbClr>
              </a:gs>
              <a:gs pos="100000">
                <a:srgbClr val="E6E6E6"/>
              </a:gs>
            </a:gsLst>
            <a:lin ang="5400000" scaled="1"/>
          </a:gradFill>
          <a:ln>
            <a:noFill/>
            <a:prstDash val="dash"/>
          </a:ln>
          <a:effectLst/>
        </p:spPr>
        <p:txBody>
          <a:bodyPr lIns="87782" tIns="87782" rIns="87782" bIns="640080" anchor="b">
            <a:noAutofit/>
          </a:bodyPr>
          <a:lstStyle/>
          <a:p>
            <a:pPr algn="ctr"/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  <a:ea typeface="ＭＳ Ｐゴシック"/>
            </a:endParaRP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C550BCF2-9134-4824-9C89-EA992C06360C}"/>
              </a:ext>
            </a:extLst>
          </p:cNvPr>
          <p:cNvSpPr txBox="1">
            <a:spLocks/>
          </p:cNvSpPr>
          <p:nvPr/>
        </p:nvSpPr>
        <p:spPr bwMode="gray">
          <a:xfrm>
            <a:off x="5224159" y="1256573"/>
            <a:ext cx="840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04" lvl="1" indent="0" algn="ctr" defTabSz="1074420">
              <a:buClrTx/>
              <a:buFont typeface="Arial" charset="0"/>
              <a:buNone/>
              <a:defRPr/>
            </a:pPr>
            <a:r>
              <a:rPr lang="en-US" sz="2400" b="1" kern="0" dirty="0">
                <a:solidFill>
                  <a:schemeClr val="accent1"/>
                </a:solidFill>
                <a:ea typeface="ＭＳ Ｐゴシック"/>
              </a:rPr>
              <a:t>Three</a:t>
            </a:r>
          </a:p>
        </p:txBody>
      </p:sp>
      <p:sp>
        <p:nvSpPr>
          <p:cNvPr id="79" name="Arc 6">
            <a:extLst>
              <a:ext uri="{FF2B5EF4-FFF2-40B4-BE49-F238E27FC236}">
                <a16:creationId xmlns:a16="http://schemas.microsoft.com/office/drawing/2014/main" id="{91E345BE-1167-4490-9336-15384DAEE5E9}"/>
              </a:ext>
            </a:extLst>
          </p:cNvPr>
          <p:cNvSpPr>
            <a:spLocks/>
          </p:cNvSpPr>
          <p:nvPr/>
        </p:nvSpPr>
        <p:spPr bwMode="auto">
          <a:xfrm flipH="1">
            <a:off x="4480961" y="1794551"/>
            <a:ext cx="2502806" cy="570243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defTabSz="685800">
              <a:defRPr/>
            </a:pPr>
            <a:endParaRPr lang="en-US" sz="2400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F9CD0F2-551C-4186-AF92-0A26CD542EAA}"/>
              </a:ext>
            </a:extLst>
          </p:cNvPr>
          <p:cNvSpPr/>
          <p:nvPr/>
        </p:nvSpPr>
        <p:spPr>
          <a:xfrm>
            <a:off x="4683623" y="3292311"/>
            <a:ext cx="2108419" cy="55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D970DFF-DCC9-4E01-A3DC-59EF58DBBE13}"/>
              </a:ext>
            </a:extLst>
          </p:cNvPr>
          <p:cNvSpPr txBox="1"/>
          <p:nvPr/>
        </p:nvSpPr>
        <p:spPr>
          <a:xfrm>
            <a:off x="4683624" y="3526679"/>
            <a:ext cx="2108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x-none" sz="1000" dirty="0">
                <a:latin typeface="Arial" pitchFamily="34" charset="0"/>
                <a:cs typeface="Arial" pitchFamily="34" charset="0"/>
              </a:rPr>
              <a:t>The Policy Owner will have a grace period of 90 days to pay the missed premium.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954D450-7021-4B21-9FA1-946BA2D39BA9}"/>
              </a:ext>
            </a:extLst>
          </p:cNvPr>
          <p:cNvSpPr>
            <a:spLocks/>
          </p:cNvSpPr>
          <p:nvPr/>
        </p:nvSpPr>
        <p:spPr>
          <a:xfrm>
            <a:off x="6983769" y="763161"/>
            <a:ext cx="2108419" cy="2466334"/>
          </a:xfrm>
          <a:prstGeom prst="rect">
            <a:avLst/>
          </a:prstGeom>
          <a:gradFill>
            <a:gsLst>
              <a:gs pos="27000">
                <a:srgbClr val="FFFFFF"/>
              </a:gs>
              <a:gs pos="62000">
                <a:srgbClr val="FFFFFF">
                  <a:lumMod val="95000"/>
                </a:srgbClr>
              </a:gs>
              <a:gs pos="100000">
                <a:srgbClr val="E6E6E6"/>
              </a:gs>
            </a:gsLst>
            <a:lin ang="5400000" scaled="1"/>
          </a:gradFill>
          <a:ln>
            <a:noFill/>
            <a:prstDash val="dash"/>
          </a:ln>
          <a:effectLst/>
        </p:spPr>
        <p:txBody>
          <a:bodyPr lIns="87782" tIns="87782" rIns="87782" bIns="640080" anchor="b">
            <a:noAutofit/>
          </a:bodyPr>
          <a:lstStyle/>
          <a:p>
            <a:pPr algn="ctr"/>
            <a:endParaRPr lang="en-US" sz="1800" kern="0" dirty="0">
              <a:solidFill>
                <a:schemeClr val="tx1">
                  <a:lumMod val="75000"/>
                  <a:lumOff val="25000"/>
                </a:schemeClr>
              </a:solidFill>
              <a:ea typeface="ＭＳ Ｐゴシック"/>
            </a:endParaRPr>
          </a:p>
        </p:txBody>
      </p:sp>
      <p:sp>
        <p:nvSpPr>
          <p:cNvPr id="103" name="Rectangle 10">
            <a:extLst>
              <a:ext uri="{FF2B5EF4-FFF2-40B4-BE49-F238E27FC236}">
                <a16:creationId xmlns:a16="http://schemas.microsoft.com/office/drawing/2014/main" id="{C550BCF2-9134-4824-9C89-EA992C06360C}"/>
              </a:ext>
            </a:extLst>
          </p:cNvPr>
          <p:cNvSpPr txBox="1">
            <a:spLocks/>
          </p:cNvSpPr>
          <p:nvPr/>
        </p:nvSpPr>
        <p:spPr bwMode="gray">
          <a:xfrm>
            <a:off x="7570272" y="137270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04" lvl="1" indent="0" algn="ctr" defTabSz="1074420">
              <a:buClrTx/>
              <a:buFont typeface="Arial" charset="0"/>
              <a:buNone/>
              <a:defRPr/>
            </a:pPr>
            <a:r>
              <a:rPr lang="en-US" sz="2400" b="1" kern="0" dirty="0">
                <a:solidFill>
                  <a:srgbClr val="FFC600"/>
                </a:solidFill>
                <a:ea typeface="ＭＳ Ｐゴシック"/>
              </a:rPr>
              <a:t>Four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9CD0F2-551C-4186-AF92-0A26CD542EAA}"/>
              </a:ext>
            </a:extLst>
          </p:cNvPr>
          <p:cNvSpPr/>
          <p:nvPr/>
        </p:nvSpPr>
        <p:spPr>
          <a:xfrm>
            <a:off x="6983768" y="3290288"/>
            <a:ext cx="2108419" cy="55793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D970DFF-DCC9-4E01-A3DC-59EF58DBBE13}"/>
              </a:ext>
            </a:extLst>
          </p:cNvPr>
          <p:cNvSpPr txBox="1"/>
          <p:nvPr/>
        </p:nvSpPr>
        <p:spPr>
          <a:xfrm>
            <a:off x="6983769" y="3524656"/>
            <a:ext cx="2108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x-none" sz="1000" dirty="0">
                <a:latin typeface="Arial" pitchFamily="34" charset="0"/>
                <a:cs typeface="Arial" pitchFamily="34" charset="0"/>
              </a:rPr>
              <a:t>The Plan will lapse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Arc 6">
            <a:extLst>
              <a:ext uri="{FF2B5EF4-FFF2-40B4-BE49-F238E27FC236}">
                <a16:creationId xmlns:a16="http://schemas.microsoft.com/office/drawing/2014/main" id="{91E345BE-1167-4490-9336-15384DAEE5E9}"/>
              </a:ext>
            </a:extLst>
          </p:cNvPr>
          <p:cNvSpPr>
            <a:spLocks/>
          </p:cNvSpPr>
          <p:nvPr/>
        </p:nvSpPr>
        <p:spPr bwMode="auto">
          <a:xfrm flipH="1">
            <a:off x="6661271" y="1991332"/>
            <a:ext cx="2502806" cy="570243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rgbClr val="FFC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defTabSz="685800">
              <a:defRPr/>
            </a:pPr>
            <a:endParaRPr lang="en-US" sz="2400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D970DFF-DCC9-4E01-A3DC-59EF58DBBE13}"/>
              </a:ext>
            </a:extLst>
          </p:cNvPr>
          <p:cNvSpPr txBox="1"/>
          <p:nvPr/>
        </p:nvSpPr>
        <p:spPr>
          <a:xfrm>
            <a:off x="4949382" y="2184763"/>
            <a:ext cx="1446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</a:rPr>
              <a:t>Net Cash Surrender Value is not sufficient to cover charges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970DFF-DCC9-4E01-A3DC-59EF58DBBE13}"/>
              </a:ext>
            </a:extLst>
          </p:cNvPr>
          <p:cNvSpPr txBox="1"/>
          <p:nvPr/>
        </p:nvSpPr>
        <p:spPr>
          <a:xfrm>
            <a:off x="6994705" y="2394905"/>
            <a:ext cx="21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</a:rPr>
              <a:t>Premium is not paid during the Grace Period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D970DFF-DCC9-4E01-A3DC-59EF58DBBE13}"/>
              </a:ext>
            </a:extLst>
          </p:cNvPr>
          <p:cNvSpPr txBox="1"/>
          <p:nvPr/>
        </p:nvSpPr>
        <p:spPr>
          <a:xfrm>
            <a:off x="2701398" y="2277095"/>
            <a:ext cx="144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</a:rPr>
              <a:t>Owners fails to pay after 18 months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D970DFF-DCC9-4E01-A3DC-59EF58DBBE13}"/>
              </a:ext>
            </a:extLst>
          </p:cNvPr>
          <p:cNvSpPr txBox="1"/>
          <p:nvPr/>
        </p:nvSpPr>
        <p:spPr>
          <a:xfrm>
            <a:off x="336410" y="2444125"/>
            <a:ext cx="1446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</a:rPr>
              <a:t>1</a:t>
            </a:r>
            <a:r>
              <a:rPr lang="en-US" sz="1200" b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</a:rPr>
              <a:t>st</a:t>
            </a: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</a:rPr>
              <a:t> 18 Months</a:t>
            </a:r>
          </a:p>
        </p:txBody>
      </p:sp>
    </p:spTree>
    <p:extLst>
      <p:ext uri="{BB962C8B-B14F-4D97-AF65-F5344CB8AC3E}">
        <p14:creationId xmlns:p14="http://schemas.microsoft.com/office/powerpoint/2010/main" val="457103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8" name="Title 8"/>
          <p:cNvSpPr txBox="1">
            <a:spLocks/>
          </p:cNvSpPr>
          <p:nvPr/>
        </p:nvSpPr>
        <p:spPr>
          <a:xfrm>
            <a:off x="269157" y="153621"/>
            <a:ext cx="6944443" cy="49346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Reinstatement</a:t>
            </a:r>
          </a:p>
        </p:txBody>
      </p:sp>
      <p:cxnSp>
        <p:nvCxnSpPr>
          <p:cNvPr id="31" name="OTLSHAPE_M_2491646ac2c94835896cf8a48c4c0fdc_Connector1"/>
          <p:cNvCxnSpPr/>
          <p:nvPr>
            <p:custDataLst>
              <p:tags r:id="rId1"/>
            </p:custDataLst>
          </p:nvPr>
        </p:nvCxnSpPr>
        <p:spPr>
          <a:xfrm>
            <a:off x="3212039" y="1871801"/>
            <a:ext cx="21218" cy="2508784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5243" y="1607403"/>
            <a:ext cx="2077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Policy can be reinstated during the Insured's lifetime within three years after the termination date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58143" y="2391051"/>
            <a:ext cx="2553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reinstatement is subject to providing satisfactory evidence of insurability to the company together with a payment of a Premium amount sufficient to keep the Policy in force for at least 12 months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76002" y="2680332"/>
            <a:ext cx="2275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Policy cannot be reinstated if it has been surrendered by the Owner for its Net Cash Surrender Value.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OTLSHAPE_M_2491646ac2c94835896cf8a48c4c0fdc_Connector1"/>
          <p:cNvCxnSpPr/>
          <p:nvPr>
            <p:custDataLst>
              <p:tags r:id="rId2"/>
            </p:custDataLst>
          </p:nvPr>
        </p:nvCxnSpPr>
        <p:spPr>
          <a:xfrm>
            <a:off x="-10520820" y="2438400"/>
            <a:ext cx="0" cy="1930759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56013" y="1280155"/>
            <a:ext cx="460773" cy="3106341"/>
            <a:chOff x="3166544" y="3274636"/>
            <a:chExt cx="33719" cy="686692"/>
          </a:xfrm>
        </p:grpSpPr>
        <p:cxnSp>
          <p:nvCxnSpPr>
            <p:cNvPr id="40" name="OTLSHAPE_M_2491646ac2c94835896cf8a48c4c0fdc_Connector1"/>
            <p:cNvCxnSpPr/>
            <p:nvPr>
              <p:custDataLst>
                <p:tags r:id="rId4"/>
              </p:custDataLst>
            </p:nvPr>
          </p:nvCxnSpPr>
          <p:spPr>
            <a:xfrm>
              <a:off x="3166544" y="3274636"/>
              <a:ext cx="0" cy="686692"/>
            </a:xfrm>
            <a:prstGeom prst="line">
              <a:avLst/>
            </a:prstGeom>
            <a:ln w="12700" cap="flat" cmpd="sng" algn="ctr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entagon 24"/>
            <p:cNvSpPr/>
            <p:nvPr/>
          </p:nvSpPr>
          <p:spPr>
            <a:xfrm>
              <a:off x="3170482" y="3277066"/>
              <a:ext cx="29781" cy="49229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40640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406400 w 822960"/>
                <a:gd name="connsiteY5" fmla="*/ 0 h 822960"/>
                <a:gd name="connsiteX0" fmla="*/ 0 w 416560"/>
                <a:gd name="connsiteY0" fmla="*/ 0 h 822960"/>
                <a:gd name="connsiteX1" fmla="*/ 5080 w 416560"/>
                <a:gd name="connsiteY1" fmla="*/ 0 h 822960"/>
                <a:gd name="connsiteX2" fmla="*/ 416560 w 416560"/>
                <a:gd name="connsiteY2" fmla="*/ 411480 h 822960"/>
                <a:gd name="connsiteX3" fmla="*/ 5080 w 416560"/>
                <a:gd name="connsiteY3" fmla="*/ 822960 h 822960"/>
                <a:gd name="connsiteX4" fmla="*/ 0 w 416560"/>
                <a:gd name="connsiteY4" fmla="*/ 806027 h 822960"/>
                <a:gd name="connsiteX5" fmla="*/ 0 w 41656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822960">
                  <a:moveTo>
                    <a:pt x="0" y="0"/>
                  </a:moveTo>
                  <a:lnTo>
                    <a:pt x="5080" y="0"/>
                  </a:lnTo>
                  <a:lnTo>
                    <a:pt x="416560" y="411480"/>
                  </a:lnTo>
                  <a:lnTo>
                    <a:pt x="5080" y="822960"/>
                  </a:lnTo>
                  <a:lnTo>
                    <a:pt x="0" y="806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304664" y="4369159"/>
            <a:ext cx="8052138" cy="9774"/>
          </a:xfrm>
          <a:prstGeom prst="line">
            <a:avLst/>
          </a:prstGeo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entagon 24"/>
          <p:cNvSpPr/>
          <p:nvPr/>
        </p:nvSpPr>
        <p:spPr>
          <a:xfrm>
            <a:off x="3247983" y="1871801"/>
            <a:ext cx="406960" cy="222694"/>
          </a:xfrm>
          <a:custGeom>
            <a:avLst/>
            <a:gdLst>
              <a:gd name="connsiteX0" fmla="*/ 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0 w 822960"/>
              <a:gd name="connsiteY5" fmla="*/ 0 h 822960"/>
              <a:gd name="connsiteX0" fmla="*/ 40640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406400 w 822960"/>
              <a:gd name="connsiteY5" fmla="*/ 0 h 822960"/>
              <a:gd name="connsiteX0" fmla="*/ 0 w 416560"/>
              <a:gd name="connsiteY0" fmla="*/ 0 h 822960"/>
              <a:gd name="connsiteX1" fmla="*/ 5080 w 416560"/>
              <a:gd name="connsiteY1" fmla="*/ 0 h 822960"/>
              <a:gd name="connsiteX2" fmla="*/ 416560 w 416560"/>
              <a:gd name="connsiteY2" fmla="*/ 411480 h 822960"/>
              <a:gd name="connsiteX3" fmla="*/ 5080 w 416560"/>
              <a:gd name="connsiteY3" fmla="*/ 822960 h 822960"/>
              <a:gd name="connsiteX4" fmla="*/ 0 w 416560"/>
              <a:gd name="connsiteY4" fmla="*/ 806027 h 822960"/>
              <a:gd name="connsiteX5" fmla="*/ 0 w 416560"/>
              <a:gd name="connsiteY5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60" h="822960">
                <a:moveTo>
                  <a:pt x="0" y="0"/>
                </a:moveTo>
                <a:lnTo>
                  <a:pt x="5080" y="0"/>
                </a:lnTo>
                <a:lnTo>
                  <a:pt x="416560" y="411480"/>
                </a:lnTo>
                <a:lnTo>
                  <a:pt x="5080" y="822960"/>
                </a:lnTo>
                <a:lnTo>
                  <a:pt x="0" y="806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0" name="Pentagon 24"/>
          <p:cNvSpPr/>
          <p:nvPr/>
        </p:nvSpPr>
        <p:spPr>
          <a:xfrm>
            <a:off x="6132018" y="2438400"/>
            <a:ext cx="406960" cy="222694"/>
          </a:xfrm>
          <a:custGeom>
            <a:avLst/>
            <a:gdLst>
              <a:gd name="connsiteX0" fmla="*/ 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0 w 822960"/>
              <a:gd name="connsiteY5" fmla="*/ 0 h 822960"/>
              <a:gd name="connsiteX0" fmla="*/ 406400 w 822960"/>
              <a:gd name="connsiteY0" fmla="*/ 0 h 822960"/>
              <a:gd name="connsiteX1" fmla="*/ 411480 w 822960"/>
              <a:gd name="connsiteY1" fmla="*/ 0 h 822960"/>
              <a:gd name="connsiteX2" fmla="*/ 822960 w 822960"/>
              <a:gd name="connsiteY2" fmla="*/ 411480 h 822960"/>
              <a:gd name="connsiteX3" fmla="*/ 411480 w 822960"/>
              <a:gd name="connsiteY3" fmla="*/ 822960 h 822960"/>
              <a:gd name="connsiteX4" fmla="*/ 0 w 822960"/>
              <a:gd name="connsiteY4" fmla="*/ 822960 h 822960"/>
              <a:gd name="connsiteX5" fmla="*/ 406400 w 822960"/>
              <a:gd name="connsiteY5" fmla="*/ 0 h 822960"/>
              <a:gd name="connsiteX0" fmla="*/ 0 w 416560"/>
              <a:gd name="connsiteY0" fmla="*/ 0 h 822960"/>
              <a:gd name="connsiteX1" fmla="*/ 5080 w 416560"/>
              <a:gd name="connsiteY1" fmla="*/ 0 h 822960"/>
              <a:gd name="connsiteX2" fmla="*/ 416560 w 416560"/>
              <a:gd name="connsiteY2" fmla="*/ 411480 h 822960"/>
              <a:gd name="connsiteX3" fmla="*/ 5080 w 416560"/>
              <a:gd name="connsiteY3" fmla="*/ 822960 h 822960"/>
              <a:gd name="connsiteX4" fmla="*/ 0 w 416560"/>
              <a:gd name="connsiteY4" fmla="*/ 806027 h 822960"/>
              <a:gd name="connsiteX5" fmla="*/ 0 w 416560"/>
              <a:gd name="connsiteY5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60" h="822960">
                <a:moveTo>
                  <a:pt x="0" y="0"/>
                </a:moveTo>
                <a:lnTo>
                  <a:pt x="5080" y="0"/>
                </a:lnTo>
                <a:lnTo>
                  <a:pt x="416560" y="411480"/>
                </a:lnTo>
                <a:lnTo>
                  <a:pt x="5080" y="822960"/>
                </a:lnTo>
                <a:lnTo>
                  <a:pt x="0" y="8060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OTLSHAPE_M_2491646ac2c94835896cf8a48c4c0fdc_Connector1"/>
          <p:cNvCxnSpPr/>
          <p:nvPr>
            <p:custDataLst>
              <p:tags r:id="rId3"/>
            </p:custDataLst>
          </p:nvPr>
        </p:nvCxnSpPr>
        <p:spPr>
          <a:xfrm>
            <a:off x="6081606" y="2438400"/>
            <a:ext cx="14468" cy="1956941"/>
          </a:xfrm>
          <a:prstGeom prst="line">
            <a:avLst/>
          </a:prstGeom>
          <a:ln w="12700" cap="flat" cmpd="sng" algn="ctr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1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10601" y="4811514"/>
            <a:ext cx="508820" cy="273844"/>
          </a:xfrm>
          <a:prstGeom prst="rect">
            <a:avLst/>
          </a:prstGeom>
        </p:spPr>
        <p:txBody>
          <a:bodyPr/>
          <a:lstStyle/>
          <a:p>
            <a:fld id="{3A5D2E96-09D4-684C-BDED-6024B7F4284C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8066" y="0"/>
            <a:ext cx="132215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5237019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0994"/>
            <a:r>
              <a:rPr lang="en-GB" sz="2550" b="1" dirty="0">
                <a:latin typeface="Georgia" panose="02040502050405020303" pitchFamily="18" charset="0"/>
              </a:rPr>
              <a:t>Thank You</a:t>
            </a:r>
            <a:endParaRPr lang="en-GB" sz="2550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7047" y="0"/>
            <a:ext cx="29469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5749788" y="0"/>
            <a:ext cx="551621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1958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8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/>
          <a:lstStyle/>
          <a:p>
            <a:r>
              <a:rPr lang="en-US" sz="2800" dirty="0"/>
              <a:t>Product Positioning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9157" y="614014"/>
            <a:ext cx="6948752" cy="297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Designed for your needs today and ambitions tomorrow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7435" y="2437649"/>
            <a:ext cx="1743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b="1" dirty="0"/>
              <a:t>Wealth Creation</a:t>
            </a:r>
            <a:endParaRPr lang="en-GB" sz="1200" kern="0" dirty="0"/>
          </a:p>
        </p:txBody>
      </p:sp>
      <p:sp>
        <p:nvSpPr>
          <p:cNvPr id="27" name="Rectangle 26"/>
          <p:cNvSpPr/>
          <p:nvPr/>
        </p:nvSpPr>
        <p:spPr>
          <a:xfrm>
            <a:off x="3266665" y="2452520"/>
            <a:ext cx="1743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b="1" dirty="0"/>
              <a:t>Child Education</a:t>
            </a:r>
            <a:endParaRPr lang="en-GB" sz="1200" kern="0" dirty="0"/>
          </a:p>
        </p:txBody>
      </p:sp>
      <p:sp>
        <p:nvSpPr>
          <p:cNvPr id="28" name="Rectangle 27"/>
          <p:cNvSpPr/>
          <p:nvPr/>
        </p:nvSpPr>
        <p:spPr>
          <a:xfrm>
            <a:off x="5905894" y="2452520"/>
            <a:ext cx="2014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Retirement Planning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923174" y="3963812"/>
            <a:ext cx="2014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Marriage Planning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4806625" y="3963812"/>
            <a:ext cx="2014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Legacy Planning</a:t>
            </a:r>
            <a:endParaRPr lang="en-US" sz="1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1" y="1504860"/>
            <a:ext cx="991828" cy="9918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04" y="1675048"/>
            <a:ext cx="715865" cy="7158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273" y="3194291"/>
            <a:ext cx="991828" cy="7695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41" y="1633993"/>
            <a:ext cx="991828" cy="9918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77" y="3194290"/>
            <a:ext cx="769521" cy="7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Product Offerings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74845" y="802970"/>
            <a:ext cx="43201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600" b="1" kern="0" dirty="0">
                <a:solidFill>
                  <a:srgbClr val="0070C0"/>
                </a:solidFill>
              </a:rPr>
              <a:t>How It Benefits You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Flexible – Plan term can differ from premium payment term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No Surrender penalty upon completion of 48 months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Open ended plan term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Direct Funds &amp; Multi-Asset Model Portfolios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Portability – truly global product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Free Online premium payment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Nil Credit Card Charge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7" y="922566"/>
            <a:ext cx="717753" cy="71775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818877" y="1127013"/>
            <a:ext cx="383744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30 days Free-look period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Excess Premium up to 10 times Annual Premium Payment </a:t>
            </a:r>
            <a:endParaRPr lang="en-US" sz="1000" strike="sngStrike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No Modal Load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No Lapse Guarantee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Unique free benefits 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000" dirty="0"/>
              <a:t>Multiple optional Benefits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28033" y="3237278"/>
            <a:ext cx="7616168" cy="1289628"/>
            <a:chOff x="217192" y="3291839"/>
            <a:chExt cx="7616168" cy="128962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33" y="3291839"/>
              <a:ext cx="568443" cy="566353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17192" y="3858192"/>
              <a:ext cx="1390124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900" b="1" dirty="0"/>
                <a:t>Age of Eligibility:</a:t>
              </a:r>
            </a:p>
            <a:p>
              <a:pPr algn="ctr">
                <a:spcBef>
                  <a:spcPts val="600"/>
                </a:spcBef>
              </a:pPr>
              <a:r>
                <a:rPr lang="en-US" sz="900" dirty="0"/>
                <a:t>1 month to 85 years old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48640" y="3858192"/>
              <a:ext cx="1392347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900" b="1" dirty="0"/>
                <a:t>Mode of Payment:</a:t>
              </a:r>
            </a:p>
            <a:p>
              <a:pPr algn="ctr">
                <a:spcBef>
                  <a:spcPts val="600"/>
                </a:spcBef>
              </a:pPr>
              <a:r>
                <a:rPr lang="en-US" sz="900" dirty="0"/>
                <a:t>Monthly, Quarterly, Semi-annually or Annually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21840" y="3858192"/>
              <a:ext cx="1392347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900" b="1" dirty="0"/>
                <a:t>Payment Term:</a:t>
              </a:r>
            </a:p>
            <a:p>
              <a:pPr algn="ctr">
                <a:spcBef>
                  <a:spcPts val="600"/>
                </a:spcBef>
              </a:pPr>
              <a:r>
                <a:rPr lang="en-US" sz="900" dirty="0"/>
                <a:t>5 to 25 years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98787" y="3858192"/>
              <a:ext cx="1392347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900" b="1" dirty="0"/>
                <a:t>Currency:</a:t>
              </a:r>
            </a:p>
            <a:p>
              <a:pPr algn="ctr">
                <a:spcBef>
                  <a:spcPts val="600"/>
                </a:spcBef>
              </a:pPr>
              <a:r>
                <a:rPr lang="en-US" sz="900" dirty="0"/>
                <a:t>USD, GBP, EUR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324387" y="3858192"/>
              <a:ext cx="1508973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900" b="1" dirty="0"/>
                <a:t>Maximum Maturity Age:</a:t>
              </a:r>
            </a:p>
            <a:p>
              <a:pPr algn="ctr">
                <a:spcBef>
                  <a:spcPts val="600"/>
                </a:spcBef>
              </a:pPr>
              <a:r>
                <a:rPr lang="en-US" sz="900" dirty="0"/>
                <a:t>95 years old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5EBF141-E4D0-4E3B-A122-86EF7F5196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9558" y="3323704"/>
              <a:ext cx="488986" cy="492662"/>
              <a:chOff x="1955800" y="2979737"/>
              <a:chExt cx="211138" cy="212725"/>
            </a:xfrm>
          </p:grpSpPr>
          <p:sp>
            <p:nvSpPr>
              <p:cNvPr id="72" name="Freeform 245">
                <a:extLst>
                  <a:ext uri="{FF2B5EF4-FFF2-40B4-BE49-F238E27FC236}">
                    <a16:creationId xmlns:a16="http://schemas.microsoft.com/office/drawing/2014/main" id="{352530CA-F03C-4B13-B30C-AB6C5CE18D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55006" y="2980531"/>
                <a:ext cx="212725" cy="211138"/>
              </a:xfrm>
              <a:custGeom>
                <a:avLst/>
                <a:gdLst>
                  <a:gd name="T0" fmla="*/ 204 w 408"/>
                  <a:gd name="T1" fmla="*/ 0 h 406"/>
                  <a:gd name="T2" fmla="*/ 408 w 408"/>
                  <a:gd name="T3" fmla="*/ 204 h 406"/>
                  <a:gd name="T4" fmla="*/ 204 w 408"/>
                  <a:gd name="T5" fmla="*/ 406 h 406"/>
                  <a:gd name="T6" fmla="*/ 0 w 408"/>
                  <a:gd name="T7" fmla="*/ 204 h 406"/>
                  <a:gd name="T8" fmla="*/ 204 w 408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406">
                    <a:moveTo>
                      <a:pt x="204" y="0"/>
                    </a:moveTo>
                    <a:cubicBezTo>
                      <a:pt x="316" y="0"/>
                      <a:pt x="408" y="90"/>
                      <a:pt x="408" y="204"/>
                    </a:cubicBezTo>
                    <a:cubicBezTo>
                      <a:pt x="408" y="316"/>
                      <a:pt x="316" y="406"/>
                      <a:pt x="204" y="406"/>
                    </a:cubicBezTo>
                    <a:cubicBezTo>
                      <a:pt x="90" y="406"/>
                      <a:pt x="0" y="316"/>
                      <a:pt x="0" y="204"/>
                    </a:cubicBezTo>
                    <a:cubicBezTo>
                      <a:pt x="0" y="90"/>
                      <a:pt x="90" y="0"/>
                      <a:pt x="204" y="0"/>
                    </a:cubicBezTo>
                    <a:close/>
                  </a:path>
                </a:pathLst>
              </a:custGeom>
              <a:solidFill>
                <a:srgbClr val="228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46">
                <a:extLst>
                  <a:ext uri="{FF2B5EF4-FFF2-40B4-BE49-F238E27FC236}">
                    <a16:creationId xmlns:a16="http://schemas.microsoft.com/office/drawing/2014/main" id="{A3350D5E-C7B3-4D9E-BC0A-722D2E67A9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86756" y="3012281"/>
                <a:ext cx="149225" cy="147638"/>
              </a:xfrm>
              <a:custGeom>
                <a:avLst/>
                <a:gdLst>
                  <a:gd name="T0" fmla="*/ 144 w 288"/>
                  <a:gd name="T1" fmla="*/ 0 h 286"/>
                  <a:gd name="T2" fmla="*/ 288 w 288"/>
                  <a:gd name="T3" fmla="*/ 144 h 286"/>
                  <a:gd name="T4" fmla="*/ 144 w 288"/>
                  <a:gd name="T5" fmla="*/ 286 h 286"/>
                  <a:gd name="T6" fmla="*/ 0 w 288"/>
                  <a:gd name="T7" fmla="*/ 144 h 286"/>
                  <a:gd name="T8" fmla="*/ 144 w 288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286">
                    <a:moveTo>
                      <a:pt x="144" y="0"/>
                    </a:moveTo>
                    <a:cubicBezTo>
                      <a:pt x="222" y="0"/>
                      <a:pt x="288" y="64"/>
                      <a:pt x="288" y="144"/>
                    </a:cubicBezTo>
                    <a:cubicBezTo>
                      <a:pt x="288" y="222"/>
                      <a:pt x="222" y="286"/>
                      <a:pt x="144" y="286"/>
                    </a:cubicBezTo>
                    <a:cubicBezTo>
                      <a:pt x="64" y="286"/>
                      <a:pt x="0" y="222"/>
                      <a:pt x="0" y="144"/>
                    </a:cubicBezTo>
                    <a:cubicBezTo>
                      <a:pt x="0" y="64"/>
                      <a:pt x="64" y="0"/>
                      <a:pt x="144" y="0"/>
                    </a:cubicBezTo>
                    <a:close/>
                  </a:path>
                </a:pathLst>
              </a:custGeom>
              <a:solidFill>
                <a:srgbClr val="006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47">
                <a:extLst>
                  <a:ext uri="{FF2B5EF4-FFF2-40B4-BE49-F238E27FC236}">
                    <a16:creationId xmlns:a16="http://schemas.microsoft.com/office/drawing/2014/main" id="{9F325C91-AAB5-4E25-BDBF-EE28B5A2007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22475" y="3054350"/>
                <a:ext cx="53975" cy="25400"/>
              </a:xfrm>
              <a:custGeom>
                <a:avLst/>
                <a:gdLst>
                  <a:gd name="T0" fmla="*/ 22 w 104"/>
                  <a:gd name="T1" fmla="*/ 10 h 48"/>
                  <a:gd name="T2" fmla="*/ 62 w 104"/>
                  <a:gd name="T3" fmla="*/ 48 h 48"/>
                  <a:gd name="T4" fmla="*/ 100 w 104"/>
                  <a:gd name="T5" fmla="*/ 14 h 48"/>
                  <a:gd name="T6" fmla="*/ 104 w 104"/>
                  <a:gd name="T7" fmla="*/ 0 h 48"/>
                  <a:gd name="T8" fmla="*/ 76 w 104"/>
                  <a:gd name="T9" fmla="*/ 0 h 48"/>
                  <a:gd name="T10" fmla="*/ 74 w 104"/>
                  <a:gd name="T11" fmla="*/ 8 h 48"/>
                  <a:gd name="T12" fmla="*/ 60 w 104"/>
                  <a:gd name="T13" fmla="*/ 22 h 48"/>
                  <a:gd name="T14" fmla="*/ 44 w 104"/>
                  <a:gd name="T15" fmla="*/ 2 h 48"/>
                  <a:gd name="T16" fmla="*/ 44 w 104"/>
                  <a:gd name="T17" fmla="*/ 0 h 48"/>
                  <a:gd name="T18" fmla="*/ 0 w 104"/>
                  <a:gd name="T19" fmla="*/ 0 h 48"/>
                  <a:gd name="T20" fmla="*/ 0 w 104"/>
                  <a:gd name="T21" fmla="*/ 10 h 48"/>
                  <a:gd name="T22" fmla="*/ 22 w 104"/>
                  <a:gd name="T23" fmla="*/ 1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48">
                    <a:moveTo>
                      <a:pt x="22" y="10"/>
                    </a:moveTo>
                    <a:cubicBezTo>
                      <a:pt x="26" y="32"/>
                      <a:pt x="40" y="48"/>
                      <a:pt x="62" y="48"/>
                    </a:cubicBezTo>
                    <a:cubicBezTo>
                      <a:pt x="82" y="48"/>
                      <a:pt x="96" y="36"/>
                      <a:pt x="100" y="14"/>
                    </a:cubicBezTo>
                    <a:lnTo>
                      <a:pt x="104" y="0"/>
                    </a:lnTo>
                    <a:lnTo>
                      <a:pt x="76" y="0"/>
                    </a:lnTo>
                    <a:lnTo>
                      <a:pt x="74" y="8"/>
                    </a:lnTo>
                    <a:cubicBezTo>
                      <a:pt x="72" y="18"/>
                      <a:pt x="66" y="22"/>
                      <a:pt x="60" y="22"/>
                    </a:cubicBezTo>
                    <a:cubicBezTo>
                      <a:pt x="52" y="22"/>
                      <a:pt x="44" y="14"/>
                      <a:pt x="44" y="2"/>
                    </a:cubicBezTo>
                    <a:lnTo>
                      <a:pt x="4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A4C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48">
                <a:extLst>
                  <a:ext uri="{FF2B5EF4-FFF2-40B4-BE49-F238E27FC236}">
                    <a16:creationId xmlns:a16="http://schemas.microsoft.com/office/drawing/2014/main" id="{143874EC-5EB7-4B6F-918D-42AB45FABA4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29619" y="3101181"/>
                <a:ext cx="36513" cy="28575"/>
              </a:xfrm>
              <a:custGeom>
                <a:avLst/>
                <a:gdLst>
                  <a:gd name="T0" fmla="*/ 24 w 68"/>
                  <a:gd name="T1" fmla="*/ 0 h 54"/>
                  <a:gd name="T2" fmla="*/ 0 w 68"/>
                  <a:gd name="T3" fmla="*/ 28 h 54"/>
                  <a:gd name="T4" fmla="*/ 6 w 68"/>
                  <a:gd name="T5" fmla="*/ 54 h 54"/>
                  <a:gd name="T6" fmla="*/ 46 w 68"/>
                  <a:gd name="T7" fmla="*/ 10 h 54"/>
                  <a:gd name="T8" fmla="*/ 68 w 68"/>
                  <a:gd name="T9" fmla="*/ 10 h 54"/>
                  <a:gd name="T10" fmla="*/ 68 w 68"/>
                  <a:gd name="T11" fmla="*/ 0 h 54"/>
                  <a:gd name="T12" fmla="*/ 24 w 68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54">
                    <a:moveTo>
                      <a:pt x="24" y="0"/>
                    </a:moveTo>
                    <a:cubicBezTo>
                      <a:pt x="24" y="20"/>
                      <a:pt x="12" y="28"/>
                      <a:pt x="0" y="28"/>
                    </a:cubicBezTo>
                    <a:lnTo>
                      <a:pt x="6" y="54"/>
                    </a:lnTo>
                    <a:cubicBezTo>
                      <a:pt x="22" y="52"/>
                      <a:pt x="42" y="38"/>
                      <a:pt x="46" y="10"/>
                    </a:cubicBezTo>
                    <a:lnTo>
                      <a:pt x="68" y="10"/>
                    </a:lnTo>
                    <a:lnTo>
                      <a:pt x="6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4C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49">
                <a:extLst>
                  <a:ext uri="{FF2B5EF4-FFF2-40B4-BE49-F238E27FC236}">
                    <a16:creationId xmlns:a16="http://schemas.microsoft.com/office/drawing/2014/main" id="{F707EC45-63BC-42DB-A7F9-CA5DA4FBF5E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47081" y="3094831"/>
                <a:ext cx="53975" cy="23813"/>
              </a:xfrm>
              <a:custGeom>
                <a:avLst/>
                <a:gdLst>
                  <a:gd name="T0" fmla="*/ 28 w 102"/>
                  <a:gd name="T1" fmla="*/ 42 h 48"/>
                  <a:gd name="T2" fmla="*/ 42 w 102"/>
                  <a:gd name="T3" fmla="*/ 28 h 48"/>
                  <a:gd name="T4" fmla="*/ 58 w 102"/>
                  <a:gd name="T5" fmla="*/ 48 h 48"/>
                  <a:gd name="T6" fmla="*/ 102 w 102"/>
                  <a:gd name="T7" fmla="*/ 48 h 48"/>
                  <a:gd name="T8" fmla="*/ 102 w 102"/>
                  <a:gd name="T9" fmla="*/ 38 h 48"/>
                  <a:gd name="T10" fmla="*/ 80 w 102"/>
                  <a:gd name="T11" fmla="*/ 38 h 48"/>
                  <a:gd name="T12" fmla="*/ 42 w 102"/>
                  <a:gd name="T13" fmla="*/ 0 h 48"/>
                  <a:gd name="T14" fmla="*/ 2 w 102"/>
                  <a:gd name="T15" fmla="*/ 38 h 48"/>
                  <a:gd name="T16" fmla="*/ 0 w 102"/>
                  <a:gd name="T17" fmla="*/ 48 h 48"/>
                  <a:gd name="T18" fmla="*/ 28 w 102"/>
                  <a:gd name="T19" fmla="*/ 48 h 48"/>
                  <a:gd name="T20" fmla="*/ 28 w 102"/>
                  <a:gd name="T21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48">
                    <a:moveTo>
                      <a:pt x="28" y="42"/>
                    </a:moveTo>
                    <a:cubicBezTo>
                      <a:pt x="30" y="32"/>
                      <a:pt x="36" y="28"/>
                      <a:pt x="42" y="28"/>
                    </a:cubicBezTo>
                    <a:cubicBezTo>
                      <a:pt x="52" y="28"/>
                      <a:pt x="58" y="36"/>
                      <a:pt x="58" y="48"/>
                    </a:cubicBezTo>
                    <a:lnTo>
                      <a:pt x="102" y="48"/>
                    </a:lnTo>
                    <a:lnTo>
                      <a:pt x="102" y="38"/>
                    </a:lnTo>
                    <a:lnTo>
                      <a:pt x="80" y="38"/>
                    </a:lnTo>
                    <a:cubicBezTo>
                      <a:pt x="76" y="14"/>
                      <a:pt x="60" y="0"/>
                      <a:pt x="42" y="0"/>
                    </a:cubicBezTo>
                    <a:cubicBezTo>
                      <a:pt x="22" y="0"/>
                      <a:pt x="8" y="12"/>
                      <a:pt x="2" y="38"/>
                    </a:cubicBezTo>
                    <a:lnTo>
                      <a:pt x="0" y="48"/>
                    </a:lnTo>
                    <a:lnTo>
                      <a:pt x="28" y="48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A4C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50">
                <a:extLst>
                  <a:ext uri="{FF2B5EF4-FFF2-40B4-BE49-F238E27FC236}">
                    <a16:creationId xmlns:a16="http://schemas.microsoft.com/office/drawing/2014/main" id="{CDAFA41C-0E79-4355-8E16-7C06E258ACF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57400" y="3044825"/>
                <a:ext cx="33338" cy="23813"/>
              </a:xfrm>
              <a:custGeom>
                <a:avLst/>
                <a:gdLst>
                  <a:gd name="T0" fmla="*/ 64 w 64"/>
                  <a:gd name="T1" fmla="*/ 24 h 46"/>
                  <a:gd name="T2" fmla="*/ 56 w 64"/>
                  <a:gd name="T3" fmla="*/ 0 h 46"/>
                  <a:gd name="T4" fmla="*/ 22 w 64"/>
                  <a:gd name="T5" fmla="*/ 36 h 46"/>
                  <a:gd name="T6" fmla="*/ 0 w 64"/>
                  <a:gd name="T7" fmla="*/ 36 h 46"/>
                  <a:gd name="T8" fmla="*/ 0 w 64"/>
                  <a:gd name="T9" fmla="*/ 46 h 46"/>
                  <a:gd name="T10" fmla="*/ 44 w 64"/>
                  <a:gd name="T11" fmla="*/ 46 h 46"/>
                  <a:gd name="T12" fmla="*/ 64 w 64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6">
                    <a:moveTo>
                      <a:pt x="64" y="24"/>
                    </a:moveTo>
                    <a:lnTo>
                      <a:pt x="56" y="0"/>
                    </a:lnTo>
                    <a:cubicBezTo>
                      <a:pt x="42" y="2"/>
                      <a:pt x="26" y="12"/>
                      <a:pt x="22" y="36"/>
                    </a:cubicBezTo>
                    <a:lnTo>
                      <a:pt x="0" y="36"/>
                    </a:lnTo>
                    <a:lnTo>
                      <a:pt x="0" y="46"/>
                    </a:lnTo>
                    <a:lnTo>
                      <a:pt x="44" y="46"/>
                    </a:lnTo>
                    <a:cubicBezTo>
                      <a:pt x="46" y="32"/>
                      <a:pt x="56" y="26"/>
                      <a:pt x="64" y="24"/>
                    </a:cubicBezTo>
                    <a:close/>
                  </a:path>
                </a:pathLst>
              </a:custGeom>
              <a:solidFill>
                <a:srgbClr val="A4C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5761" y="3336168"/>
              <a:ext cx="504503" cy="50450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790" y="3304026"/>
              <a:ext cx="554166" cy="55416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340" y="3304025"/>
              <a:ext cx="532135" cy="532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26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794573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7002" y="2596638"/>
            <a:ext cx="6948752" cy="297472"/>
          </a:xfrm>
        </p:spPr>
        <p:txBody>
          <a:bodyPr/>
          <a:lstStyle/>
          <a:p>
            <a:pPr defTabSz="914400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Customizable Objective linked Savings Plan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0111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/>
          </p:nvPr>
        </p:nvSpPr>
        <p:spPr>
          <a:xfrm>
            <a:off x="269157" y="153621"/>
            <a:ext cx="6944443" cy="493465"/>
          </a:xfrm>
        </p:spPr>
        <p:txBody>
          <a:bodyPr/>
          <a:lstStyle/>
          <a:p>
            <a:r>
              <a:rPr lang="en-US" sz="2800" dirty="0"/>
              <a:t>Flexible Premium Payment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4811507"/>
            <a:ext cx="67842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96191" y="3067940"/>
            <a:ext cx="2094721" cy="536829"/>
          </a:xfrm>
          <a:prstGeom prst="rect">
            <a:avLst/>
          </a:prstGeom>
          <a:noFill/>
          <a:ln w="12700" cmpd="sng">
            <a:solidFill>
              <a:srgbClr val="0090DA"/>
            </a:solidFill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</a:rPr>
              <a:t>Premium term 5 to 10 years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6785C8-7401-4FBF-BD49-AE20ED1CC7FA}"/>
              </a:ext>
            </a:extLst>
          </p:cNvPr>
          <p:cNvGrpSpPr/>
          <p:nvPr/>
        </p:nvGrpSpPr>
        <p:grpSpPr>
          <a:xfrm>
            <a:off x="1204660" y="825702"/>
            <a:ext cx="5097618" cy="1885629"/>
            <a:chOff x="391860" y="825702"/>
            <a:chExt cx="5097618" cy="1885629"/>
          </a:xfrm>
        </p:grpSpPr>
        <p:grpSp>
          <p:nvGrpSpPr>
            <p:cNvPr id="43" name="Group 42"/>
            <p:cNvGrpSpPr/>
            <p:nvPr/>
          </p:nvGrpSpPr>
          <p:grpSpPr>
            <a:xfrm>
              <a:off x="391860" y="825702"/>
              <a:ext cx="5097618" cy="1885629"/>
              <a:chOff x="1277782" y="2688061"/>
              <a:chExt cx="5097618" cy="188562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277782" y="2688061"/>
                <a:ext cx="1724949" cy="1885629"/>
                <a:chOff x="6631870" y="886408"/>
                <a:chExt cx="1582983" cy="188562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632057" y="886408"/>
                  <a:ext cx="1582796" cy="44244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7F7F7F">
                        <a:lumMod val="50000"/>
                      </a:srgbClr>
                    </a:buClr>
                    <a:defRPr/>
                  </a:pPr>
                  <a:r>
                    <a:rPr lang="en-US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Premium Term</a:t>
                  </a:r>
                </a:p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7F7F7F">
                        <a:lumMod val="50000"/>
                      </a:srgbClr>
                    </a:buClr>
                    <a:defRPr/>
                  </a:pPr>
                  <a:r>
                    <a:rPr lang="en-US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(in Years)</a:t>
                  </a: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632057" y="1367322"/>
                  <a:ext cx="1582796" cy="44244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7F7F7F">
                        <a:lumMod val="50000"/>
                      </a:srgbClr>
                    </a:buClr>
                    <a:defRPr/>
                  </a:pPr>
                  <a:r>
                    <a:rPr lang="en-US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5 </a:t>
                  </a:r>
                  <a:r>
                    <a:rPr lang="mr-IN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–</a:t>
                  </a:r>
                  <a:r>
                    <a:rPr lang="en-US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 7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631870" y="1848008"/>
                  <a:ext cx="1582796" cy="44244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7F7F7F">
                        <a:lumMod val="50000"/>
                      </a:srgbClr>
                    </a:buClr>
                    <a:defRPr/>
                  </a:pPr>
                  <a:r>
                    <a:rPr lang="en-US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8 </a:t>
                  </a:r>
                  <a:r>
                    <a:rPr lang="mr-IN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–</a:t>
                  </a:r>
                  <a:r>
                    <a:rPr lang="en-US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 10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631870" y="2329596"/>
                  <a:ext cx="1582796" cy="44244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7F7F7F">
                        <a:lumMod val="50000"/>
                      </a:srgbClr>
                    </a:buClr>
                    <a:defRPr/>
                  </a:pPr>
                  <a:r>
                    <a:rPr lang="en-US" sz="1100" b="1" kern="0" dirty="0">
                      <a:solidFill>
                        <a:srgbClr val="FFFFFF"/>
                      </a:solidFill>
                      <a:cs typeface="Arial" pitchFamily="34" charset="0"/>
                    </a:rPr>
                    <a:t>11 - 25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3129527" y="2688061"/>
                <a:ext cx="3245873" cy="1875936"/>
                <a:chOff x="1993803" y="873708"/>
                <a:chExt cx="1582895" cy="1875936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993902" y="873708"/>
                  <a:ext cx="1582796" cy="44244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Minimum Premium</a:t>
                  </a:r>
                </a:p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Per Year (USD)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993803" y="2307203"/>
                  <a:ext cx="1582796" cy="44244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$2,400 ($200 per month)</a:t>
                  </a:r>
                  <a:endParaRPr lang="en-US" sz="11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993803" y="1835308"/>
                  <a:ext cx="1582796" cy="44244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1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$4,800 ($400 per month)</a:t>
                  </a:r>
                  <a:endParaRPr lang="en-US" sz="11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53" name="Rectangle 52"/>
            <p:cNvSpPr/>
            <p:nvPr/>
          </p:nvSpPr>
          <p:spPr>
            <a:xfrm>
              <a:off x="2243598" y="1304567"/>
              <a:ext cx="3245670" cy="4424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$7,200($600 per month)</a:t>
              </a:r>
              <a:endPara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96183" y="3661377"/>
            <a:ext cx="2094721" cy="536829"/>
          </a:xfrm>
          <a:prstGeom prst="rect">
            <a:avLst/>
          </a:prstGeom>
          <a:noFill/>
          <a:ln w="12700" cmpd="sng">
            <a:solidFill>
              <a:srgbClr val="0090DA"/>
            </a:solidFill>
            <a:prstDash val="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</a:rPr>
              <a:t>11</a:t>
            </a:r>
            <a:r>
              <a:rPr lang="en-US" sz="1000" baseline="30000" dirty="0">
                <a:solidFill>
                  <a:srgbClr val="000000"/>
                </a:solidFill>
              </a:rPr>
              <a:t>th</a:t>
            </a:r>
            <a:r>
              <a:rPr lang="en-US" sz="1000" dirty="0">
                <a:solidFill>
                  <a:srgbClr val="000000"/>
                </a:solidFill>
              </a:rPr>
              <a:t> Year Onwards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1F90D7-9B8F-42C0-B615-A219C4D085EA}"/>
              </a:ext>
            </a:extLst>
          </p:cNvPr>
          <p:cNvGrpSpPr/>
          <p:nvPr/>
        </p:nvGrpSpPr>
        <p:grpSpPr>
          <a:xfrm>
            <a:off x="3565399" y="3065933"/>
            <a:ext cx="2353606" cy="1130266"/>
            <a:chOff x="2608666" y="3065933"/>
            <a:chExt cx="2353606" cy="1130266"/>
          </a:xfrm>
        </p:grpSpPr>
        <p:sp>
          <p:nvSpPr>
            <p:cNvPr id="41" name="Rectangle 40"/>
            <p:cNvSpPr/>
            <p:nvPr/>
          </p:nvSpPr>
          <p:spPr>
            <a:xfrm>
              <a:off x="2848902" y="3065933"/>
              <a:ext cx="2113370" cy="53682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12 Months IPP/Claw-back Period</a:t>
              </a:r>
            </a:p>
          </p:txBody>
        </p:sp>
        <p:sp>
          <p:nvSpPr>
            <p:cNvPr id="42" name="Pentagon 24"/>
            <p:cNvSpPr/>
            <p:nvPr/>
          </p:nvSpPr>
          <p:spPr>
            <a:xfrm>
              <a:off x="2608666" y="3233003"/>
              <a:ext cx="103333" cy="170813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40640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406400 w 822960"/>
                <a:gd name="connsiteY5" fmla="*/ 0 h 822960"/>
                <a:gd name="connsiteX0" fmla="*/ 0 w 416560"/>
                <a:gd name="connsiteY0" fmla="*/ 0 h 822960"/>
                <a:gd name="connsiteX1" fmla="*/ 5080 w 416560"/>
                <a:gd name="connsiteY1" fmla="*/ 0 h 822960"/>
                <a:gd name="connsiteX2" fmla="*/ 416560 w 416560"/>
                <a:gd name="connsiteY2" fmla="*/ 411480 h 822960"/>
                <a:gd name="connsiteX3" fmla="*/ 5080 w 416560"/>
                <a:gd name="connsiteY3" fmla="*/ 822960 h 822960"/>
                <a:gd name="connsiteX4" fmla="*/ 0 w 416560"/>
                <a:gd name="connsiteY4" fmla="*/ 806027 h 822960"/>
                <a:gd name="connsiteX5" fmla="*/ 0 w 41656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822960">
                  <a:moveTo>
                    <a:pt x="0" y="0"/>
                  </a:moveTo>
                  <a:lnTo>
                    <a:pt x="5080" y="0"/>
                  </a:lnTo>
                  <a:lnTo>
                    <a:pt x="416560" y="411480"/>
                  </a:lnTo>
                  <a:lnTo>
                    <a:pt x="5080" y="822960"/>
                  </a:lnTo>
                  <a:lnTo>
                    <a:pt x="0" y="806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48902" y="3659370"/>
              <a:ext cx="2113370" cy="53682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18</a:t>
              </a:r>
              <a:r>
                <a:rPr lang="en-US" sz="1000" baseline="30000" dirty="0">
                  <a:solidFill>
                    <a:srgbClr val="000000"/>
                  </a:solidFill>
                </a:rPr>
                <a:t>th</a:t>
              </a:r>
              <a:r>
                <a:rPr lang="en-US" sz="1000" dirty="0">
                  <a:solidFill>
                    <a:srgbClr val="000000"/>
                  </a:solidFill>
                </a:rPr>
                <a:t> Month IPP/Claw-back Period</a:t>
              </a:r>
            </a:p>
          </p:txBody>
        </p:sp>
        <p:sp>
          <p:nvSpPr>
            <p:cNvPr id="56" name="Pentagon 24"/>
            <p:cNvSpPr/>
            <p:nvPr/>
          </p:nvSpPr>
          <p:spPr>
            <a:xfrm>
              <a:off x="2617132" y="3826440"/>
              <a:ext cx="103333" cy="170813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40640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406400 w 822960"/>
                <a:gd name="connsiteY5" fmla="*/ 0 h 822960"/>
                <a:gd name="connsiteX0" fmla="*/ 0 w 416560"/>
                <a:gd name="connsiteY0" fmla="*/ 0 h 822960"/>
                <a:gd name="connsiteX1" fmla="*/ 5080 w 416560"/>
                <a:gd name="connsiteY1" fmla="*/ 0 h 822960"/>
                <a:gd name="connsiteX2" fmla="*/ 416560 w 416560"/>
                <a:gd name="connsiteY2" fmla="*/ 411480 h 822960"/>
                <a:gd name="connsiteX3" fmla="*/ 5080 w 416560"/>
                <a:gd name="connsiteY3" fmla="*/ 822960 h 822960"/>
                <a:gd name="connsiteX4" fmla="*/ 0 w 416560"/>
                <a:gd name="connsiteY4" fmla="*/ 806027 h 822960"/>
                <a:gd name="connsiteX5" fmla="*/ 0 w 41656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822960">
                  <a:moveTo>
                    <a:pt x="0" y="0"/>
                  </a:moveTo>
                  <a:lnTo>
                    <a:pt x="5080" y="0"/>
                  </a:lnTo>
                  <a:lnTo>
                    <a:pt x="416560" y="411480"/>
                  </a:lnTo>
                  <a:lnTo>
                    <a:pt x="5080" y="822960"/>
                  </a:lnTo>
                  <a:lnTo>
                    <a:pt x="0" y="806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87400" y="3975100"/>
            <a:ext cx="914400" cy="914400"/>
          </a:xfrm>
          <a:prstGeom prst="rect">
            <a:avLst/>
          </a:prstGeom>
          <a:noFill/>
        </p:spPr>
        <p:txBody>
          <a:bodyPr wrap="none" lIns="91440" tIns="0" rIns="91440" bIns="0" rtlCol="0">
            <a:no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56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Built-in Free Benefit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64848" y="1987534"/>
            <a:ext cx="1749099" cy="1640056"/>
            <a:chOff x="264848" y="1437247"/>
            <a:chExt cx="1749099" cy="1640056"/>
          </a:xfrm>
        </p:grpSpPr>
        <p:sp>
          <p:nvSpPr>
            <p:cNvPr id="11" name="Rectangle 10"/>
            <p:cNvSpPr/>
            <p:nvPr/>
          </p:nvSpPr>
          <p:spPr>
            <a:xfrm>
              <a:off x="264848" y="1437247"/>
              <a:ext cx="1544475" cy="164005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b="1" dirty="0">
                  <a:solidFill>
                    <a:schemeClr val="accent6"/>
                  </a:solidFill>
                </a:rPr>
                <a:t>Short Term Incapacity – Sickness</a:t>
              </a:r>
            </a:p>
            <a:p>
              <a:pPr lvl="0" algn="ctr"/>
              <a:r>
                <a:rPr lang="en-US" sz="1200" dirty="0">
                  <a:solidFill>
                    <a:schemeClr val="accent6"/>
                  </a:solidFill>
                </a:rPr>
                <a:t>Maximum Benefit Amount </a:t>
              </a:r>
            </a:p>
            <a:p>
              <a:pPr lvl="0" algn="ctr"/>
              <a:r>
                <a:rPr lang="en-US" sz="1200" dirty="0">
                  <a:solidFill>
                    <a:schemeClr val="accent6"/>
                  </a:solidFill>
                </a:rPr>
                <a:t>USD 1,000,000</a:t>
              </a:r>
            </a:p>
          </p:txBody>
        </p:sp>
        <p:sp>
          <p:nvSpPr>
            <p:cNvPr id="12" name="Pentagon 24"/>
            <p:cNvSpPr/>
            <p:nvPr/>
          </p:nvSpPr>
          <p:spPr>
            <a:xfrm>
              <a:off x="1875149" y="2069899"/>
              <a:ext cx="138798" cy="334275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40640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406400 w 822960"/>
                <a:gd name="connsiteY5" fmla="*/ 0 h 822960"/>
                <a:gd name="connsiteX0" fmla="*/ 0 w 416560"/>
                <a:gd name="connsiteY0" fmla="*/ 0 h 822960"/>
                <a:gd name="connsiteX1" fmla="*/ 5080 w 416560"/>
                <a:gd name="connsiteY1" fmla="*/ 0 h 822960"/>
                <a:gd name="connsiteX2" fmla="*/ 416560 w 416560"/>
                <a:gd name="connsiteY2" fmla="*/ 411480 h 822960"/>
                <a:gd name="connsiteX3" fmla="*/ 5080 w 416560"/>
                <a:gd name="connsiteY3" fmla="*/ 822960 h 822960"/>
                <a:gd name="connsiteX4" fmla="*/ 0 w 416560"/>
                <a:gd name="connsiteY4" fmla="*/ 806027 h 822960"/>
                <a:gd name="connsiteX5" fmla="*/ 0 w 41656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822960">
                  <a:moveTo>
                    <a:pt x="0" y="0"/>
                  </a:moveTo>
                  <a:lnTo>
                    <a:pt x="5080" y="0"/>
                  </a:lnTo>
                  <a:lnTo>
                    <a:pt x="416560" y="411480"/>
                  </a:lnTo>
                  <a:lnTo>
                    <a:pt x="5080" y="822960"/>
                  </a:lnTo>
                  <a:lnTo>
                    <a:pt x="0" y="806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7002" y="919040"/>
            <a:ext cx="6948752" cy="297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The customer is entitled for a Short Term Incapacity Benefit in case of incapacity due to sickness and accident benefit.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079773" y="1646332"/>
            <a:ext cx="5391527" cy="2499268"/>
            <a:chOff x="2079773" y="1675269"/>
            <a:chExt cx="5391527" cy="2499268"/>
          </a:xfrm>
        </p:grpSpPr>
        <p:sp>
          <p:nvSpPr>
            <p:cNvPr id="14" name="Rectangle 13"/>
            <p:cNvSpPr/>
            <p:nvPr/>
          </p:nvSpPr>
          <p:spPr>
            <a:xfrm>
              <a:off x="2079773" y="1675269"/>
              <a:ext cx="1298424" cy="302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Term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4025" y="1675269"/>
              <a:ext cx="2174607" cy="3026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Age 18 to 65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84459" y="1677416"/>
              <a:ext cx="1786839" cy="3026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Age 66 to 95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79773" y="2010676"/>
              <a:ext cx="1298428" cy="5180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Short Term Incapacity Benefit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4027" y="2010676"/>
              <a:ext cx="2174606" cy="5180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Incapacity due to Accident/Sickness	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79773" y="2559293"/>
              <a:ext cx="1298428" cy="5180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Waiting Period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44027" y="2559293"/>
              <a:ext cx="2174606" cy="5180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3 months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No waiting period for Incapacity due to Accident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84459" y="2559293"/>
              <a:ext cx="1786841" cy="51801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6 months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79773" y="3107910"/>
              <a:ext cx="1298428" cy="5180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Benefit Period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44027" y="3107910"/>
              <a:ext cx="2174606" cy="5180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24 months </a:t>
              </a:r>
              <a:r>
                <a:rPr lang="mr-IN" sz="1100" dirty="0">
                  <a:solidFill>
                    <a:schemeClr val="tx1"/>
                  </a:solidFill>
                </a:rPr>
                <a:t>–</a:t>
              </a:r>
              <a:r>
                <a:rPr lang="en-US" sz="1100" dirty="0">
                  <a:solidFill>
                    <a:schemeClr val="tx1"/>
                  </a:solidFill>
                </a:rPr>
                <a:t> Incapacity due to Accident/Sickness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84459" y="3107910"/>
              <a:ext cx="1786841" cy="51801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12 months (Accident only)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84459" y="2010676"/>
              <a:ext cx="1786841" cy="51801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Incapacity due to Accident only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79773" y="3656527"/>
              <a:ext cx="1298428" cy="5180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Excess Period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44026" y="3656527"/>
              <a:ext cx="4027273" cy="5180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3 months </a:t>
              </a:r>
              <a:r>
                <a:rPr lang="mr-IN" sz="1100" dirty="0">
                  <a:solidFill>
                    <a:schemeClr val="tx1"/>
                  </a:solidFill>
                </a:rPr>
                <a:t>–</a:t>
              </a:r>
              <a:r>
                <a:rPr lang="en-US" sz="1100" dirty="0">
                  <a:solidFill>
                    <a:schemeClr val="tx1"/>
                  </a:solidFill>
                </a:rPr>
                <a:t> Incapacity due to Sickness or Accident</a:t>
              </a:r>
            </a:p>
          </p:txBody>
        </p:sp>
      </p:grpSp>
      <p:sp>
        <p:nvSpPr>
          <p:cNvPr id="40" name="Text Placeholder 1"/>
          <p:cNvSpPr txBox="1">
            <a:spLocks/>
          </p:cNvSpPr>
          <p:nvPr/>
        </p:nvSpPr>
        <p:spPr>
          <a:xfrm>
            <a:off x="267002" y="4205036"/>
            <a:ext cx="4051658" cy="31804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i="1" dirty="0"/>
              <a:t>Customer needs to inform MetLife of the change in residency status</a:t>
            </a:r>
          </a:p>
        </p:txBody>
      </p:sp>
    </p:spTree>
    <p:extLst>
      <p:ext uri="{BB962C8B-B14F-4D97-AF65-F5344CB8AC3E}">
        <p14:creationId xmlns:p14="http://schemas.microsoft.com/office/powerpoint/2010/main" val="128447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Built-in Free Benefit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7" name="Text Placeholder 1"/>
          <p:cNvSpPr txBox="1">
            <a:spLocks/>
          </p:cNvSpPr>
          <p:nvPr/>
        </p:nvSpPr>
        <p:spPr>
          <a:xfrm>
            <a:off x="267002" y="4205036"/>
            <a:ext cx="4051658" cy="31804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i="1" dirty="0"/>
              <a:t>Customer needs to inform MetLife of the change in residency status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3546" y="794101"/>
            <a:ext cx="592226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rgbClr val="0070C0"/>
                </a:solidFill>
              </a:rPr>
              <a:t>Common Carrier - Accidental Death Benefit Conditions:</a:t>
            </a:r>
            <a:endParaRPr lang="en-US" sz="12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b="1" dirty="0"/>
              <a:t>The benefit is payable only upon receipt of due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000" b="1" dirty="0"/>
              <a:t>proof of the death of the Insured as a direct result and independently and exclusively of all other causes, of bodily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000" b="1" dirty="0"/>
              <a:t>injuries effected solely by external, violent and accidental means of which (except in the case of drowning, or of internal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000" b="1" dirty="0"/>
              <a:t>injury revealed by autopsy) there is evidence of visible contusion or wound on the exterior of the body and provided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000" b="1" dirty="0"/>
              <a:t>the accident occurring (a) while riding as a passenger in a regular Passenger Elevator Car(elevators in mines excluded),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000" b="1" dirty="0"/>
              <a:t>or (b) in consequence of the burning of any Theater, Hotel or other Public Building in which the Insured shall be at the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000" b="1" dirty="0"/>
              <a:t>commencement of the fire, or (c) while as a fare-paying passenger on any </a:t>
            </a:r>
            <a:r>
              <a:rPr lang="en-US" sz="1000" b="1" dirty="0" err="1"/>
              <a:t>bonafide</a:t>
            </a:r>
            <a:r>
              <a:rPr lang="en-US" sz="1000" b="1" dirty="0"/>
              <a:t> public conveyance licensed and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000" b="1" dirty="0"/>
              <a:t>approved to carry passengers for hire.</a:t>
            </a:r>
          </a:p>
          <a:p>
            <a:pPr lvl="0">
              <a:spcBef>
                <a:spcPts val="600"/>
              </a:spcBef>
            </a:pPr>
            <a:endParaRPr lang="en-US" sz="1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7002" y="1228019"/>
            <a:ext cx="1916559" cy="2055581"/>
            <a:chOff x="147918" y="1743076"/>
            <a:chExt cx="1916559" cy="2055581"/>
          </a:xfrm>
        </p:grpSpPr>
        <p:sp>
          <p:nvSpPr>
            <p:cNvPr id="26" name="Rectangle 25"/>
            <p:cNvSpPr/>
            <p:nvPr/>
          </p:nvSpPr>
          <p:spPr>
            <a:xfrm>
              <a:off x="147918" y="1743076"/>
              <a:ext cx="1573306" cy="4317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Accidental Death in a Common Carrier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7918" y="2575975"/>
              <a:ext cx="1573306" cy="431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100% of Account Value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7918" y="3366879"/>
              <a:ext cx="1573306" cy="431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USD 250,000</a:t>
              </a:r>
            </a:p>
          </p:txBody>
        </p:sp>
        <p:sp>
          <p:nvSpPr>
            <p:cNvPr id="34" name="Pentagon 24"/>
            <p:cNvSpPr/>
            <p:nvPr/>
          </p:nvSpPr>
          <p:spPr>
            <a:xfrm>
              <a:off x="1925679" y="2647142"/>
              <a:ext cx="138798" cy="334275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40640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406400 w 822960"/>
                <a:gd name="connsiteY5" fmla="*/ 0 h 822960"/>
                <a:gd name="connsiteX0" fmla="*/ 0 w 416560"/>
                <a:gd name="connsiteY0" fmla="*/ 0 h 822960"/>
                <a:gd name="connsiteX1" fmla="*/ 5080 w 416560"/>
                <a:gd name="connsiteY1" fmla="*/ 0 h 822960"/>
                <a:gd name="connsiteX2" fmla="*/ 416560 w 416560"/>
                <a:gd name="connsiteY2" fmla="*/ 411480 h 822960"/>
                <a:gd name="connsiteX3" fmla="*/ 5080 w 416560"/>
                <a:gd name="connsiteY3" fmla="*/ 822960 h 822960"/>
                <a:gd name="connsiteX4" fmla="*/ 0 w 416560"/>
                <a:gd name="connsiteY4" fmla="*/ 806027 h 822960"/>
                <a:gd name="connsiteX5" fmla="*/ 0 w 41656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822960">
                  <a:moveTo>
                    <a:pt x="0" y="0"/>
                  </a:moveTo>
                  <a:lnTo>
                    <a:pt x="5080" y="0"/>
                  </a:lnTo>
                  <a:lnTo>
                    <a:pt x="416560" y="411480"/>
                  </a:lnTo>
                  <a:lnTo>
                    <a:pt x="5080" y="822960"/>
                  </a:lnTo>
                  <a:lnTo>
                    <a:pt x="0" y="806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43322" y="2991222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+</a:t>
              </a:r>
              <a:endParaRPr lang="en-US" sz="2000" dirty="0"/>
            </a:p>
          </p:txBody>
        </p:sp>
        <p:sp>
          <p:nvSpPr>
            <p:cNvPr id="38" name="Pentagon 24"/>
            <p:cNvSpPr/>
            <p:nvPr/>
          </p:nvSpPr>
          <p:spPr>
            <a:xfrm rot="5400000">
              <a:off x="838251" y="2257583"/>
              <a:ext cx="143889" cy="237853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40640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406400 w 822960"/>
                <a:gd name="connsiteY5" fmla="*/ 0 h 822960"/>
                <a:gd name="connsiteX0" fmla="*/ 0 w 416560"/>
                <a:gd name="connsiteY0" fmla="*/ 0 h 822960"/>
                <a:gd name="connsiteX1" fmla="*/ 5080 w 416560"/>
                <a:gd name="connsiteY1" fmla="*/ 0 h 822960"/>
                <a:gd name="connsiteX2" fmla="*/ 416560 w 416560"/>
                <a:gd name="connsiteY2" fmla="*/ 411480 h 822960"/>
                <a:gd name="connsiteX3" fmla="*/ 5080 w 416560"/>
                <a:gd name="connsiteY3" fmla="*/ 822960 h 822960"/>
                <a:gd name="connsiteX4" fmla="*/ 0 w 416560"/>
                <a:gd name="connsiteY4" fmla="*/ 806027 h 822960"/>
                <a:gd name="connsiteX5" fmla="*/ 0 w 416560"/>
                <a:gd name="connsiteY5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60" h="822960">
                  <a:moveTo>
                    <a:pt x="0" y="0"/>
                  </a:moveTo>
                  <a:lnTo>
                    <a:pt x="5080" y="0"/>
                  </a:lnTo>
                  <a:lnTo>
                    <a:pt x="416560" y="411480"/>
                  </a:lnTo>
                  <a:lnTo>
                    <a:pt x="5080" y="822960"/>
                  </a:lnTo>
                  <a:lnTo>
                    <a:pt x="0" y="806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66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Built-in Free Benefit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7" name="Text Placeholder 1"/>
          <p:cNvSpPr txBox="1">
            <a:spLocks/>
          </p:cNvSpPr>
          <p:nvPr/>
        </p:nvSpPr>
        <p:spPr>
          <a:xfrm>
            <a:off x="267002" y="4205036"/>
            <a:ext cx="4051658" cy="31804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i="1" dirty="0"/>
              <a:t>Customer needs to inform MetLife of the change in residency status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002" y="647086"/>
            <a:ext cx="5922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600" b="1" dirty="0">
                <a:solidFill>
                  <a:srgbClr val="0070C0"/>
                </a:solidFill>
              </a:rPr>
              <a:t>Medical Discount Card:</a:t>
            </a:r>
            <a:endParaRPr lang="en-US" sz="12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b="1" dirty="0"/>
              <a:t>The medical discount card offers up to 30% exclusive discounts at specific medical providers in the UAE, including dental and optical treatments.</a:t>
            </a:r>
          </a:p>
          <a:p>
            <a:pPr>
              <a:lnSpc>
                <a:spcPct val="150000"/>
              </a:lnSpc>
            </a:pPr>
            <a:endParaRPr lang="en-US" sz="10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1" dirty="0"/>
              <a:t>The discount card will be offered free of charge to the customers.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b="1" dirty="0"/>
              <a:t>The discount card is applicable for UAE residents only.</a:t>
            </a:r>
          </a:p>
        </p:txBody>
      </p:sp>
    </p:spTree>
    <p:extLst>
      <p:ext uri="{BB962C8B-B14F-4D97-AF65-F5344CB8AC3E}">
        <p14:creationId xmlns:p14="http://schemas.microsoft.com/office/powerpoint/2010/main" val="248501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NrYl6ZEeMKxz6bagK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4833</TotalTime>
  <Words>2359</Words>
  <Application>Microsoft Office PowerPoint</Application>
  <PresentationFormat>On-screen Show (16:9)</PresentationFormat>
  <Paragraphs>783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ＭＳ Ｐゴシック</vt:lpstr>
      <vt:lpstr>.AppleSystemUIFont</vt:lpstr>
      <vt:lpstr>Arial</vt:lpstr>
      <vt:lpstr>Arial Narrow</vt:lpstr>
      <vt:lpstr>Calibri</vt:lpstr>
      <vt:lpstr>Georgia</vt:lpstr>
      <vt:lpstr>Mangal</vt:lpstr>
      <vt:lpstr>Open Sans Bold</vt:lpstr>
      <vt:lpstr>Times New Roman</vt:lpstr>
      <vt:lpstr>Wingdings</vt:lpstr>
      <vt:lpstr>1_Default Theme</vt:lpstr>
      <vt:lpstr>Regular Savings Plan</vt:lpstr>
      <vt:lpstr>What is Regular Savings Plan</vt:lpstr>
      <vt:lpstr>Product Positioning</vt:lpstr>
      <vt:lpstr>Product Offerings</vt:lpstr>
      <vt:lpstr>Flexibility</vt:lpstr>
      <vt:lpstr>Flexible Premium Payment</vt:lpstr>
      <vt:lpstr>Built-in Free Benefit</vt:lpstr>
      <vt:lpstr>Built-in Free Benefit</vt:lpstr>
      <vt:lpstr>Built-in Free Benefit</vt:lpstr>
      <vt:lpstr>Optional Coverage</vt:lpstr>
      <vt:lpstr>Investment choices</vt:lpstr>
      <vt:lpstr>Maturity Options</vt:lpstr>
      <vt:lpstr>Annuity is not just for pensions</vt:lpstr>
      <vt:lpstr>Liquidity</vt:lpstr>
      <vt:lpstr>PowerPoint Presentation</vt:lpstr>
      <vt:lpstr>PowerPoint Presentation</vt:lpstr>
      <vt:lpstr>Charges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Sheth, Viral</dc:creator>
  <cp:keywords/>
  <dc:description/>
  <cp:lastModifiedBy>Sheth, Viral</cp:lastModifiedBy>
  <cp:revision>305</cp:revision>
  <cp:lastPrinted>2016-11-22T17:29:32Z</cp:lastPrinted>
  <dcterms:created xsi:type="dcterms:W3CDTF">2016-10-12T07:45:17Z</dcterms:created>
  <dcterms:modified xsi:type="dcterms:W3CDTF">2019-03-25T08:46:25Z</dcterms:modified>
  <cp:category/>
</cp:coreProperties>
</file>