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13"/>
  </p:notesMasterIdLst>
  <p:handoutMasterIdLst>
    <p:handoutMasterId r:id="rId14"/>
  </p:handoutMasterIdLst>
  <p:sldIdLst>
    <p:sldId id="338" r:id="rId5"/>
    <p:sldId id="1516" r:id="rId6"/>
    <p:sldId id="1519" r:id="rId7"/>
    <p:sldId id="1520" r:id="rId8"/>
    <p:sldId id="1521" r:id="rId9"/>
    <p:sldId id="1523" r:id="rId10"/>
    <p:sldId id="1522" r:id="rId11"/>
    <p:sldId id="15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man, Adrianne" initials="FA" lastIdx="1" clrIdx="0">
    <p:extLst>
      <p:ext uri="{19B8F6BF-5375-455C-9EA6-DF929625EA0E}">
        <p15:presenceInfo xmlns:p15="http://schemas.microsoft.com/office/powerpoint/2012/main" userId="S::afreeman@metlife.com::a124e4d9-85ac-4e19-869a-c8711a4e2838" providerId="AD"/>
      </p:ext>
    </p:extLst>
  </p:cmAuthor>
  <p:cmAuthor id="2" name="C, Rosalin Lopez" initials="CRL" lastIdx="1" clrIdx="1">
    <p:extLst>
      <p:ext uri="{19B8F6BF-5375-455C-9EA6-DF929625EA0E}">
        <p15:presenceInfo xmlns:p15="http://schemas.microsoft.com/office/powerpoint/2012/main" userId="S::crosalin@gpstrategies.com::46024192-ac5f-441a-bc92-9366cb501274" providerId="AD"/>
      </p:ext>
    </p:extLst>
  </p:cmAuthor>
  <p:cmAuthor id="3" name="Chan, Yiu Hon Elton" initials="CYHE" lastIdx="3" clrIdx="2">
    <p:extLst>
      <p:ext uri="{19B8F6BF-5375-455C-9EA6-DF929625EA0E}">
        <p15:presenceInfo xmlns:p15="http://schemas.microsoft.com/office/powerpoint/2012/main" userId="S::yiu-hon-elton.chan@metlife.ae::0a474ba9-1be4-4dcd-a09e-0004921ba1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A"/>
    <a:srgbClr val="0090DB"/>
    <a:srgbClr val="A4CE4E"/>
    <a:srgbClr val="0162A2"/>
    <a:srgbClr val="A3CE4E"/>
    <a:srgbClr val="0061A0"/>
    <a:srgbClr val="75787B"/>
    <a:srgbClr val="00A3AD"/>
    <a:srgbClr val="E46B95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CA889-030D-4FBB-930D-9507D410AFE3}" v="6" dt="2020-01-03T17:48:32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83117" autoAdjust="0"/>
  </p:normalViewPr>
  <p:slideViewPr>
    <p:cSldViewPr snapToGrid="0">
      <p:cViewPr varScale="1">
        <p:scale>
          <a:sx n="60" d="100"/>
          <a:sy n="60" d="100"/>
        </p:scale>
        <p:origin x="12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8-26T09:51:16.904" idx="1">
    <p:pos x="4110" y="2880"/>
    <p:text>Suggest to drop Health Cover Abroad</p:text>
    <p:extLst>
      <p:ext uri="{C676402C-5697-4E1C-873F-D02D1690AC5C}">
        <p15:threadingInfo xmlns:p15="http://schemas.microsoft.com/office/powerpoint/2012/main" timeZoneBias="-240"/>
      </p:ext>
    </p:extLst>
  </p:cm>
  <p:cm authorId="3" dt="2020-08-26T09:52:05.525" idx="2">
    <p:pos x="1030" y="454"/>
    <p:text>Add row for Policy Term
5 to 30 years; Or
Up to age 55, 60, 65, 70, 75, 80, 85</p:text>
    <p:extLst>
      <p:ext uri="{C676402C-5697-4E1C-873F-D02D1690AC5C}">
        <p15:threadingInfo xmlns:p15="http://schemas.microsoft.com/office/powerpoint/2012/main" timeZoneBias="-240"/>
      </p:ext>
    </p:extLst>
  </p:cm>
  <p:cm authorId="3" dt="2020-08-26T09:53:32.014" idx="3">
    <p:pos x="6709" y="3114"/>
    <p:text>Premium rate is lower at 1m+ FA - don't have to add it in as a note but mention when presenting</p:text>
    <p:extLst>
      <p:ext uri="{C676402C-5697-4E1C-873F-D02D1690AC5C}">
        <p15:threadingInfo xmlns:p15="http://schemas.microsoft.com/office/powerpoint/2012/main" timeZoneBias="-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41AEF-3112-6549-914A-E0D9B60F40EA}" type="datetimeFigureOut">
              <a:rPr lang="en-US" sz="1000">
                <a:latin typeface="Arial" charset="0"/>
                <a:cs typeface="Arial" charset="0"/>
              </a:rPr>
              <a:t>5/23/2021</a:t>
            </a:fld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293638-C25A-9844-8D5B-B0309EC5F961}" type="slidenum">
              <a:rPr lang="en-US" sz="1000">
                <a:latin typeface="Arial" charset="0"/>
                <a:cs typeface="Arial" charset="0"/>
              </a:rPr>
              <a:t>‹#›</a:t>
            </a:fld>
            <a:endParaRPr lang="en-US" sz="1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EC2C7003-A6A9-A249-88AD-8CFDA7DED64B}" type="datetimeFigureOut">
              <a:rPr lang="en-US" smtClean="0"/>
              <a:pPr/>
              <a:t>5/23/2021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50AD15A5-6128-B84F-818D-8AA5BDD9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1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2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6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Renewability option dropped; </a:t>
            </a:r>
          </a:p>
          <a:p>
            <a:endParaRPr lang="en-US" dirty="0"/>
          </a:p>
          <a:p>
            <a:r>
              <a:rPr lang="en-US" dirty="0"/>
              <a:t>More updates are coming in November 2020 on this product;</a:t>
            </a:r>
          </a:p>
          <a:p>
            <a:r>
              <a:rPr lang="en-US" dirty="0"/>
              <a:t>Once we combine both existing and new features this product will be very competitive and unique in the market.  With flexible plan, features, benefits and rates. </a:t>
            </a:r>
          </a:p>
          <a:p>
            <a:r>
              <a:rPr lang="en-US" dirty="0"/>
              <a:t>Roughly this is going to be around 15 to 20% cheaper than before-   to provide price comparison with the market once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90EA2B-7FD5-2347-BBDF-C0FF05C88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85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65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 numCol="3" spcCol="137160"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47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5B4020-BA1B-424F-8B93-3B8A415B5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94215-73D0-6E42-BBFD-7FE2B8C87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751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, Sub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372CB4-BC72-5843-B18C-A6DA70EBB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A1F2A-2A98-C741-B6CE-2AE83C9DE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buFontTx/>
              <a:buNone/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000"/>
            </a:lvl3pPr>
            <a:lvl4pPr marL="201168" indent="-200025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4pPr>
            <a:lvl5pPr marL="402336" indent="-201168">
              <a:defRPr sz="16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SUBHEADER</a:t>
            </a:r>
          </a:p>
          <a:p>
            <a:pPr lvl="2"/>
            <a:r>
              <a:rPr lang="en-US" dirty="0"/>
              <a:t>First Level 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C2CE65-1FD0-BA43-A7EB-393335A15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B393E3-9446-D449-9B0B-979D8F7A0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30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-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7189FC-4DF1-9D43-AA9F-1EA46A9FA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C4D80BF-5282-7B4E-9AEE-2E1181EDA1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77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, Title, 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132B56-6ADC-AE42-9722-86E36E3EB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FB1594-DBA0-A342-871D-4BC60EFD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83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943D5-ACF5-524F-A947-026C2A03C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036" y="6407356"/>
            <a:ext cx="1634775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38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sing ideas,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BDFCA7F-4CD9-714D-B4D7-E854E65D8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AB7ECF-AF35-0B4F-985B-CE9596957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1E5BF-5D5C-434B-94A2-654E744B8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8E9121-D362-254E-BBF5-2F509A16D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604EF4-F41E-B445-A17E-62FBD29DE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1A7E92-0B4E-C145-A23A-1272DFEBA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793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7EE6CB-CDB5-2D48-8610-759DE5A98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477AD0-9793-774E-8C1E-58F75D412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135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, header,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73ADC8-3144-814C-B020-130A97611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3885FD-54F1-1740-99A2-BF4D035D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587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 userDrawn="1"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475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0D4BBCD-C94D-D142-B586-78DE00C58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F83008-2E35-8243-8E81-AEC51BC5E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396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w/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D4699-D2FE-B745-9E79-959D810C1D11}"/>
              </a:ext>
            </a:extLst>
          </p:cNvPr>
          <p:cNvSpPr/>
          <p:nvPr userDrawn="1"/>
        </p:nvSpPr>
        <p:spPr>
          <a:xfrm>
            <a:off x="0" y="0"/>
            <a:ext cx="6094344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1DF0D-FF9A-7B4F-8D13-A4E9D520B3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A375DD5-750A-5848-BA73-53FB6274D8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7074" y="0"/>
            <a:ext cx="610492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4EAF3A-1C47-2549-8829-7421B4DAD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4C2EC0-9229-404B-A5C8-2C5B7EDA4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173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 with 1/4 colum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3ECFA4-BF7A-F940-99FB-09DBCE850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6B653D-6566-2148-BB67-F9F6AFF76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719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er/text layout with 1/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AF605-BA41-0C40-B302-1C5A18F23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3E8A58-3B46-8C44-B1DB-F0A1F88D53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112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olutions/Resul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48605227-1789-764B-9FEE-2A07FD105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732" y="1376466"/>
            <a:ext cx="11280537" cy="1820549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28FCFDC2-2E45-BD42-9683-E4A2B0EBF286}"/>
              </a:ext>
            </a:extLst>
          </p:cNvPr>
          <p:cNvSpPr/>
          <p:nvPr userDrawn="1"/>
        </p:nvSpPr>
        <p:spPr>
          <a:xfrm rot="5400000">
            <a:off x="4753388" y="1568424"/>
            <a:ext cx="313604" cy="27041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8013A9B8-83EF-B141-B588-B5A2EE87771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7319" y="3500491"/>
            <a:ext cx="11280537" cy="264332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F210F3A-A481-3E43-BA64-7BCD81E406A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74762" y="3940839"/>
            <a:ext cx="11046218" cy="2117928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endParaRPr lang="en-US" sz="1800" dirty="0">
              <a:solidFill>
                <a:schemeClr val="bg2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77A048-0CA7-DD46-972A-A690AB880EEF}"/>
              </a:ext>
            </a:extLst>
          </p:cNvPr>
          <p:cNvCxnSpPr>
            <a:cxnSpLocks/>
          </p:cNvCxnSpPr>
          <p:nvPr userDrawn="1"/>
        </p:nvCxnSpPr>
        <p:spPr>
          <a:xfrm>
            <a:off x="9597809" y="3700845"/>
            <a:ext cx="2328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9CE326-EB9A-9D47-9472-EB555349AABE}"/>
              </a:ext>
            </a:extLst>
          </p:cNvPr>
          <p:cNvCxnSpPr>
            <a:cxnSpLocks/>
          </p:cNvCxnSpPr>
          <p:nvPr userDrawn="1"/>
        </p:nvCxnSpPr>
        <p:spPr>
          <a:xfrm>
            <a:off x="3368413" y="3962653"/>
            <a:ext cx="0" cy="2096115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7FEFB-5A20-F243-B732-342FD5EBAFA6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732" y="5101119"/>
            <a:ext cx="9142077" cy="0"/>
          </a:xfrm>
          <a:prstGeom prst="line">
            <a:avLst/>
          </a:prstGeom>
          <a:ln w="26987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7E39F-3FCF-6344-AEC6-307261FBCF54}"/>
              </a:ext>
            </a:extLst>
          </p:cNvPr>
          <p:cNvCxnSpPr>
            <a:cxnSpLocks/>
          </p:cNvCxnSpPr>
          <p:nvPr userDrawn="1"/>
        </p:nvCxnSpPr>
        <p:spPr>
          <a:xfrm>
            <a:off x="5443327" y="3700845"/>
            <a:ext cx="2328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985912-C1FC-6849-A24F-ABF95C9F66DA}"/>
              </a:ext>
            </a:extLst>
          </p:cNvPr>
          <p:cNvCxnSpPr>
            <a:cxnSpLocks/>
          </p:cNvCxnSpPr>
          <p:nvPr userDrawn="1"/>
        </p:nvCxnSpPr>
        <p:spPr>
          <a:xfrm>
            <a:off x="7520568" y="3700845"/>
            <a:ext cx="2328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1BEA5713-1BC9-AD4B-BC36-B768EAB4A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524" y="1480927"/>
            <a:ext cx="4022184" cy="561264"/>
          </a:xfrm>
          <a:solidFill>
            <a:schemeClr val="accent2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76" name="Text Placeholder 73">
            <a:extLst>
              <a:ext uri="{FF2B5EF4-FFF2-40B4-BE49-F238E27FC236}">
                <a16:creationId xmlns:a16="http://schemas.microsoft.com/office/drawing/2014/main" id="{3C076965-C2B3-344C-92D0-8E25428268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523" y="2040150"/>
            <a:ext cx="4022183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 text</a:t>
            </a:r>
          </a:p>
        </p:txBody>
      </p:sp>
      <p:sp>
        <p:nvSpPr>
          <p:cNvPr id="78" name="Text Placeholder 73">
            <a:extLst>
              <a:ext uri="{FF2B5EF4-FFF2-40B4-BE49-F238E27FC236}">
                <a16:creationId xmlns:a16="http://schemas.microsoft.com/office/drawing/2014/main" id="{BAE53185-A1F7-654B-8E7C-390C3D3E8B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5673" y="1480927"/>
            <a:ext cx="6395308" cy="561264"/>
          </a:xfrm>
          <a:solidFill>
            <a:srgbClr val="A4CE4E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</a:t>
            </a:r>
          </a:p>
        </p:txBody>
      </p:sp>
      <p:sp>
        <p:nvSpPr>
          <p:cNvPr id="79" name="Text Placeholder 73">
            <a:extLst>
              <a:ext uri="{FF2B5EF4-FFF2-40B4-BE49-F238E27FC236}">
                <a16:creationId xmlns:a16="http://schemas.microsoft.com/office/drawing/2014/main" id="{388B4F71-CFA2-4B4C-AD69-E5B8E0E0F6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5672" y="2040150"/>
            <a:ext cx="6395307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 text</a:t>
            </a:r>
          </a:p>
        </p:txBody>
      </p:sp>
      <p:sp>
        <p:nvSpPr>
          <p:cNvPr id="80" name="Text Placeholder 73">
            <a:extLst>
              <a:ext uri="{FF2B5EF4-FFF2-40B4-BE49-F238E27FC236}">
                <a16:creationId xmlns:a16="http://schemas.microsoft.com/office/drawing/2014/main" id="{FD81D20F-3202-5544-B44E-A2C42A6C6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524" y="3626028"/>
            <a:ext cx="11048456" cy="527388"/>
          </a:xfrm>
          <a:solidFill>
            <a:srgbClr val="0162A2"/>
          </a:solidFill>
          <a:ln>
            <a:noFill/>
          </a:ln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56AB-36C6-2048-A5AE-BB81E631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605" y="4152900"/>
            <a:ext cx="770966" cy="80803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D99D73E-D45E-C24E-AC63-AF93E185D1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605" y="5230649"/>
            <a:ext cx="770966" cy="82811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EA12B-6376-5B4B-861C-4F6242ADBB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8139" y="4972050"/>
            <a:ext cx="1976952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9327E59-EDFF-3F48-84BC-D5386AA123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8999" y="4972050"/>
            <a:ext cx="1976952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9D75D96-8DC6-2D40-93AF-023146B2BA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9600" y="4972050"/>
            <a:ext cx="1976952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68E7A3D7-3D55-E14D-9973-52ADD55922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69313" y="4972050"/>
            <a:ext cx="1976952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6CA57B38-0623-1844-BFF2-661FEA97A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38136" y="5454365"/>
            <a:ext cx="1976952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83472E-2D0A-5943-8F5E-8D63009A89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48139" y="4152900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6AB1F932-AC71-5146-A865-7A92B37FB6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852" y="4152900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955271D8-88D8-7F4A-93C3-BD36878DD8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7565" y="4152900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D422FDCB-0BC0-B942-A0BD-D7E7B3ED9B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7278" y="4152900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4" name="Text Placeholder 9">
            <a:extLst>
              <a:ext uri="{FF2B5EF4-FFF2-40B4-BE49-F238E27FC236}">
                <a16:creationId xmlns:a16="http://schemas.microsoft.com/office/drawing/2014/main" id="{A6748294-6B48-6442-8C59-407A33F9EF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48139" y="5263243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2E51A067-94DC-2B45-884B-5AC7238347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7853" y="5263243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199C57B7-9B89-514C-93C4-1670C2CB2B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6678" y="5263243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B1898565-A745-5949-A502-6351B353F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7279" y="5263243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A5458C13-27F2-624F-A648-92983CA884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12550" y="4501243"/>
            <a:ext cx="1976952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57AB934-E49B-0A46-A048-4C724F28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BBF7E24-D87F-D74E-A8E4-3B69B4E30B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04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4903D-D065-FE4A-B097-7D92BD87FBD9}"/>
              </a:ext>
            </a:extLst>
          </p:cNvPr>
          <p:cNvCxnSpPr>
            <a:cxnSpLocks/>
          </p:cNvCxnSpPr>
          <p:nvPr userDrawn="1"/>
        </p:nvCxnSpPr>
        <p:spPr>
          <a:xfrm>
            <a:off x="293538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ADF770-44BC-264C-BD15-BCDFC7B5AF62}"/>
              </a:ext>
            </a:extLst>
          </p:cNvPr>
          <p:cNvCxnSpPr>
            <a:cxnSpLocks/>
          </p:cNvCxnSpPr>
          <p:nvPr userDrawn="1"/>
        </p:nvCxnSpPr>
        <p:spPr>
          <a:xfrm>
            <a:off x="4456469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7EAA5-630B-2D44-AC5A-A64DD8D4516B}"/>
              </a:ext>
            </a:extLst>
          </p:cNvPr>
          <p:cNvCxnSpPr>
            <a:cxnSpLocks/>
          </p:cNvCxnSpPr>
          <p:nvPr userDrawn="1"/>
        </p:nvCxnSpPr>
        <p:spPr>
          <a:xfrm>
            <a:off x="5997435" y="1689652"/>
            <a:ext cx="0" cy="406697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7DF10C-DCA0-FF42-8E02-942225F75635}"/>
              </a:ext>
            </a:extLst>
          </p:cNvPr>
          <p:cNvCxnSpPr>
            <a:cxnSpLocks/>
          </p:cNvCxnSpPr>
          <p:nvPr userDrawn="1"/>
        </p:nvCxnSpPr>
        <p:spPr>
          <a:xfrm>
            <a:off x="7528460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55C248-AFD5-A341-A592-BA5232F58F24}"/>
              </a:ext>
            </a:extLst>
          </p:cNvPr>
          <p:cNvCxnSpPr>
            <a:cxnSpLocks/>
          </p:cNvCxnSpPr>
          <p:nvPr userDrawn="1"/>
        </p:nvCxnSpPr>
        <p:spPr>
          <a:xfrm>
            <a:off x="9059484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AFD62E-A80B-C64A-8D0D-174D79F21DD3}"/>
              </a:ext>
            </a:extLst>
          </p:cNvPr>
          <p:cNvCxnSpPr>
            <a:cxnSpLocks/>
          </p:cNvCxnSpPr>
          <p:nvPr userDrawn="1"/>
        </p:nvCxnSpPr>
        <p:spPr>
          <a:xfrm>
            <a:off x="10590509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Organizational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5DC3-9C7D-174D-8B87-A2E4B19D1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3813" y="1108656"/>
            <a:ext cx="2743915" cy="685800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65228-5E63-3044-A69B-825EF52A1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4418" y="1989304"/>
            <a:ext cx="9202706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65853A-D639-FF42-8728-2FA777245600}"/>
              </a:ext>
            </a:extLst>
          </p:cNvPr>
          <p:cNvCxnSpPr>
            <a:cxnSpLocks/>
          </p:cNvCxnSpPr>
          <p:nvPr userDrawn="1"/>
        </p:nvCxnSpPr>
        <p:spPr>
          <a:xfrm>
            <a:off x="1394418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F956F3-3295-084B-BFE8-3E645237D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224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1EB2656-5C04-884D-9CD2-F154D15F9A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6008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B0A1534-4860-8F4C-BDEA-93C0DD3B4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9793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26C4A46-9B0E-404B-B1C2-F466FF3BBD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3577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0BF2D4B-8BB7-3145-9963-AA4ED3A8E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7362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F7D621-06CC-0949-A9E2-46D9B2BDC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440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84D6538-AF11-ED4D-984F-402D45D9F7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11144" y="2163633"/>
            <a:ext cx="1371957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A0C2CF3-6B45-0041-BBCA-D96B6E82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440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F5CDDF5-D0C3-7941-91EB-682C2D3057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440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8464115-2200-674B-BF0D-BE88E38664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440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93D6790-07A1-6D41-80E0-F38F2FE4F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440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A708032-EF9E-5B46-B39C-7C40A75EC5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9407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89122AD-2BDB-E845-B445-CF11DCF329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9407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C4495ED-CD28-5849-8E96-27B5F332C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9407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21D6437-CC3F-BE4D-8359-F21AC166C9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9407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9D92D25-926E-8A4E-B547-AEA5A7013C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70490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216BD29-6E2A-0546-B127-70F65DE22B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0490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9B2A9FE-8C9E-9540-9FE0-86B313A29E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0490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F3A78C7-6BD2-1B41-9E17-A6D69274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0490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ADE5C341-5274-DB44-9598-769882787F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1456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D6C8BE03-E8AF-724B-B648-28E3A5613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11456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39BE5AB-8DC3-C84A-984A-18C088ABD1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11456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5CCF42FB-6955-2D4D-A45E-1DE2D709A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11456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AD1F1EE-C818-334B-941A-651219D768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2481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0AEECC9-ABF2-2141-82BF-899F23C32E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2481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9A4104C9-4196-1442-A703-D4F60890C6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42481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36A29F5D-993F-D645-8478-E53C1F3246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42481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3CA31C64-6049-3347-B4C7-6C17E3DDF7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3506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AE8DDAF9-46AB-CB45-8CA7-4BFA5037A9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3506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A5D6438-D823-6D4B-867A-A0BBD43BC25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73506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4669BD18-0F03-FF45-9AD2-87D7B81CDCB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3506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00CFB51-117D-7548-B369-D81B06EB9F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04530" y="2976157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A59AEB2E-ACD2-6748-9E27-38BD2F4611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904530" y="3788681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AFAF50C-E79F-2E47-96A7-3B4B9FD6BC0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04530" y="4601205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12823F2-D657-4844-BFD3-FE2C493D60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04530" y="5413728"/>
            <a:ext cx="1371957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59923B5-33F6-4940-BDDC-EA85FB20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A2BAF3B7-1F75-7E40-A4D3-EF1A44027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42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BF4F4-6A5F-5642-97DC-33FF973EC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1DAFF-DDB2-394E-AC32-9778BA0CC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160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8946-A30A-DD40-BDBA-ACD4B9E8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320" y="2616200"/>
            <a:ext cx="11278950" cy="457200"/>
          </a:xfrm>
        </p:spPr>
        <p:txBody>
          <a:bodyPr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46900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7A6C-DB94-AD44-8881-41F9AFDCE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3466989" y="2760448"/>
            <a:ext cx="5258020" cy="13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481445-EDB0-C949-B4A1-108C241F4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7972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F44E-3B46-2346-B498-C696A0AA7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 userDrawn="1"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 userDrawn="1"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F36BB4-A476-D544-9439-C5AAFC82782F}"/>
              </a:ext>
            </a:extLst>
          </p:cNvPr>
          <p:cNvSpPr/>
          <p:nvPr userDrawn="1"/>
        </p:nvSpPr>
        <p:spPr>
          <a:xfrm>
            <a:off x="5971574" y="3244334"/>
            <a:ext cx="24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EF3B69-9B8A-0B4A-BB91-E099E939B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036" y="6407356"/>
            <a:ext cx="1634775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8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Statement or Pull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 marL="201168" indent="-201168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02336" indent="-200025">
              <a:buClr>
                <a:schemeClr val="bg2"/>
              </a:buClr>
              <a:buFont typeface="System Font Regular"/>
              <a:buChar char="–"/>
              <a:defRPr sz="1800">
                <a:solidFill>
                  <a:schemeClr val="bg2"/>
                </a:solidFill>
              </a:defRPr>
            </a:lvl2pPr>
            <a:lvl3pPr marL="603504" indent="-200025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24C745-186F-104A-B6ED-04E32A38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1096B2-335B-1D41-BC75-5FBAD9330E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424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 marL="347472" indent="-347472"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548640" indent="-201168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822960" indent="-201168">
              <a:buClr>
                <a:schemeClr val="bg2"/>
              </a:buClr>
              <a:buFont typeface="System Font Regular"/>
              <a:buChar char="–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dirty="0"/>
              <a:t>Section Title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r>
              <a:rPr lang="en-US" dirty="0"/>
              <a:t>Section Title Two</a:t>
            </a:r>
          </a:p>
          <a:p>
            <a:r>
              <a:rPr lang="en-US" dirty="0"/>
              <a:t>Section Title Three</a:t>
            </a:r>
          </a:p>
          <a:p>
            <a:r>
              <a:rPr lang="en-US" dirty="0"/>
              <a:t>Section Title Four</a:t>
            </a:r>
          </a:p>
          <a:p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953AED-3DCA-2349-9DB3-C3F1E923B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431" y="6463076"/>
            <a:ext cx="1659370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57579B-306E-F442-BBBA-CF9F0AEA5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2292" y="6480870"/>
            <a:ext cx="23040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61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7E4333-7786-4C59-8DB1-A6FFA68AA296}"/>
              </a:ext>
            </a:extLst>
          </p:cNvPr>
          <p:cNvSpPr txBox="1"/>
          <p:nvPr/>
        </p:nvSpPr>
        <p:spPr>
          <a:xfrm>
            <a:off x="6059054" y="489528"/>
            <a:ext cx="6132946" cy="591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456758" fontAlgn="base">
              <a:spcBef>
                <a:spcPts val="1200"/>
              </a:spcBef>
            </a:pPr>
            <a:endParaRPr lang="en-US" sz="1600" dirty="0">
              <a:ea typeface="MetLife Circular Light" charset="0"/>
              <a:cs typeface="MetLife Circular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D2FB7-B682-4854-9761-02DFBE90CE0C}"/>
              </a:ext>
            </a:extLst>
          </p:cNvPr>
          <p:cNvSpPr/>
          <p:nvPr/>
        </p:nvSpPr>
        <p:spPr>
          <a:xfrm rot="16200000" flipV="1">
            <a:off x="4780592" y="-550236"/>
            <a:ext cx="2627644" cy="12188827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40366C7-68C2-4F6D-B1CB-D6DA3A72B1E0}"/>
              </a:ext>
            </a:extLst>
          </p:cNvPr>
          <p:cNvSpPr txBox="1">
            <a:spLocks/>
          </p:cNvSpPr>
          <p:nvPr/>
        </p:nvSpPr>
        <p:spPr>
          <a:xfrm>
            <a:off x="457319" y="4811448"/>
            <a:ext cx="6794350" cy="1215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+mj-lt"/>
              </a:rPr>
              <a:t>Forever</a:t>
            </a:r>
          </a:p>
        </p:txBody>
      </p:sp>
      <p:pic>
        <p:nvPicPr>
          <p:cNvPr id="16" name="Picture Placeholder 15" descr="A group of people sitting in front of a window&#10;&#10;Description automatically generated">
            <a:extLst>
              <a:ext uri="{FF2B5EF4-FFF2-40B4-BE49-F238E27FC236}">
                <a16:creationId xmlns:a16="http://schemas.microsoft.com/office/drawing/2014/main" id="{3B29377B-87B2-43C7-AEA7-C12DF2D565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9" b="9419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57EFED-6B58-4A56-87BB-C476043D1A6D}"/>
              </a:ext>
            </a:extLst>
          </p:cNvPr>
          <p:cNvSpPr/>
          <p:nvPr/>
        </p:nvSpPr>
        <p:spPr>
          <a:xfrm rot="16200000" flipV="1">
            <a:off x="4777419" y="-549677"/>
            <a:ext cx="2627644" cy="12188827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7FA69FFC-21FD-4196-A08A-619B823F4514}"/>
              </a:ext>
            </a:extLst>
          </p:cNvPr>
          <p:cNvSpPr txBox="1">
            <a:spLocks/>
          </p:cNvSpPr>
          <p:nvPr/>
        </p:nvSpPr>
        <p:spPr>
          <a:xfrm>
            <a:off x="454145" y="4812007"/>
            <a:ext cx="8802149" cy="13698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4800" dirty="0">
                <a:solidFill>
                  <a:srgbClr val="FFFFFF"/>
                </a:solidFill>
                <a:latin typeface="+mj-lt"/>
              </a:rPr>
              <a:t>Live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52F0D2-1820-4C44-B985-66B1D03B1358}"/>
              </a:ext>
            </a:extLst>
          </p:cNvPr>
          <p:cNvSpPr/>
          <p:nvPr/>
        </p:nvSpPr>
        <p:spPr>
          <a:xfrm>
            <a:off x="454146" y="6320589"/>
            <a:ext cx="1454865" cy="41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cs typeface="Open San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CCB6E-8FC6-4F57-938A-E518A9780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40154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What is Live Life?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DDA6396-05CB-4009-8544-6832087CB42B}"/>
              </a:ext>
            </a:extLst>
          </p:cNvPr>
          <p:cNvSpPr txBox="1">
            <a:spLocks/>
          </p:cNvSpPr>
          <p:nvPr/>
        </p:nvSpPr>
        <p:spPr>
          <a:xfrm>
            <a:off x="304641" y="1059743"/>
            <a:ext cx="11206803" cy="8108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2000" b="0" i="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800" b="0" i="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2pPr>
            <a:lvl3pPr marL="398463" indent="-200025" algn="l" defTabSz="914400" rtl="0" eaLnBrk="1" latinLnBrk="0" hangingPunct="1">
              <a:spcBef>
                <a:spcPts val="3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1201738" algn="l"/>
              </a:tabLst>
              <a:defRPr sz="1600" b="0" i="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3pPr>
            <a:lvl4pPr marL="622300" indent="-200025" algn="l" defTabSz="914400" rtl="0" eaLnBrk="1" latinLnBrk="0" hangingPunct="1">
              <a:spcBef>
                <a:spcPts val="3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4pPr>
            <a:lvl5pPr marL="806450" indent="-182563" algn="l" defTabSz="914400" rtl="0" eaLnBrk="1" latinLnBrk="0" hangingPunct="1">
              <a:spcBef>
                <a:spcPts val="3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1201738" algn="l"/>
              </a:tabLst>
              <a:defRPr sz="1600" b="0" i="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Living life to the fullest is something we all aspire to do. Live Life provides a simple way to make sure your loved ones are looked after if you fall ill or no longer around to provide for them.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E6153-E3FD-4154-AEFC-011A9364E381}"/>
              </a:ext>
            </a:extLst>
          </p:cNvPr>
          <p:cNvSpPr/>
          <p:nvPr/>
        </p:nvSpPr>
        <p:spPr>
          <a:xfrm>
            <a:off x="8378377" y="1977961"/>
            <a:ext cx="3082063" cy="3979724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C121CA-B077-4A75-9305-480212873873}"/>
              </a:ext>
            </a:extLst>
          </p:cNvPr>
          <p:cNvSpPr/>
          <p:nvPr/>
        </p:nvSpPr>
        <p:spPr>
          <a:xfrm>
            <a:off x="9573037" y="2901229"/>
            <a:ext cx="1651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CUSTOMER -</a:t>
            </a:r>
          </a:p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FOCUSED SOLUTIONS</a:t>
            </a:r>
          </a:p>
        </p:txBody>
      </p:sp>
      <p:pic>
        <p:nvPicPr>
          <p:cNvPr id="45" name="Picture 44" descr="customer-focused-solutions.png">
            <a:extLst>
              <a:ext uri="{FF2B5EF4-FFF2-40B4-BE49-F238E27FC236}">
                <a16:creationId xmlns:a16="http://schemas.microsoft.com/office/drawing/2014/main" id="{1B0B63EF-4F90-41F0-82F4-A538A0276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88" y="2895219"/>
            <a:ext cx="785216" cy="78521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6DA780D-21FA-414D-895B-DA5927FECF42}"/>
              </a:ext>
            </a:extLst>
          </p:cNvPr>
          <p:cNvSpPr/>
          <p:nvPr/>
        </p:nvSpPr>
        <p:spPr>
          <a:xfrm>
            <a:off x="9509650" y="4995903"/>
            <a:ext cx="1788646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EXCEPTIONAL </a:t>
            </a:r>
          </a:p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SERVICE </a:t>
            </a:r>
          </a:p>
        </p:txBody>
      </p:sp>
      <p:pic>
        <p:nvPicPr>
          <p:cNvPr id="49" name="Picture 48" descr="exceptional-service.png">
            <a:extLst>
              <a:ext uri="{FF2B5EF4-FFF2-40B4-BE49-F238E27FC236}">
                <a16:creationId xmlns:a16="http://schemas.microsoft.com/office/drawing/2014/main" id="{4ABB468C-5A65-431A-AFB0-151371A282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88" y="4934200"/>
            <a:ext cx="785215" cy="78521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09B9A3C-F82C-44F4-9A50-81FFDD71F4DF}"/>
              </a:ext>
            </a:extLst>
          </p:cNvPr>
          <p:cNvSpPr/>
          <p:nvPr/>
        </p:nvSpPr>
        <p:spPr>
          <a:xfrm>
            <a:off x="9555308" y="3985419"/>
            <a:ext cx="16255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PROVEN </a:t>
            </a:r>
          </a:p>
          <a:p>
            <a:pPr defTabSz="609448">
              <a:defRPr/>
            </a:pPr>
            <a:r>
              <a:rPr lang="en-US" altLang="en-US" sz="1600" b="1" kern="0" dirty="0">
                <a:solidFill>
                  <a:schemeClr val="bg1"/>
                </a:solidFill>
                <a:latin typeface="Arial"/>
              </a:rPr>
              <a:t>EXPERTISE</a:t>
            </a:r>
          </a:p>
        </p:txBody>
      </p:sp>
      <p:pic>
        <p:nvPicPr>
          <p:cNvPr id="51" name="Picture 50" descr="proven-expertise.png">
            <a:extLst>
              <a:ext uri="{FF2B5EF4-FFF2-40B4-BE49-F238E27FC236}">
                <a16:creationId xmlns:a16="http://schemas.microsoft.com/office/drawing/2014/main" id="{2905EED7-B24A-4594-98C7-690B325C80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404040">
                  <a:alpha val="25098"/>
                </a:srgbClr>
              </a:clrFrom>
              <a:clrTo>
                <a:srgbClr val="404040">
                  <a:alpha val="0"/>
                </a:srgbClr>
              </a:clrTo>
            </a:clrChange>
            <a:duotone>
              <a:srgbClr val="8080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488" y="3894673"/>
            <a:ext cx="785215" cy="78521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8F942A3F-7539-429F-86F4-FAD7B2426CFD}"/>
              </a:ext>
            </a:extLst>
          </p:cNvPr>
          <p:cNvSpPr/>
          <p:nvPr/>
        </p:nvSpPr>
        <p:spPr>
          <a:xfrm>
            <a:off x="8577479" y="2204961"/>
            <a:ext cx="2763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48">
              <a:defRPr/>
            </a:pPr>
            <a:r>
              <a:rPr lang="en-US" altLang="en-US" sz="2000" b="1" kern="0" dirty="0">
                <a:solidFill>
                  <a:schemeClr val="bg1"/>
                </a:solidFill>
                <a:latin typeface="Arial"/>
              </a:rPr>
              <a:t>Our promise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F25B11-591C-4920-92CC-6B8071C0A7AF}"/>
              </a:ext>
            </a:extLst>
          </p:cNvPr>
          <p:cNvSpPr/>
          <p:nvPr/>
        </p:nvSpPr>
        <p:spPr>
          <a:xfrm>
            <a:off x="423054" y="1980385"/>
            <a:ext cx="274947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133" b="1" kern="0" dirty="0"/>
              <a:t>How It Benefits You</a:t>
            </a:r>
            <a:endParaRPr lang="en-US" sz="2133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912DF7-00AB-4C05-B25D-473B1BF4113A}"/>
              </a:ext>
            </a:extLst>
          </p:cNvPr>
          <p:cNvGrpSpPr/>
          <p:nvPr/>
        </p:nvGrpSpPr>
        <p:grpSpPr>
          <a:xfrm>
            <a:off x="783691" y="2553377"/>
            <a:ext cx="6793940" cy="1448987"/>
            <a:chOff x="587922" y="2059276"/>
            <a:chExt cx="5096782" cy="108702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12198E2-4E46-4244-8CBB-88599769C8AA}"/>
                </a:ext>
              </a:extLst>
            </p:cNvPr>
            <p:cNvSpPr/>
            <p:nvPr/>
          </p:nvSpPr>
          <p:spPr>
            <a:xfrm>
              <a:off x="1281594" y="2059276"/>
              <a:ext cx="4403110" cy="1087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399" b="1" dirty="0">
                  <a:latin typeface="Arial"/>
                  <a:ea typeface="Arial" charset="0"/>
                  <a:cs typeface="Arial" charset="0"/>
                </a:rPr>
                <a:t>More than a life insurance plan</a:t>
              </a:r>
            </a:p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A Term Plan, with valuable additional insurance protection, that offers financial support during unexpected events, like critical illness.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32A3EDA-8315-414A-9423-0B36A481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922" y="2149848"/>
              <a:ext cx="538532" cy="648437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022A6E-E416-467C-988C-B24BC965F662}"/>
              </a:ext>
            </a:extLst>
          </p:cNvPr>
          <p:cNvGrpSpPr/>
          <p:nvPr/>
        </p:nvGrpSpPr>
        <p:grpSpPr>
          <a:xfrm>
            <a:off x="777435" y="4205153"/>
            <a:ext cx="7328868" cy="833433"/>
            <a:chOff x="583228" y="3105876"/>
            <a:chExt cx="5498083" cy="62523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DBA85E7-C9A1-41DB-8C9D-F6781896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228" y="3121003"/>
              <a:ext cx="540493" cy="540493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B8F8A8-8569-4445-9DA6-C139BA4EDDD3}"/>
                </a:ext>
              </a:extLst>
            </p:cNvPr>
            <p:cNvSpPr/>
            <p:nvPr/>
          </p:nvSpPr>
          <p:spPr>
            <a:xfrm>
              <a:off x="1281594" y="3105876"/>
              <a:ext cx="4799717" cy="625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399" b="1" dirty="0">
                  <a:latin typeface="Arial"/>
                  <a:ea typeface="Arial" charset="0"/>
                  <a:cs typeface="Arial" charset="0"/>
                </a:rPr>
                <a:t>High coverage at a low cost</a:t>
              </a:r>
            </a:p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An affordable solution to protect loved ones.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014EBC7-9731-4819-A1F4-00D0EC2FC4C8}"/>
              </a:ext>
            </a:extLst>
          </p:cNvPr>
          <p:cNvGrpSpPr/>
          <p:nvPr/>
        </p:nvGrpSpPr>
        <p:grpSpPr>
          <a:xfrm>
            <a:off x="784866" y="5168599"/>
            <a:ext cx="7321437" cy="897962"/>
            <a:chOff x="588803" y="3828650"/>
            <a:chExt cx="5492508" cy="67364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CD3E05D-B878-4EB0-8489-062B4F7E5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803" y="3828650"/>
              <a:ext cx="567968" cy="530103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41A27A-38E2-4F0B-A951-14A29938F486}"/>
                </a:ext>
              </a:extLst>
            </p:cNvPr>
            <p:cNvSpPr/>
            <p:nvPr/>
          </p:nvSpPr>
          <p:spPr>
            <a:xfrm>
              <a:off x="1281594" y="3877059"/>
              <a:ext cx="4799717" cy="625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399" b="1" dirty="0">
                  <a:latin typeface="Arial"/>
                  <a:ea typeface="Arial" charset="0"/>
                  <a:cs typeface="Arial" charset="0"/>
                </a:rPr>
                <a:t>Peace of mind</a:t>
              </a:r>
            </a:p>
            <a:p>
              <a:pPr fontAlgn="base">
                <a:spcBef>
                  <a:spcPts val="533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Arial" charset="0"/>
                  <a:cs typeface="Arial" charset="0"/>
                </a:rPr>
                <a:t>Guaranteed financial protection for loved ones.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5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Live Life: Live today, protect tomorrow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45E662-3DCC-40D1-9927-C47A9113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65" y="2487278"/>
            <a:ext cx="685703" cy="6857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CA4508-98DD-479C-B0B4-396FD4499118}"/>
              </a:ext>
            </a:extLst>
          </p:cNvPr>
          <p:cNvSpPr txBox="1"/>
          <p:nvPr/>
        </p:nvSpPr>
        <p:spPr>
          <a:xfrm>
            <a:off x="7759588" y="2619258"/>
            <a:ext cx="321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Worldwide coverage**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02B0C4-03B7-4681-B125-6320AA113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0" y="4907479"/>
            <a:ext cx="965063" cy="5272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45DF6-53B2-48DE-8F1E-93F4FED5E8A2}"/>
              </a:ext>
            </a:extLst>
          </p:cNvPr>
          <p:cNvSpPr txBox="1"/>
          <p:nvPr/>
        </p:nvSpPr>
        <p:spPr>
          <a:xfrm>
            <a:off x="2242603" y="4763677"/>
            <a:ext cx="278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Protection</a:t>
            </a:r>
            <a:r>
              <a:rPr lang="en-US" sz="2000" dirty="0"/>
              <a:t> for your </a:t>
            </a:r>
            <a:r>
              <a:rPr lang="en-US" sz="2000" b="1" dirty="0"/>
              <a:t>family</a:t>
            </a:r>
            <a:r>
              <a:rPr lang="en-US" sz="2000" dirty="0"/>
              <a:t> or </a:t>
            </a:r>
            <a:r>
              <a:rPr lang="en-US" sz="2000" b="1" dirty="0"/>
              <a:t>business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5F2B75-DD11-4A18-9B26-81D690FD82FF}"/>
              </a:ext>
            </a:extLst>
          </p:cNvPr>
          <p:cNvSpPr txBox="1"/>
          <p:nvPr/>
        </p:nvSpPr>
        <p:spPr>
          <a:xfrm>
            <a:off x="2137428" y="1224512"/>
            <a:ext cx="290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Cover up to </a:t>
            </a:r>
            <a:r>
              <a:rPr lang="en-US" sz="2000" b="1" dirty="0"/>
              <a:t>USD 50 million</a:t>
            </a:r>
            <a:r>
              <a:rPr lang="en-US" sz="2000" dirty="0"/>
              <a:t> life insurance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1014CB-E4FC-4A67-8DA2-4F282B9F2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869" y="1295803"/>
            <a:ext cx="691272" cy="6122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1037618-8731-4C9A-BDCF-FF2292EF2B4F}"/>
              </a:ext>
            </a:extLst>
          </p:cNvPr>
          <p:cNvSpPr txBox="1"/>
          <p:nvPr/>
        </p:nvSpPr>
        <p:spPr>
          <a:xfrm>
            <a:off x="2166801" y="2414025"/>
            <a:ext cx="310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Affordable, starting from </a:t>
            </a:r>
            <a:r>
              <a:rPr lang="en-US" sz="2000" b="1" dirty="0"/>
              <a:t>USD 250* </a:t>
            </a:r>
            <a:r>
              <a:rPr lang="en-US" sz="2000" dirty="0"/>
              <a:t>a year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0D64B4-28D2-4DA4-809F-F6E907C2B5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07" y="2243633"/>
            <a:ext cx="1082070" cy="10820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4740D5-D644-4A69-9E8C-6823ED21D0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80" y="3440051"/>
            <a:ext cx="935339" cy="93533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6F3D459-5398-4823-BD5A-FD8D84F421C4}"/>
              </a:ext>
            </a:extLst>
          </p:cNvPr>
          <p:cNvSpPr txBox="1"/>
          <p:nvPr/>
        </p:nvSpPr>
        <p:spPr>
          <a:xfrm>
            <a:off x="2166801" y="3588851"/>
            <a:ext cx="310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Available in </a:t>
            </a:r>
            <a:r>
              <a:rPr lang="en-US" sz="2000" b="1" dirty="0"/>
              <a:t>AED, USD, GBP </a:t>
            </a:r>
            <a:r>
              <a:rPr lang="en-US" sz="2000" dirty="0"/>
              <a:t>and </a:t>
            </a:r>
            <a:r>
              <a:rPr lang="en-US" sz="2000" b="1" dirty="0"/>
              <a:t>EUR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0104962-A9FA-4BBC-BB40-3D64E81623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822" y="1061702"/>
            <a:ext cx="1017991" cy="10179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E6A227F-16BC-4036-9B6D-11BB5A529AE3}"/>
              </a:ext>
            </a:extLst>
          </p:cNvPr>
          <p:cNvSpPr txBox="1"/>
          <p:nvPr/>
        </p:nvSpPr>
        <p:spPr>
          <a:xfrm>
            <a:off x="7747227" y="1151087"/>
            <a:ext cx="337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Second medical opinion </a:t>
            </a:r>
            <a:r>
              <a:rPr lang="en-US" sz="2000" dirty="0"/>
              <a:t>through renowned US providers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D0F682-9671-4821-97AB-3F35A2ABF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8175" y="4042152"/>
            <a:ext cx="725282" cy="6664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3118C0D-1DD8-4953-A29C-8ACC8D9833F8}"/>
              </a:ext>
            </a:extLst>
          </p:cNvPr>
          <p:cNvSpPr txBox="1"/>
          <p:nvPr/>
        </p:nvSpPr>
        <p:spPr>
          <a:xfrm>
            <a:off x="7746162" y="3498227"/>
            <a:ext cx="3365337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MetLife Medical Discount Card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offering discounts ranging from 10% - 50% at selected Medical Providers in UAE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</a:p>
          <a:p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4845B-897C-4032-B4BC-680C6DC5243E}"/>
              </a:ext>
            </a:extLst>
          </p:cNvPr>
          <p:cNvSpPr txBox="1"/>
          <p:nvPr/>
        </p:nvSpPr>
        <p:spPr>
          <a:xfrm>
            <a:off x="2242603" y="5754469"/>
            <a:ext cx="626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*Subject to client’s age, minimum face amount and exclusive of policy fee of $60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**Except sanctioned countries.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***Available to UAE residents only.</a:t>
            </a:r>
          </a:p>
        </p:txBody>
      </p:sp>
    </p:spTree>
    <p:extLst>
      <p:ext uri="{BB962C8B-B14F-4D97-AF65-F5344CB8AC3E}">
        <p14:creationId xmlns:p14="http://schemas.microsoft.com/office/powerpoint/2010/main" val="2903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Optional insurance benefits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855234-1ABB-4A85-A049-39A3EA1052B8}"/>
              </a:ext>
            </a:extLst>
          </p:cNvPr>
          <p:cNvGrpSpPr/>
          <p:nvPr/>
        </p:nvGrpSpPr>
        <p:grpSpPr>
          <a:xfrm>
            <a:off x="520077" y="1380486"/>
            <a:ext cx="7512799" cy="874604"/>
            <a:chOff x="390159" y="1034965"/>
            <a:chExt cx="5636067" cy="6561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B81FC7B-BCE6-43C0-8784-EF1B2FC03661}"/>
                </a:ext>
              </a:extLst>
            </p:cNvPr>
            <p:cNvSpPr/>
            <p:nvPr/>
          </p:nvSpPr>
          <p:spPr>
            <a:xfrm>
              <a:off x="1425385" y="1045068"/>
              <a:ext cx="4600841" cy="606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latin typeface="Arial"/>
                  <a:ea typeface="Arial" charset="0"/>
                  <a:cs typeface="Arial" charset="0"/>
                </a:rPr>
                <a:t>Accelerated critical illness</a:t>
              </a:r>
            </a:p>
            <a:p>
              <a:pPr fontAlgn="base">
                <a:spcBef>
                  <a:spcPts val="267"/>
                </a:spcBef>
                <a:spcAft>
                  <a:spcPts val="267"/>
                </a:spcAft>
              </a:pPr>
              <a:r>
                <a:rPr lang="en-US" sz="2000" dirty="0">
                  <a:ea typeface="Arial" charset="0"/>
                  <a:cs typeface="Arial" charset="0"/>
                </a:rPr>
                <a:t>Up to </a:t>
              </a:r>
              <a:r>
                <a:rPr lang="en-US" sz="2000" b="1" dirty="0">
                  <a:ea typeface="Arial" charset="0"/>
                  <a:cs typeface="Arial" charset="0"/>
                </a:rPr>
                <a:t>USD 1 million </a:t>
              </a:r>
              <a:r>
                <a:rPr lang="en-US" sz="2000" dirty="0">
                  <a:ea typeface="Arial" charset="0"/>
                  <a:cs typeface="Arial" charset="0"/>
                </a:rPr>
                <a:t>cover against </a:t>
              </a:r>
              <a:r>
                <a:rPr lang="en-US" sz="2000" b="1" dirty="0">
                  <a:ea typeface="Arial" charset="0"/>
                  <a:cs typeface="Arial" charset="0"/>
                </a:rPr>
                <a:t>32 illnesses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5BE446-C8AE-4D66-8EBB-DE64E29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159" y="1034965"/>
              <a:ext cx="777629" cy="656124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087C8D0-F4D5-4EBA-9AA4-11B027B2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76" y="2679162"/>
            <a:ext cx="782359" cy="9731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2D1569-A2D7-4409-B19D-19C8BC63F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01" y="4240495"/>
            <a:ext cx="914162" cy="91416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A7C812E-A71D-4170-9A09-4ABE65BE5F48}"/>
              </a:ext>
            </a:extLst>
          </p:cNvPr>
          <p:cNvSpPr/>
          <p:nvPr/>
        </p:nvSpPr>
        <p:spPr>
          <a:xfrm>
            <a:off x="1900019" y="2833119"/>
            <a:ext cx="6479274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Arial" charset="0"/>
                <a:cs typeface="Arial" charset="0"/>
              </a:rPr>
              <a:t>Permanent total disability</a:t>
            </a:r>
            <a:endParaRPr lang="en-US" sz="2400" b="1" dirty="0">
              <a:latin typeface="Arial"/>
              <a:ea typeface="Arial" charset="0"/>
              <a:cs typeface="Arial" charset="0"/>
            </a:endParaRPr>
          </a:p>
          <a:p>
            <a:pPr fontAlgn="base">
              <a:spcBef>
                <a:spcPts val="267"/>
              </a:spcBef>
              <a:spcAft>
                <a:spcPts val="267"/>
              </a:spcAft>
            </a:pPr>
            <a:r>
              <a:rPr lang="en-US" sz="2000" dirty="0">
                <a:ea typeface="Arial" charset="0"/>
                <a:cs typeface="Arial" charset="0"/>
              </a:rPr>
              <a:t>Up to </a:t>
            </a:r>
            <a:r>
              <a:rPr lang="en-US" sz="2000" b="1" dirty="0">
                <a:ea typeface="Arial" charset="0"/>
                <a:cs typeface="Arial" charset="0"/>
              </a:rPr>
              <a:t>USD 2 million </a:t>
            </a:r>
            <a:r>
              <a:rPr lang="en-US" sz="2000" dirty="0">
                <a:ea typeface="Arial" charset="0"/>
                <a:cs typeface="Arial" charset="0"/>
              </a:rPr>
              <a:t>in case of an accident or sickness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CC3EC6-6C97-4ADC-B26F-A44E3B8D7D8F}"/>
              </a:ext>
            </a:extLst>
          </p:cNvPr>
          <p:cNvSpPr/>
          <p:nvPr/>
        </p:nvSpPr>
        <p:spPr>
          <a:xfrm>
            <a:off x="1914704" y="4213540"/>
            <a:ext cx="506082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Arial" charset="0"/>
                <a:cs typeface="Arial" charset="0"/>
              </a:rPr>
              <a:t>Waiver of premium</a:t>
            </a:r>
            <a:endParaRPr lang="en-US" sz="2400" b="1" dirty="0">
              <a:latin typeface="Arial"/>
              <a:ea typeface="Arial" charset="0"/>
              <a:cs typeface="Arial" charset="0"/>
            </a:endParaRPr>
          </a:p>
          <a:p>
            <a:pPr fontAlgn="base">
              <a:spcBef>
                <a:spcPts val="267"/>
              </a:spcBef>
              <a:spcAft>
                <a:spcPts val="267"/>
              </a:spcAft>
            </a:pPr>
            <a:r>
              <a:rPr lang="en-US" sz="2000" dirty="0">
                <a:ea typeface="Arial" charset="0"/>
                <a:cs typeface="Arial" charset="0"/>
              </a:rPr>
              <a:t>In case of disability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B5894E-CE90-4688-8C12-F9A7B00FF102}"/>
              </a:ext>
            </a:extLst>
          </p:cNvPr>
          <p:cNvGrpSpPr/>
          <p:nvPr/>
        </p:nvGrpSpPr>
        <p:grpSpPr>
          <a:xfrm>
            <a:off x="8488120" y="1278517"/>
            <a:ext cx="3348256" cy="4537768"/>
            <a:chOff x="6367749" y="958467"/>
            <a:chExt cx="2511846" cy="340421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6A370C-8091-4192-824C-7833DFE3AEC4}"/>
                </a:ext>
              </a:extLst>
            </p:cNvPr>
            <p:cNvSpPr/>
            <p:nvPr/>
          </p:nvSpPr>
          <p:spPr>
            <a:xfrm>
              <a:off x="6367749" y="958467"/>
              <a:ext cx="2511846" cy="3404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DAEE5B-7032-4E97-BF10-66FB21B24792}"/>
                </a:ext>
              </a:extLst>
            </p:cNvPr>
            <p:cNvSpPr/>
            <p:nvPr/>
          </p:nvSpPr>
          <p:spPr>
            <a:xfrm>
              <a:off x="7074122" y="1538779"/>
              <a:ext cx="1539457" cy="808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448">
                <a:defRPr/>
              </a:pPr>
              <a:r>
                <a:rPr lang="en-US" altLang="en-US" sz="1600" b="1" kern="0" dirty="0">
                  <a:latin typeface="Arial"/>
                </a:rPr>
                <a:t>Heart disease and cancer are the 2 leading causes of death in the UAE*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6B97A90-AADE-4604-8FAA-7201941D6EF0}"/>
                </a:ext>
              </a:extLst>
            </p:cNvPr>
            <p:cNvSpPr/>
            <p:nvPr/>
          </p:nvSpPr>
          <p:spPr>
            <a:xfrm>
              <a:off x="7074121" y="2517784"/>
              <a:ext cx="1573281" cy="808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448"/>
              <a:r>
                <a:rPr lang="en-US" sz="1600" b="1" kern="0" dirty="0">
                  <a:latin typeface="Arial"/>
                </a:rPr>
                <a:t>~4,500 new cases of cancer are reported each year as per HAAD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A8138F2-4038-4A87-8DEC-93C2D7702BD6}"/>
                </a:ext>
              </a:extLst>
            </p:cNvPr>
            <p:cNvSpPr/>
            <p:nvPr/>
          </p:nvSpPr>
          <p:spPr>
            <a:xfrm>
              <a:off x="6564850" y="1081115"/>
              <a:ext cx="2060798" cy="346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448">
                <a:defRPr/>
              </a:pPr>
              <a:r>
                <a:rPr lang="en-US" altLang="en-US" sz="2399" b="1" kern="0" dirty="0">
                  <a:latin typeface="Arial"/>
                </a:rPr>
                <a:t>Some facts</a:t>
              </a:r>
              <a:endParaRPr lang="en-US" altLang="en-US" sz="3199" b="1" kern="0" dirty="0">
                <a:latin typeface="Aria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A10A73-DB7E-47DA-A4C3-EB0217D414A1}"/>
                </a:ext>
              </a:extLst>
            </p:cNvPr>
            <p:cNvSpPr/>
            <p:nvPr/>
          </p:nvSpPr>
          <p:spPr>
            <a:xfrm>
              <a:off x="7074121" y="3464787"/>
              <a:ext cx="1412460" cy="62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448"/>
              <a:r>
                <a:rPr lang="en-US" sz="1600" b="1" kern="0" dirty="0">
                  <a:latin typeface="Arial"/>
                </a:rPr>
                <a:t>~600 killed in car accidents in the UAE in 2015**</a:t>
              </a:r>
            </a:p>
          </p:txBody>
        </p:sp>
        <p:pic>
          <p:nvPicPr>
            <p:cNvPr id="54" name="Picture 2" descr="C:\Users\BASELF~1\AppData\Local\Temp\Rar$DRa0.366\_EPS_Communication 2\Arrow.png">
              <a:extLst>
                <a:ext uri="{FF2B5EF4-FFF2-40B4-BE49-F238E27FC236}">
                  <a16:creationId xmlns:a16="http://schemas.microsoft.com/office/drawing/2014/main" id="{4D562F83-F009-41F4-9B42-A84647FED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2671484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 descr="C:\Users\BASELF~1\AppData\Local\Temp\Rar$DRa0.366\_EPS_Communication 2\Arrow.png">
              <a:extLst>
                <a:ext uri="{FF2B5EF4-FFF2-40B4-BE49-F238E27FC236}">
                  <a16:creationId xmlns:a16="http://schemas.microsoft.com/office/drawing/2014/main" id="{1AA4A018-61A0-4A0B-9E5C-75AE59E8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1677405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 descr="C:\Users\BASELF~1\AppData\Local\Temp\Rar$DRa0.366\_EPS_Communication 2\Arrow.png">
              <a:extLst>
                <a:ext uri="{FF2B5EF4-FFF2-40B4-BE49-F238E27FC236}">
                  <a16:creationId xmlns:a16="http://schemas.microsoft.com/office/drawing/2014/main" id="{83C2586C-5485-468E-B2C2-584FB8A14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899" y="3543787"/>
              <a:ext cx="288204" cy="24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CC00B40-D927-4FE5-81A2-58EC64708B96}"/>
              </a:ext>
            </a:extLst>
          </p:cNvPr>
          <p:cNvSpPr/>
          <p:nvPr/>
        </p:nvSpPr>
        <p:spPr>
          <a:xfrm>
            <a:off x="1900019" y="5585452"/>
            <a:ext cx="506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cs typeface="Arial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15151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Covered 32 critical illness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98FF3A-1790-4402-A03B-69CFCF49A668}"/>
              </a:ext>
            </a:extLst>
          </p:cNvPr>
          <p:cNvSpPr/>
          <p:nvPr/>
        </p:nvSpPr>
        <p:spPr>
          <a:xfrm>
            <a:off x="1623148" y="1210845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E3150-4732-4164-9268-46142892DD66}"/>
              </a:ext>
            </a:extLst>
          </p:cNvPr>
          <p:cNvSpPr txBox="1"/>
          <p:nvPr/>
        </p:nvSpPr>
        <p:spPr>
          <a:xfrm>
            <a:off x="802107" y="1218766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4CC669-A3D3-4F17-A4F3-D80DCC913C94}"/>
              </a:ext>
            </a:extLst>
          </p:cNvPr>
          <p:cNvSpPr txBox="1">
            <a:spLocks/>
          </p:cNvSpPr>
          <p:nvPr/>
        </p:nvSpPr>
        <p:spPr>
          <a:xfrm>
            <a:off x="2028672" y="1209405"/>
            <a:ext cx="4422491" cy="392668"/>
          </a:xfrm>
          <a:prstGeom prst="rect">
            <a:avLst/>
          </a:prstGeom>
          <a:solidFill>
            <a:srgbClr val="A4CE4E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Stroke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B0E98B-05E2-4EBE-A80A-77F321FCFCD0}"/>
              </a:ext>
            </a:extLst>
          </p:cNvPr>
          <p:cNvSpPr/>
          <p:nvPr/>
        </p:nvSpPr>
        <p:spPr>
          <a:xfrm>
            <a:off x="1623148" y="1787357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791D7-5C4D-4537-90A8-BFE43F9607D9}"/>
              </a:ext>
            </a:extLst>
          </p:cNvPr>
          <p:cNvSpPr txBox="1"/>
          <p:nvPr/>
        </p:nvSpPr>
        <p:spPr>
          <a:xfrm>
            <a:off x="802107" y="1795279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26E390F-8B78-468A-B536-2AC8CEB7F85D}"/>
              </a:ext>
            </a:extLst>
          </p:cNvPr>
          <p:cNvSpPr txBox="1">
            <a:spLocks/>
          </p:cNvSpPr>
          <p:nvPr/>
        </p:nvSpPr>
        <p:spPr>
          <a:xfrm>
            <a:off x="2028673" y="1785988"/>
            <a:ext cx="4422492" cy="392668"/>
          </a:xfrm>
          <a:prstGeom prst="rect">
            <a:avLst/>
          </a:prstGeom>
          <a:solidFill>
            <a:srgbClr val="A4CE4E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Cancer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AD1FE1-63E6-48E2-AF88-EFB9CCE97BB7}"/>
              </a:ext>
            </a:extLst>
          </p:cNvPr>
          <p:cNvSpPr/>
          <p:nvPr/>
        </p:nvSpPr>
        <p:spPr>
          <a:xfrm>
            <a:off x="1623148" y="2363869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483E0-B9FF-439E-A50C-701584609E19}"/>
              </a:ext>
            </a:extLst>
          </p:cNvPr>
          <p:cNvSpPr txBox="1"/>
          <p:nvPr/>
        </p:nvSpPr>
        <p:spPr>
          <a:xfrm>
            <a:off x="802107" y="2371792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4FA5B84-2E71-4CF4-9FA1-76B5F6B1852D}"/>
              </a:ext>
            </a:extLst>
          </p:cNvPr>
          <p:cNvSpPr txBox="1">
            <a:spLocks/>
          </p:cNvSpPr>
          <p:nvPr/>
        </p:nvSpPr>
        <p:spPr>
          <a:xfrm>
            <a:off x="2028672" y="2362571"/>
            <a:ext cx="4422493" cy="496144"/>
          </a:xfrm>
          <a:prstGeom prst="rect">
            <a:avLst/>
          </a:prstGeom>
          <a:solidFill>
            <a:srgbClr val="A4CE4E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First Heart Attack- Myocardial Infarction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714B94-1FA3-4BB3-AD85-69E2D2CBA93C}"/>
              </a:ext>
            </a:extLst>
          </p:cNvPr>
          <p:cNvSpPr/>
          <p:nvPr/>
        </p:nvSpPr>
        <p:spPr>
          <a:xfrm>
            <a:off x="1623148" y="2940381"/>
            <a:ext cx="194196" cy="392668"/>
          </a:xfrm>
          <a:prstGeom prst="rect">
            <a:avLst/>
          </a:prstGeom>
          <a:solidFill>
            <a:srgbClr val="00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BB3E48-F9DE-4601-916D-31AB8165B125}"/>
              </a:ext>
            </a:extLst>
          </p:cNvPr>
          <p:cNvSpPr txBox="1"/>
          <p:nvPr/>
        </p:nvSpPr>
        <p:spPr>
          <a:xfrm>
            <a:off x="802107" y="2948305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4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B788AD8-4488-436D-94D0-E3DCF42E637F}"/>
              </a:ext>
            </a:extLst>
          </p:cNvPr>
          <p:cNvSpPr txBox="1">
            <a:spLocks/>
          </p:cNvSpPr>
          <p:nvPr/>
        </p:nvSpPr>
        <p:spPr>
          <a:xfrm>
            <a:off x="1788043" y="2939154"/>
            <a:ext cx="3826697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Coronary Artery By-pass Surgery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E00181-9902-4100-81C2-60589F86D7F1}"/>
              </a:ext>
            </a:extLst>
          </p:cNvPr>
          <p:cNvSpPr/>
          <p:nvPr/>
        </p:nvSpPr>
        <p:spPr>
          <a:xfrm>
            <a:off x="1623148" y="3516893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776F2E-29F1-4D1E-9FFD-52AC3E409C01}"/>
              </a:ext>
            </a:extLst>
          </p:cNvPr>
          <p:cNvSpPr txBox="1"/>
          <p:nvPr/>
        </p:nvSpPr>
        <p:spPr>
          <a:xfrm>
            <a:off x="802107" y="3524817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5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1F8E517-ED94-4D9B-AE62-E2DDAB3BA4FD}"/>
              </a:ext>
            </a:extLst>
          </p:cNvPr>
          <p:cNvSpPr txBox="1">
            <a:spLocks/>
          </p:cNvSpPr>
          <p:nvPr/>
        </p:nvSpPr>
        <p:spPr>
          <a:xfrm>
            <a:off x="1788043" y="3515737"/>
            <a:ext cx="3249181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Heart Valve Surgery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E19C39-67A1-41F5-9AF3-87614091BD4F}"/>
              </a:ext>
            </a:extLst>
          </p:cNvPr>
          <p:cNvSpPr/>
          <p:nvPr/>
        </p:nvSpPr>
        <p:spPr>
          <a:xfrm>
            <a:off x="1623148" y="4093405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3C07E7-8EA6-4F92-B070-736797B002C2}"/>
              </a:ext>
            </a:extLst>
          </p:cNvPr>
          <p:cNvSpPr txBox="1"/>
          <p:nvPr/>
        </p:nvSpPr>
        <p:spPr>
          <a:xfrm>
            <a:off x="802107" y="4101329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6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0F47DF-3C69-4E85-8AA2-34F2B368996D}"/>
              </a:ext>
            </a:extLst>
          </p:cNvPr>
          <p:cNvSpPr txBox="1">
            <a:spLocks/>
          </p:cNvSpPr>
          <p:nvPr/>
        </p:nvSpPr>
        <p:spPr>
          <a:xfrm>
            <a:off x="1755959" y="4663571"/>
            <a:ext cx="3537939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Fulminant Hepatitis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F78601-280B-4A6B-B07A-D0F9B1B6ECE6}"/>
              </a:ext>
            </a:extLst>
          </p:cNvPr>
          <p:cNvSpPr/>
          <p:nvPr/>
        </p:nvSpPr>
        <p:spPr>
          <a:xfrm>
            <a:off x="1623148" y="4669917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B0695A-B365-4A3D-B0DA-9E4E0C3A1650}"/>
              </a:ext>
            </a:extLst>
          </p:cNvPr>
          <p:cNvSpPr txBox="1"/>
          <p:nvPr/>
        </p:nvSpPr>
        <p:spPr>
          <a:xfrm>
            <a:off x="802107" y="4677841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7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157F18C1-6CDC-43D1-8908-9571C40FE86D}"/>
              </a:ext>
            </a:extLst>
          </p:cNvPr>
          <p:cNvSpPr txBox="1">
            <a:spLocks/>
          </p:cNvSpPr>
          <p:nvPr/>
        </p:nvSpPr>
        <p:spPr>
          <a:xfrm>
            <a:off x="1755959" y="5250901"/>
            <a:ext cx="3281265" cy="39266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End Stage of Liver Failure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DFCDCE-9A94-4DDD-B1E8-F4C9F7AB778B}"/>
              </a:ext>
            </a:extLst>
          </p:cNvPr>
          <p:cNvSpPr/>
          <p:nvPr/>
        </p:nvSpPr>
        <p:spPr>
          <a:xfrm>
            <a:off x="1623148" y="5246429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CD5C9E-4E87-4AB8-A69E-7BF42B9ED181}"/>
              </a:ext>
            </a:extLst>
          </p:cNvPr>
          <p:cNvSpPr txBox="1"/>
          <p:nvPr/>
        </p:nvSpPr>
        <p:spPr>
          <a:xfrm>
            <a:off x="802107" y="5254353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8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BDE0D83-539F-4C12-AFDB-C3CD2E5907C5}"/>
              </a:ext>
            </a:extLst>
          </p:cNvPr>
          <p:cNvSpPr txBox="1">
            <a:spLocks/>
          </p:cNvSpPr>
          <p:nvPr/>
        </p:nvSpPr>
        <p:spPr>
          <a:xfrm>
            <a:off x="1781161" y="5822945"/>
            <a:ext cx="4067328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Primary Pulmonary Hypertension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F593D5-5D74-4244-9C82-0BA1737A38D6}"/>
              </a:ext>
            </a:extLst>
          </p:cNvPr>
          <p:cNvSpPr/>
          <p:nvPr/>
        </p:nvSpPr>
        <p:spPr>
          <a:xfrm>
            <a:off x="1607106" y="5822945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A94E2F-837A-433A-9011-9E9F13AF0885}"/>
              </a:ext>
            </a:extLst>
          </p:cNvPr>
          <p:cNvSpPr txBox="1"/>
          <p:nvPr/>
        </p:nvSpPr>
        <p:spPr>
          <a:xfrm>
            <a:off x="802107" y="5830866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9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3A4A56-8666-423C-889F-87FB8FBDDEFC}"/>
              </a:ext>
            </a:extLst>
          </p:cNvPr>
          <p:cNvSpPr/>
          <p:nvPr/>
        </p:nvSpPr>
        <p:spPr>
          <a:xfrm>
            <a:off x="7251038" y="1218427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E673F6-FF86-441F-BFE7-810E6E2C94FC}"/>
              </a:ext>
            </a:extLst>
          </p:cNvPr>
          <p:cNvSpPr txBox="1"/>
          <p:nvPr/>
        </p:nvSpPr>
        <p:spPr>
          <a:xfrm>
            <a:off x="6451166" y="1226348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AE587-CF04-4B47-8689-849C7BF9117E}"/>
              </a:ext>
            </a:extLst>
          </p:cNvPr>
          <p:cNvSpPr/>
          <p:nvPr/>
        </p:nvSpPr>
        <p:spPr>
          <a:xfrm>
            <a:off x="7251038" y="1776050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6DB425-6570-4AC4-860C-794E43CA77ED}"/>
              </a:ext>
            </a:extLst>
          </p:cNvPr>
          <p:cNvSpPr txBox="1"/>
          <p:nvPr/>
        </p:nvSpPr>
        <p:spPr>
          <a:xfrm>
            <a:off x="6451166" y="1783971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5E1901-5296-4033-B3AF-4D0A3F0A7597}"/>
              </a:ext>
            </a:extLst>
          </p:cNvPr>
          <p:cNvSpPr/>
          <p:nvPr/>
        </p:nvSpPr>
        <p:spPr>
          <a:xfrm>
            <a:off x="7251038" y="2333673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BCE6BF-5F05-4DF6-ADF6-CFD258785997}"/>
              </a:ext>
            </a:extLst>
          </p:cNvPr>
          <p:cNvSpPr txBox="1"/>
          <p:nvPr/>
        </p:nvSpPr>
        <p:spPr>
          <a:xfrm>
            <a:off x="6451166" y="2341594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96B799F-4D3A-4AFB-9ECF-7B62551601FA}"/>
              </a:ext>
            </a:extLst>
          </p:cNvPr>
          <p:cNvSpPr/>
          <p:nvPr/>
        </p:nvSpPr>
        <p:spPr>
          <a:xfrm>
            <a:off x="7251038" y="2891296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72AC67-5794-41DE-BB9A-206EEFFF0B51}"/>
              </a:ext>
            </a:extLst>
          </p:cNvPr>
          <p:cNvSpPr txBox="1"/>
          <p:nvPr/>
        </p:nvSpPr>
        <p:spPr>
          <a:xfrm>
            <a:off x="6451166" y="2899217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2D9C9F-0425-4D27-8E2F-8765E081FB9D}"/>
              </a:ext>
            </a:extLst>
          </p:cNvPr>
          <p:cNvSpPr/>
          <p:nvPr/>
        </p:nvSpPr>
        <p:spPr>
          <a:xfrm>
            <a:off x="7251038" y="3448919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04CF09-772F-4D3A-B6FB-0D4A83A50EF1}"/>
              </a:ext>
            </a:extLst>
          </p:cNvPr>
          <p:cNvSpPr txBox="1"/>
          <p:nvPr/>
        </p:nvSpPr>
        <p:spPr>
          <a:xfrm>
            <a:off x="6451166" y="3456840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14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EC4F531A-D70D-4039-8DC0-9E9B9756EA4D}"/>
              </a:ext>
            </a:extLst>
          </p:cNvPr>
          <p:cNvSpPr txBox="1">
            <a:spLocks/>
          </p:cNvSpPr>
          <p:nvPr/>
        </p:nvSpPr>
        <p:spPr>
          <a:xfrm>
            <a:off x="7348136" y="1228834"/>
            <a:ext cx="4067328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End Stage of Lung Disease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F7AA98FE-C837-4774-81EF-3C908AE2A5FC}"/>
              </a:ext>
            </a:extLst>
          </p:cNvPr>
          <p:cNvSpPr txBox="1">
            <a:spLocks/>
          </p:cNvSpPr>
          <p:nvPr/>
        </p:nvSpPr>
        <p:spPr>
          <a:xfrm>
            <a:off x="7401302" y="1791086"/>
            <a:ext cx="4067328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Kidney Failure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997B8E95-5E02-48C6-9701-C4EE017B69EE}"/>
              </a:ext>
            </a:extLst>
          </p:cNvPr>
          <p:cNvSpPr txBox="1">
            <a:spLocks/>
          </p:cNvSpPr>
          <p:nvPr/>
        </p:nvSpPr>
        <p:spPr>
          <a:xfrm>
            <a:off x="7408360" y="2316209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Major Organ / Bone Marrow Transplant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84139F2-C437-4CD3-BED5-461EC8E4E45F}"/>
              </a:ext>
            </a:extLst>
          </p:cNvPr>
          <p:cNvSpPr txBox="1">
            <a:spLocks/>
          </p:cNvSpPr>
          <p:nvPr/>
        </p:nvSpPr>
        <p:spPr>
          <a:xfrm>
            <a:off x="7408361" y="2883837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Aplastic Anaemia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0032D182-FD64-440C-815C-3A2B89BB34F1}"/>
              </a:ext>
            </a:extLst>
          </p:cNvPr>
          <p:cNvSpPr txBox="1">
            <a:spLocks/>
          </p:cNvSpPr>
          <p:nvPr/>
        </p:nvSpPr>
        <p:spPr>
          <a:xfrm>
            <a:off x="7401302" y="3448919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Total Loss of Hearing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0A0ACD2-4B34-4A24-8841-F0AB7D913941}"/>
              </a:ext>
            </a:extLst>
          </p:cNvPr>
          <p:cNvSpPr txBox="1">
            <a:spLocks/>
          </p:cNvSpPr>
          <p:nvPr/>
        </p:nvSpPr>
        <p:spPr>
          <a:xfrm>
            <a:off x="7408362" y="3996557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Total Loss of Speech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0718902-39EC-4144-A2C3-32DAD86393F8}"/>
              </a:ext>
            </a:extLst>
          </p:cNvPr>
          <p:cNvSpPr/>
          <p:nvPr/>
        </p:nvSpPr>
        <p:spPr>
          <a:xfrm>
            <a:off x="7251038" y="4006542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AE69899-674D-4206-ABAB-256712566766}"/>
              </a:ext>
            </a:extLst>
          </p:cNvPr>
          <p:cNvSpPr txBox="1"/>
          <p:nvPr/>
        </p:nvSpPr>
        <p:spPr>
          <a:xfrm>
            <a:off x="6451166" y="4014463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15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F07536F3-C1CF-4619-9AE0-B70DE0982012}"/>
              </a:ext>
            </a:extLst>
          </p:cNvPr>
          <p:cNvSpPr txBox="1">
            <a:spLocks/>
          </p:cNvSpPr>
          <p:nvPr/>
        </p:nvSpPr>
        <p:spPr>
          <a:xfrm>
            <a:off x="7406362" y="4564162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Muscular Dystrophy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455EA77-1515-4B7E-9F67-D2791E272182}"/>
              </a:ext>
            </a:extLst>
          </p:cNvPr>
          <p:cNvSpPr/>
          <p:nvPr/>
        </p:nvSpPr>
        <p:spPr>
          <a:xfrm>
            <a:off x="7251038" y="4564165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36DD09-85BB-4372-A371-E65CDF8176CB}"/>
              </a:ext>
            </a:extLst>
          </p:cNvPr>
          <p:cNvSpPr txBox="1"/>
          <p:nvPr/>
        </p:nvSpPr>
        <p:spPr>
          <a:xfrm>
            <a:off x="6451166" y="4572086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16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473A687F-E861-4288-B221-A101B16CF4CA}"/>
              </a:ext>
            </a:extLst>
          </p:cNvPr>
          <p:cNvSpPr txBox="1">
            <a:spLocks/>
          </p:cNvSpPr>
          <p:nvPr/>
        </p:nvSpPr>
        <p:spPr>
          <a:xfrm>
            <a:off x="7439584" y="5140861"/>
            <a:ext cx="4319282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Alzheimer’s Disease / Severe Dementia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68B1EB3-A40B-4A9B-B591-515E1DCFC97C}"/>
              </a:ext>
            </a:extLst>
          </p:cNvPr>
          <p:cNvSpPr/>
          <p:nvPr/>
        </p:nvSpPr>
        <p:spPr>
          <a:xfrm>
            <a:off x="7251038" y="5121788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540152-7AAE-4F9A-BD55-8D2A83CD61DA}"/>
              </a:ext>
            </a:extLst>
          </p:cNvPr>
          <p:cNvSpPr txBox="1"/>
          <p:nvPr/>
        </p:nvSpPr>
        <p:spPr>
          <a:xfrm>
            <a:off x="6451166" y="5129709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17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5BC4E093-8A79-47D2-8728-893D5712B5F0}"/>
              </a:ext>
            </a:extLst>
          </p:cNvPr>
          <p:cNvSpPr txBox="1">
            <a:spLocks/>
          </p:cNvSpPr>
          <p:nvPr/>
        </p:nvSpPr>
        <p:spPr>
          <a:xfrm>
            <a:off x="7439584" y="5691922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Motor Neuron Disease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00156A6-47FF-4DDB-B6A7-B6D8C48F54B7}"/>
              </a:ext>
            </a:extLst>
          </p:cNvPr>
          <p:cNvSpPr/>
          <p:nvPr/>
        </p:nvSpPr>
        <p:spPr>
          <a:xfrm>
            <a:off x="7251038" y="5679414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64CA6E-796D-4BAB-ADFE-FD5894B08953}"/>
              </a:ext>
            </a:extLst>
          </p:cNvPr>
          <p:cNvSpPr txBox="1"/>
          <p:nvPr/>
        </p:nvSpPr>
        <p:spPr>
          <a:xfrm>
            <a:off x="6451166" y="5687335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18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744944B-8ABD-40DC-B3EB-2E6B646255DE}"/>
              </a:ext>
            </a:extLst>
          </p:cNvPr>
          <p:cNvSpPr txBox="1">
            <a:spLocks/>
          </p:cNvSpPr>
          <p:nvPr/>
        </p:nvSpPr>
        <p:spPr>
          <a:xfrm>
            <a:off x="1801302" y="4112860"/>
            <a:ext cx="3537939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Surgery to Aorta</a:t>
            </a:r>
          </a:p>
        </p:txBody>
      </p:sp>
    </p:spTree>
    <p:extLst>
      <p:ext uri="{BB962C8B-B14F-4D97-AF65-F5344CB8AC3E}">
        <p14:creationId xmlns:p14="http://schemas.microsoft.com/office/powerpoint/2010/main" val="19432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Covered 32 critical illness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98FF3A-1790-4402-A03B-69CFCF49A668}"/>
              </a:ext>
            </a:extLst>
          </p:cNvPr>
          <p:cNvSpPr/>
          <p:nvPr/>
        </p:nvSpPr>
        <p:spPr>
          <a:xfrm>
            <a:off x="1623148" y="1210845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E3150-4732-4164-9268-46142892DD66}"/>
              </a:ext>
            </a:extLst>
          </p:cNvPr>
          <p:cNvSpPr txBox="1"/>
          <p:nvPr/>
        </p:nvSpPr>
        <p:spPr>
          <a:xfrm>
            <a:off x="802107" y="1218766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19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64CC669-A3D3-4F17-A4F3-D80DCC913C94}"/>
              </a:ext>
            </a:extLst>
          </p:cNvPr>
          <p:cNvSpPr txBox="1">
            <a:spLocks/>
          </p:cNvSpPr>
          <p:nvPr/>
        </p:nvSpPr>
        <p:spPr>
          <a:xfrm>
            <a:off x="1742610" y="1800388"/>
            <a:ext cx="2723744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Brain Tumour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B0E98B-05E2-4EBE-A80A-77F321FCFCD0}"/>
              </a:ext>
            </a:extLst>
          </p:cNvPr>
          <p:cNvSpPr/>
          <p:nvPr/>
        </p:nvSpPr>
        <p:spPr>
          <a:xfrm>
            <a:off x="1623148" y="1787357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791D7-5C4D-4537-90A8-BFE43F9607D9}"/>
              </a:ext>
            </a:extLst>
          </p:cNvPr>
          <p:cNvSpPr txBox="1"/>
          <p:nvPr/>
        </p:nvSpPr>
        <p:spPr>
          <a:xfrm>
            <a:off x="802107" y="1795279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26E390F-8B78-468A-B536-2AC8CEB7F85D}"/>
              </a:ext>
            </a:extLst>
          </p:cNvPr>
          <p:cNvSpPr txBox="1">
            <a:spLocks/>
          </p:cNvSpPr>
          <p:nvPr/>
        </p:nvSpPr>
        <p:spPr>
          <a:xfrm>
            <a:off x="1724649" y="2377212"/>
            <a:ext cx="2607494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Head Trauma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AD1FE1-63E6-48E2-AF88-EFB9CCE97BB7}"/>
              </a:ext>
            </a:extLst>
          </p:cNvPr>
          <p:cNvSpPr/>
          <p:nvPr/>
        </p:nvSpPr>
        <p:spPr>
          <a:xfrm>
            <a:off x="1623148" y="2363869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483E0-B9FF-439E-A50C-701584609E19}"/>
              </a:ext>
            </a:extLst>
          </p:cNvPr>
          <p:cNvSpPr txBox="1"/>
          <p:nvPr/>
        </p:nvSpPr>
        <p:spPr>
          <a:xfrm>
            <a:off x="802107" y="2371792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4FA5B84-2E71-4CF4-9FA1-76B5F6B1852D}"/>
              </a:ext>
            </a:extLst>
          </p:cNvPr>
          <p:cNvSpPr txBox="1">
            <a:spLocks/>
          </p:cNvSpPr>
          <p:nvPr/>
        </p:nvSpPr>
        <p:spPr>
          <a:xfrm>
            <a:off x="1772001" y="2943310"/>
            <a:ext cx="2880210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Bacterial Meningitis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714B94-1FA3-4BB3-AD85-69E2D2CBA93C}"/>
              </a:ext>
            </a:extLst>
          </p:cNvPr>
          <p:cNvSpPr/>
          <p:nvPr/>
        </p:nvSpPr>
        <p:spPr>
          <a:xfrm>
            <a:off x="1623148" y="2940381"/>
            <a:ext cx="194196" cy="392668"/>
          </a:xfrm>
          <a:prstGeom prst="rect">
            <a:avLst/>
          </a:prstGeom>
          <a:solidFill>
            <a:srgbClr val="00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BB3E48-F9DE-4601-916D-31AB8165B125}"/>
              </a:ext>
            </a:extLst>
          </p:cNvPr>
          <p:cNvSpPr txBox="1"/>
          <p:nvPr/>
        </p:nvSpPr>
        <p:spPr>
          <a:xfrm>
            <a:off x="802107" y="2948305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22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B788AD8-4488-436D-94D0-E3DCF42E637F}"/>
              </a:ext>
            </a:extLst>
          </p:cNvPr>
          <p:cNvSpPr txBox="1">
            <a:spLocks/>
          </p:cNvSpPr>
          <p:nvPr/>
        </p:nvSpPr>
        <p:spPr>
          <a:xfrm>
            <a:off x="1790525" y="3531932"/>
            <a:ext cx="3826697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Blindness (Loss of Sight)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E00181-9902-4100-81C2-60589F86D7F1}"/>
              </a:ext>
            </a:extLst>
          </p:cNvPr>
          <p:cNvSpPr/>
          <p:nvPr/>
        </p:nvSpPr>
        <p:spPr>
          <a:xfrm>
            <a:off x="1623148" y="3516893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776F2E-29F1-4D1E-9FFD-52AC3E409C01}"/>
              </a:ext>
            </a:extLst>
          </p:cNvPr>
          <p:cNvSpPr txBox="1"/>
          <p:nvPr/>
        </p:nvSpPr>
        <p:spPr>
          <a:xfrm>
            <a:off x="802107" y="3524817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1F8E517-ED94-4D9B-AE62-E2DDAB3BA4FD}"/>
              </a:ext>
            </a:extLst>
          </p:cNvPr>
          <p:cNvSpPr txBox="1">
            <a:spLocks/>
          </p:cNvSpPr>
          <p:nvPr/>
        </p:nvSpPr>
        <p:spPr>
          <a:xfrm>
            <a:off x="1772001" y="4111770"/>
            <a:ext cx="3249181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Coma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E19C39-67A1-41F5-9AF3-87614091BD4F}"/>
              </a:ext>
            </a:extLst>
          </p:cNvPr>
          <p:cNvSpPr/>
          <p:nvPr/>
        </p:nvSpPr>
        <p:spPr>
          <a:xfrm>
            <a:off x="1623148" y="4093405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3C07E7-8EA6-4F92-B070-736797B002C2}"/>
              </a:ext>
            </a:extLst>
          </p:cNvPr>
          <p:cNvSpPr txBox="1"/>
          <p:nvPr/>
        </p:nvSpPr>
        <p:spPr>
          <a:xfrm>
            <a:off x="802107" y="4101329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0F47DF-3C69-4E85-8AA2-34F2B368996D}"/>
              </a:ext>
            </a:extLst>
          </p:cNvPr>
          <p:cNvSpPr txBox="1">
            <a:spLocks/>
          </p:cNvSpPr>
          <p:nvPr/>
        </p:nvSpPr>
        <p:spPr>
          <a:xfrm>
            <a:off x="1832804" y="4672549"/>
            <a:ext cx="3537939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Major Burns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F78601-280B-4A6B-B07A-D0F9B1B6ECE6}"/>
              </a:ext>
            </a:extLst>
          </p:cNvPr>
          <p:cNvSpPr/>
          <p:nvPr/>
        </p:nvSpPr>
        <p:spPr>
          <a:xfrm>
            <a:off x="1623148" y="4669917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B0695A-B365-4A3D-B0DA-9E4E0C3A1650}"/>
              </a:ext>
            </a:extLst>
          </p:cNvPr>
          <p:cNvSpPr txBox="1"/>
          <p:nvPr/>
        </p:nvSpPr>
        <p:spPr>
          <a:xfrm>
            <a:off x="802107" y="4677841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157F18C1-6CDC-43D1-8908-9571C40FE86D}"/>
              </a:ext>
            </a:extLst>
          </p:cNvPr>
          <p:cNvSpPr txBox="1">
            <a:spLocks/>
          </p:cNvSpPr>
          <p:nvPr/>
        </p:nvSpPr>
        <p:spPr>
          <a:xfrm>
            <a:off x="7439583" y="1237555"/>
            <a:ext cx="3281265" cy="39266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Multiple Sclerosis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3A4A56-8666-423C-889F-87FB8FBDDEFC}"/>
              </a:ext>
            </a:extLst>
          </p:cNvPr>
          <p:cNvSpPr/>
          <p:nvPr/>
        </p:nvSpPr>
        <p:spPr>
          <a:xfrm>
            <a:off x="7251038" y="1218427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7E673F6-FF86-441F-BFE7-810E6E2C94FC}"/>
              </a:ext>
            </a:extLst>
          </p:cNvPr>
          <p:cNvSpPr txBox="1"/>
          <p:nvPr/>
        </p:nvSpPr>
        <p:spPr>
          <a:xfrm>
            <a:off x="6451166" y="1226348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AE587-CF04-4B47-8689-849C7BF9117E}"/>
              </a:ext>
            </a:extLst>
          </p:cNvPr>
          <p:cNvSpPr/>
          <p:nvPr/>
        </p:nvSpPr>
        <p:spPr>
          <a:xfrm>
            <a:off x="7251038" y="1776050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6DB425-6570-4AC4-860C-794E43CA77ED}"/>
              </a:ext>
            </a:extLst>
          </p:cNvPr>
          <p:cNvSpPr txBox="1"/>
          <p:nvPr/>
        </p:nvSpPr>
        <p:spPr>
          <a:xfrm>
            <a:off x="6451166" y="1783971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27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5E1901-5296-4033-B3AF-4D0A3F0A7597}"/>
              </a:ext>
            </a:extLst>
          </p:cNvPr>
          <p:cNvSpPr/>
          <p:nvPr/>
        </p:nvSpPr>
        <p:spPr>
          <a:xfrm>
            <a:off x="7251038" y="2333673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BCE6BF-5F05-4DF6-ADF6-CFD258785997}"/>
              </a:ext>
            </a:extLst>
          </p:cNvPr>
          <p:cNvSpPr txBox="1"/>
          <p:nvPr/>
        </p:nvSpPr>
        <p:spPr>
          <a:xfrm>
            <a:off x="6451166" y="2341594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96B799F-4D3A-4AFB-9ECF-7B62551601FA}"/>
              </a:ext>
            </a:extLst>
          </p:cNvPr>
          <p:cNvSpPr/>
          <p:nvPr/>
        </p:nvSpPr>
        <p:spPr>
          <a:xfrm>
            <a:off x="7251038" y="2891296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72AC67-5794-41DE-BB9A-206EEFFF0B51}"/>
              </a:ext>
            </a:extLst>
          </p:cNvPr>
          <p:cNvSpPr txBox="1"/>
          <p:nvPr/>
        </p:nvSpPr>
        <p:spPr>
          <a:xfrm>
            <a:off x="6451166" y="2899217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29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2D9C9F-0425-4D27-8E2F-8765E081FB9D}"/>
              </a:ext>
            </a:extLst>
          </p:cNvPr>
          <p:cNvSpPr/>
          <p:nvPr/>
        </p:nvSpPr>
        <p:spPr>
          <a:xfrm>
            <a:off x="7251038" y="3448919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F04CF09-772F-4D3A-B6FB-0D4A83A50EF1}"/>
              </a:ext>
            </a:extLst>
          </p:cNvPr>
          <p:cNvSpPr txBox="1"/>
          <p:nvPr/>
        </p:nvSpPr>
        <p:spPr>
          <a:xfrm>
            <a:off x="6451166" y="3456840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30</a:t>
            </a: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F7AA98FE-C837-4774-81EF-3C908AE2A5FC}"/>
              </a:ext>
            </a:extLst>
          </p:cNvPr>
          <p:cNvSpPr txBox="1">
            <a:spLocks/>
          </p:cNvSpPr>
          <p:nvPr/>
        </p:nvSpPr>
        <p:spPr>
          <a:xfrm>
            <a:off x="7439583" y="1790002"/>
            <a:ext cx="4067328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Total Paralysis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997B8E95-5E02-48C6-9701-C4EE017B69EE}"/>
              </a:ext>
            </a:extLst>
          </p:cNvPr>
          <p:cNvSpPr txBox="1">
            <a:spLocks/>
          </p:cNvSpPr>
          <p:nvPr/>
        </p:nvSpPr>
        <p:spPr>
          <a:xfrm>
            <a:off x="7439583" y="2336224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Poliomyelitis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84139F2-C437-4CD3-BED5-461EC8E4E45F}"/>
              </a:ext>
            </a:extLst>
          </p:cNvPr>
          <p:cNvSpPr txBox="1">
            <a:spLocks/>
          </p:cNvSpPr>
          <p:nvPr/>
        </p:nvSpPr>
        <p:spPr>
          <a:xfrm>
            <a:off x="7439583" y="2905820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Encephalitis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0032D182-FD64-440C-815C-3A2B89BB34F1}"/>
              </a:ext>
            </a:extLst>
          </p:cNvPr>
          <p:cNvSpPr txBox="1">
            <a:spLocks/>
          </p:cNvSpPr>
          <p:nvPr/>
        </p:nvSpPr>
        <p:spPr>
          <a:xfrm>
            <a:off x="7439584" y="3473292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Apallic Syndrome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0718902-39EC-4144-A2C3-32DAD86393F8}"/>
              </a:ext>
            </a:extLst>
          </p:cNvPr>
          <p:cNvSpPr/>
          <p:nvPr/>
        </p:nvSpPr>
        <p:spPr>
          <a:xfrm>
            <a:off x="7251038" y="4006542"/>
            <a:ext cx="194196" cy="392668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AE69899-674D-4206-ABAB-256712566766}"/>
              </a:ext>
            </a:extLst>
          </p:cNvPr>
          <p:cNvSpPr txBox="1"/>
          <p:nvPr/>
        </p:nvSpPr>
        <p:spPr>
          <a:xfrm>
            <a:off x="6451166" y="4014463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31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F07536F3-C1CF-4619-9AE0-B70DE0982012}"/>
              </a:ext>
            </a:extLst>
          </p:cNvPr>
          <p:cNvSpPr txBox="1">
            <a:spLocks/>
          </p:cNvSpPr>
          <p:nvPr/>
        </p:nvSpPr>
        <p:spPr>
          <a:xfrm>
            <a:off x="7439584" y="3971985"/>
            <a:ext cx="4228293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Progressive Scleroderma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455EA77-1515-4B7E-9F67-D2791E272182}"/>
              </a:ext>
            </a:extLst>
          </p:cNvPr>
          <p:cNvSpPr/>
          <p:nvPr/>
        </p:nvSpPr>
        <p:spPr>
          <a:xfrm>
            <a:off x="7251038" y="4564165"/>
            <a:ext cx="194196" cy="392668"/>
          </a:xfrm>
          <a:prstGeom prst="rect">
            <a:avLst/>
          </a:prstGeom>
          <a:solidFill>
            <a:srgbClr val="A4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1"/>
            <a:endParaRPr lang="en-US" sz="2000" dirty="0">
              <a:solidFill>
                <a:srgbClr val="FFFFFF"/>
              </a:solidFill>
              <a:latin typeface="Arial"/>
              <a:cs typeface="Open Sans Bold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36DD09-85BB-4372-A371-E65CDF8176CB}"/>
              </a:ext>
            </a:extLst>
          </p:cNvPr>
          <p:cNvSpPr txBox="1"/>
          <p:nvPr/>
        </p:nvSpPr>
        <p:spPr>
          <a:xfrm>
            <a:off x="6451166" y="4572086"/>
            <a:ext cx="855908" cy="3997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456644" fontAlgn="base">
              <a:spcBef>
                <a:spcPts val="1200"/>
              </a:spcBef>
            </a:pPr>
            <a:r>
              <a:rPr lang="en-US" b="1" dirty="0">
                <a:solidFill>
                  <a:srgbClr val="75787B"/>
                </a:solidFill>
                <a:latin typeface="Arial"/>
                <a:ea typeface="MetLife Circular Light" charset="0"/>
                <a:cs typeface="MetLife Circular Light" charset="0"/>
              </a:rPr>
              <a:t>32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473A687F-E861-4288-B221-A101B16CF4CA}"/>
              </a:ext>
            </a:extLst>
          </p:cNvPr>
          <p:cNvSpPr txBox="1">
            <a:spLocks/>
          </p:cNvSpPr>
          <p:nvPr/>
        </p:nvSpPr>
        <p:spPr>
          <a:xfrm>
            <a:off x="7439584" y="4447955"/>
            <a:ext cx="4319282" cy="55399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Systemic Lupus Erythematosus with Lupus Nephritis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335F739-A3E1-4D13-B94F-378DC8F73EF6}"/>
              </a:ext>
            </a:extLst>
          </p:cNvPr>
          <p:cNvSpPr txBox="1">
            <a:spLocks/>
          </p:cNvSpPr>
          <p:nvPr/>
        </p:nvSpPr>
        <p:spPr>
          <a:xfrm>
            <a:off x="1693903" y="1198617"/>
            <a:ext cx="3203838" cy="39266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046" lvl="1" indent="-161885">
              <a:spcAft>
                <a:spcPts val="600"/>
              </a:spcAft>
            </a:pPr>
            <a:r>
              <a:rPr lang="en-US" dirty="0"/>
              <a:t>Parkinson’s Disease</a:t>
            </a:r>
          </a:p>
        </p:txBody>
      </p:sp>
    </p:spTree>
    <p:extLst>
      <p:ext uri="{BB962C8B-B14F-4D97-AF65-F5344CB8AC3E}">
        <p14:creationId xmlns:p14="http://schemas.microsoft.com/office/powerpoint/2010/main" val="17661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951ED-1C49-4B58-B23D-51DC0011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spc="-7" dirty="0">
                <a:solidFill>
                  <a:srgbClr val="0061A0"/>
                </a:solidFill>
                <a:latin typeface="Georgia"/>
                <a:ea typeface="+mj-ea"/>
              </a:rPr>
              <a:t>Product Specifications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4C555E-59F6-4758-8EE2-9B880177B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39037"/>
              </p:ext>
            </p:extLst>
          </p:nvPr>
        </p:nvGraphicFramePr>
        <p:xfrm>
          <a:off x="507201" y="1041319"/>
          <a:ext cx="11293707" cy="4963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0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Plan Details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121888" marR="121888" marT="60960" marB="6096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Age Eligibility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20 to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75 years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(70 years for ACI/ATI)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Maximum Age at Maturity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85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years for Term and 75 years for ACI/ATI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Mode of Payment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Monthly, Quarterly, Semi-Annually &amp; Annual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Currency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USD, GBP, EUR and AED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Minimum Face Amount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 100,000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Maximum Face Amount</a:t>
                      </a: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USD 50 million for Term and USD 1 million for ACI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121888" marR="121888" marT="60960" marB="6096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Re-instatement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Allowed within 3 years from the date of last premium payment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Built-in Benefits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Opinion, MetLife Discount Card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68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Supplementary Benefits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Waiver of Premium, War Risk Cover, Forever, Hospital Care, Accident Death Benefit (includes common carrier), ACI with Terminal Illness , Personal Accident Life , Permanent Total Disability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Premium Rates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based on issue age, gender, smoking class and term of the policy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Grace Period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days</a:t>
                      </a:r>
                    </a:p>
                  </a:txBody>
                  <a:tcPr marL="121872" marR="121872" marT="60964" marB="60964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1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019AA22-9014-1341-B0EC-4009FC213174}" vid="{70871677-4494-5545-9BD1-9A81449DC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884EFA13EE84EA5E7AC202214D52C" ma:contentTypeVersion="3" ma:contentTypeDescription="Create a new document." ma:contentTypeScope="" ma:versionID="8ccffa8a89d8879c36e4855a28945346">
  <xsd:schema xmlns:xsd="http://www.w3.org/2001/XMLSchema" xmlns:xs="http://www.w3.org/2001/XMLSchema" xmlns:p="http://schemas.microsoft.com/office/2006/metadata/properties" xmlns:ns2="74fd661f-f4ca-41b9-88a7-3385aae69213" targetNamespace="http://schemas.microsoft.com/office/2006/metadata/properties" ma:root="true" ma:fieldsID="86c2ac74c4c1c12fe752a5a32f82a7fb" ns2:_="">
    <xsd:import namespace="74fd661f-f4ca-41b9-88a7-3385aae6921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d661f-f4ca-41b9-88a7-3385aae6921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4fd661f-f4ca-41b9-88a7-3385aae69213" xsi:nil="true"/>
  </documentManagement>
</p:properties>
</file>

<file path=customXml/itemProps1.xml><?xml version="1.0" encoding="utf-8"?>
<ds:datastoreItem xmlns:ds="http://schemas.openxmlformats.org/officeDocument/2006/customXml" ds:itemID="{38340CA9-32ED-4FBE-A828-1A69F0A56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d661f-f4ca-41b9-88a7-3385aae69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E3774-B4A5-4D76-8213-8A7F0B8CC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36A5A-A9B4-46E6-B5A8-F975ABBC9F3B}">
  <ds:schemaRefs>
    <ds:schemaRef ds:uri="http://schemas.openxmlformats.org/package/2006/metadata/core-properties"/>
    <ds:schemaRef ds:uri="74fd661f-f4ca-41b9-88a7-3385aae6921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MetLife_PPT_Template_Widescreen_16x9_GenericFonts_101018[1]</Template>
  <TotalTime>1358</TotalTime>
  <Words>651</Words>
  <Application>Microsoft Office PowerPoint</Application>
  <PresentationFormat>Widescreen</PresentationFormat>
  <Paragraphs>141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Georgia</vt:lpstr>
      <vt:lpstr>Georgia Bold</vt:lpstr>
      <vt:lpstr>Lucida Grande</vt:lpstr>
      <vt:lpstr>MetLife Circular</vt:lpstr>
      <vt:lpstr>System Font Regular</vt:lpstr>
      <vt:lpstr>Wingdings</vt:lpstr>
      <vt:lpstr>Default Theme</vt:lpstr>
      <vt:lpstr>PowerPoint Presentation</vt:lpstr>
      <vt:lpstr>What is Live Life?</vt:lpstr>
      <vt:lpstr>Live Life: Live today, protect tomorrow</vt:lpstr>
      <vt:lpstr>Optional insurance benefits</vt:lpstr>
      <vt:lpstr>Covered 32 critical illness </vt:lpstr>
      <vt:lpstr>Covered 32 critical illness </vt:lpstr>
      <vt:lpstr>Product Specifications</vt:lpstr>
      <vt:lpstr>PowerPoint Presentation</vt:lpstr>
    </vt:vector>
  </TitlesOfParts>
  <Company>MetLife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MetLife Widescreen Template</dc:title>
  <dc:creator>Petri, Rebecca</dc:creator>
  <cp:lastModifiedBy>Iftikhar</cp:lastModifiedBy>
  <cp:revision>250</cp:revision>
  <cp:lastPrinted>2019-11-12T15:40:12Z</cp:lastPrinted>
  <dcterms:created xsi:type="dcterms:W3CDTF">2019-02-13T14:20:16Z</dcterms:created>
  <dcterms:modified xsi:type="dcterms:W3CDTF">2021-05-23T07:58:15Z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0x0101005E4884EFA13EE84EA5E7AC202214D52C</vt:lpwstr>
  </property>
</Properties>
</file>